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9" r:id="rId2"/>
    <p:sldId id="260" r:id="rId3"/>
    <p:sldId id="263" r:id="rId4"/>
    <p:sldId id="261" r:id="rId5"/>
    <p:sldId id="302" r:id="rId6"/>
    <p:sldId id="265" r:id="rId7"/>
    <p:sldId id="268" r:id="rId8"/>
    <p:sldId id="269" r:id="rId9"/>
    <p:sldId id="272" r:id="rId10"/>
    <p:sldId id="279" r:id="rId11"/>
    <p:sldId id="280" r:id="rId12"/>
    <p:sldId id="288" r:id="rId13"/>
    <p:sldId id="292" r:id="rId14"/>
    <p:sldId id="294" r:id="rId15"/>
    <p:sldId id="297" r:id="rId16"/>
    <p:sldId id="301" r:id="rId17"/>
    <p:sldId id="300" r:id="rId18"/>
    <p:sldId id="298" r:id="rId19"/>
    <p:sldId id="299" r:id="rId20"/>
  </p:sldIdLst>
  <p:sldSz cx="9144000" cy="6858000" type="screen4x3"/>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2" userDrawn="1">
          <p15:clr>
            <a:srgbClr val="A4A3A4"/>
          </p15:clr>
        </p15:guide>
        <p15:guide id="2" pos="283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4" d="100"/>
          <a:sy n="84" d="100"/>
        </p:scale>
        <p:origin x="-1554" y="-78"/>
      </p:cViewPr>
      <p:guideLst>
        <p:guide orient="horz" pos="2132"/>
        <p:guide pos="2833"/>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441CAD-B427-4CA3-926C-3ACABD949725}" type="datetimeFigureOut">
              <a:rPr lang="zh-CN" altLang="en-US" smtClean="0"/>
              <a:pPr/>
              <a:t>2025/11/10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altLang="zh-CN" smtClean="0"/>
              <a:t>.</a:t>
            </a: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A3690D-8643-40F6-9160-EB61CD6A3ED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a:noFill/>
        </p:spPr>
        <p:txBody>
          <a:bodyPr/>
          <a:lstStyle/>
          <a:p>
            <a:endParaRPr lang="zh-CN" altLang="en-US" smtClean="0">
              <a:latin typeface="Arial" panose="020B0604020202020204" pitchFamily="34" charset="0"/>
            </a:endParaRPr>
          </a:p>
        </p:txBody>
      </p:sp>
      <p:sp>
        <p:nvSpPr>
          <p:cNvPr id="46084" name="灯片编号占位符 3"/>
          <p:cNvSpPr>
            <a:spLocks noGrp="1"/>
          </p:cNvSpPr>
          <p:nvPr>
            <p:ph type="sldNum" sz="quarter" idx="5"/>
          </p:nvPr>
        </p:nvSpPr>
        <p:spPr>
          <a:noFill/>
        </p:spPr>
        <p:txBody>
          <a:bodyPr/>
          <a:lstStyle/>
          <a:p>
            <a:fld id="{8978B9E0-0668-4F62-9ED3-664BBEFFA09D}" type="slidenum">
              <a:rPr lang="en-US" altLang="zh-CN"/>
              <a:pPr/>
              <a:t>3</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p:sp>
      <p:sp>
        <p:nvSpPr>
          <p:cNvPr id="45059" name="备注占位符 2"/>
          <p:cNvSpPr>
            <a:spLocks noGrp="1"/>
          </p:cNvSpPr>
          <p:nvPr>
            <p:ph type="body" idx="1"/>
          </p:nvPr>
        </p:nvSpPr>
        <p:spPr>
          <a:noFill/>
        </p:spPr>
        <p:txBody>
          <a:bodyPr/>
          <a:lstStyle/>
          <a:p>
            <a:endParaRPr lang="zh-CN" altLang="en-US" smtClean="0">
              <a:latin typeface="Arial" panose="020B0604020202020204" pitchFamily="34" charset="0"/>
            </a:endParaRPr>
          </a:p>
        </p:txBody>
      </p:sp>
      <p:sp>
        <p:nvSpPr>
          <p:cNvPr id="45060" name="灯片编号占位符 3"/>
          <p:cNvSpPr>
            <a:spLocks noGrp="1"/>
          </p:cNvSpPr>
          <p:nvPr>
            <p:ph type="sldNum" sz="quarter" idx="5"/>
          </p:nvPr>
        </p:nvSpPr>
        <p:spPr>
          <a:noFill/>
        </p:spPr>
        <p:txBody>
          <a:bodyPr/>
          <a:lstStyle/>
          <a:p>
            <a:fld id="{2DE61B28-A68A-42B1-9351-CE1BB59A33C1}" type="slidenum">
              <a:rPr lang="en-US" altLang="zh-CN"/>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48772D1-66F8-4333-8AB1-551F5DFE1D2B}" type="slidenum">
              <a:rPr lang="en-US" altLang="zh-CN"/>
              <a:pPr/>
              <a:t>9</a:t>
            </a:fld>
            <a:endParaRPr lang="en-US" altLang="zh-CN"/>
          </a:p>
        </p:txBody>
      </p:sp>
      <p:sp>
        <p:nvSpPr>
          <p:cNvPr id="48131" name="Rectangle 2"/>
          <p:cNvSpPr>
            <a:spLocks noGrp="1" noRot="1" noChangeAspect="1" noChangeArrowheads="1" noTextEdit="1"/>
          </p:cNvSpPr>
          <p:nvPr>
            <p:ph type="sldImg" idx="4294967295"/>
          </p:nvPr>
        </p:nvSpPr>
        <p:spPr/>
      </p:sp>
      <p:sp>
        <p:nvSpPr>
          <p:cNvPr id="48132" name="Rectangle 3"/>
          <p:cNvSpPr>
            <a:spLocks noGrp="1" noChangeArrowheads="1"/>
          </p:cNvSpPr>
          <p:nvPr>
            <p:ph type="body" idx="4294967295"/>
          </p:nvPr>
        </p:nvSpPr>
        <p:spPr/>
        <p:txBody>
          <a:bodyPr/>
          <a:lstStyle/>
          <a:p>
            <a:pPr eaLnBrk="1" hangingPunct="1"/>
            <a:endParaRPr lang="zh-CN" altLang="zh-CN" sz="1400"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E6D752D-9E04-4B19-AD62-A2DC7411E954}" type="datetimeFigureOut">
              <a:rPr lang="zh-CN" altLang="en-US" smtClean="0"/>
              <a:pPr/>
              <a:t>2025/11/10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5916EE-C0EB-4FF1-8E38-8F71044361E0}"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6D752D-9E04-4B19-AD62-A2DC7411E954}" type="datetimeFigureOut">
              <a:rPr lang="zh-CN" altLang="en-US" smtClean="0"/>
              <a:pPr/>
              <a:t>2025/11/10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5916EE-C0EB-4FF1-8E38-8F71044361E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0" y="1629082"/>
            <a:ext cx="9144000" cy="2809875"/>
          </a:xfrm>
          <a:prstGeom prst="rect">
            <a:avLst/>
          </a:prstGeom>
          <a:noFill/>
          <a:ln w="9525">
            <a:noFill/>
            <a:miter lim="800000"/>
          </a:ln>
        </p:spPr>
        <p:txBody>
          <a:bodyPr wrap="square">
            <a:spAutoFit/>
          </a:bodyPr>
          <a:lstStyle/>
          <a:p>
            <a:pPr algn="ctr">
              <a:lnSpc>
                <a:spcPts val="3200"/>
              </a:lnSpc>
              <a:spcBef>
                <a:spcPct val="50000"/>
              </a:spcBef>
            </a:pPr>
            <a:r>
              <a:rPr lang="zh-CN" altLang="en-US" sz="4800" b="1" dirty="0">
                <a:solidFill>
                  <a:srgbClr val="FF0000"/>
                </a:solidFill>
                <a:latin typeface="微软雅黑" panose="020B0503020204020204" pitchFamily="34" charset="-122"/>
                <a:ea typeface="微软雅黑" panose="020B0503020204020204" pitchFamily="34" charset="-122"/>
              </a:rPr>
              <a:t> </a:t>
            </a:r>
            <a:r>
              <a:rPr lang="zh-CN" altLang="en-US" sz="5400" b="1" dirty="0" smtClean="0">
                <a:solidFill>
                  <a:srgbClr val="FF0000"/>
                </a:solidFill>
                <a:latin typeface="微软雅黑" panose="020B0503020204020204" pitchFamily="34" charset="-122"/>
                <a:ea typeface="微软雅黑" panose="020B0503020204020204" pitchFamily="34" charset="-122"/>
              </a:rPr>
              <a:t>青少年学生</a:t>
            </a:r>
            <a:endParaRPr lang="en-US" altLang="zh-CN" sz="5400" b="1" dirty="0" smtClean="0">
              <a:solidFill>
                <a:srgbClr val="FF0000"/>
              </a:solidFill>
              <a:latin typeface="微软雅黑" panose="020B0503020204020204" pitchFamily="34" charset="-122"/>
              <a:ea typeface="微软雅黑" panose="020B0503020204020204" pitchFamily="34" charset="-122"/>
            </a:endParaRPr>
          </a:p>
          <a:p>
            <a:pPr algn="ctr">
              <a:lnSpc>
                <a:spcPts val="3200"/>
              </a:lnSpc>
              <a:spcBef>
                <a:spcPct val="50000"/>
              </a:spcBef>
            </a:pPr>
            <a:r>
              <a:rPr lang="zh-CN" altLang="en-US" sz="5400" b="1" dirty="0" smtClean="0">
                <a:solidFill>
                  <a:srgbClr val="FF0000"/>
                </a:solidFill>
                <a:latin typeface="微软雅黑" panose="020B0503020204020204" pitchFamily="34" charset="-122"/>
                <a:ea typeface="微软雅黑" panose="020B0503020204020204" pitchFamily="34" charset="-122"/>
              </a:rPr>
              <a:t>艾滋病知识普及教育  </a:t>
            </a:r>
            <a:r>
              <a:rPr lang="zh-CN" altLang="en-US" sz="6000" b="1" dirty="0" smtClean="0">
                <a:solidFill>
                  <a:srgbClr val="FF0000"/>
                </a:solidFill>
                <a:latin typeface="微软雅黑" panose="020B0503020204020204" pitchFamily="34" charset="-122"/>
                <a:ea typeface="微软雅黑" panose="020B0503020204020204" pitchFamily="34" charset="-122"/>
              </a:rPr>
              <a:t>      </a:t>
            </a:r>
          </a:p>
          <a:p>
            <a:pPr algn="ctr">
              <a:lnSpc>
                <a:spcPts val="3200"/>
              </a:lnSpc>
              <a:spcBef>
                <a:spcPct val="50000"/>
              </a:spcBef>
            </a:pPr>
            <a:endParaRPr lang="en-US" altLang="zh-CN" sz="4000" b="1" dirty="0" smtClean="0">
              <a:solidFill>
                <a:srgbClr val="FF0000"/>
              </a:solidFill>
              <a:latin typeface="微软雅黑" panose="020B0503020204020204" pitchFamily="34" charset="-122"/>
              <a:ea typeface="微软雅黑" panose="020B0503020204020204" pitchFamily="34" charset="-122"/>
            </a:endParaRPr>
          </a:p>
          <a:p>
            <a:pPr algn="ctr">
              <a:lnSpc>
                <a:spcPts val="3200"/>
              </a:lnSpc>
              <a:spcBef>
                <a:spcPct val="50000"/>
              </a:spcBef>
            </a:pPr>
            <a:r>
              <a:rPr lang="en-US" altLang="zh-CN" sz="4000" b="1" dirty="0" smtClean="0">
                <a:solidFill>
                  <a:srgbClr val="FF0000"/>
                </a:solidFill>
                <a:latin typeface="微软雅黑" panose="020B0503020204020204" pitchFamily="34" charset="-122"/>
                <a:ea typeface="微软雅黑" panose="020B0503020204020204" pitchFamily="34" charset="-122"/>
              </a:rPr>
              <a:t>——</a:t>
            </a:r>
            <a:r>
              <a:rPr lang="zh-CN" altLang="zh-CN" sz="3600" b="1" dirty="0">
                <a:solidFill>
                  <a:srgbClr val="FF0000"/>
                </a:solidFill>
                <a:latin typeface="微软雅黑" panose="020B0503020204020204" pitchFamily="34" charset="-122"/>
                <a:ea typeface="微软雅黑" panose="020B0503020204020204" pitchFamily="34" charset="-122"/>
              </a:rPr>
              <a:t>让花季远离疾病魔影</a:t>
            </a:r>
          </a:p>
        </p:txBody>
      </p:sp>
      <p:sp>
        <p:nvSpPr>
          <p:cNvPr id="3" name="灯片编号占位符 2"/>
          <p:cNvSpPr>
            <a:spLocks noGrp="1"/>
          </p:cNvSpPr>
          <p:nvPr>
            <p:ph type="sldNum" sz="quarter" idx="12"/>
          </p:nvPr>
        </p:nvSpPr>
        <p:spPr/>
        <p:txBody>
          <a:bodyPr/>
          <a:lstStyle/>
          <a:p>
            <a:fld id="{F45916EE-C0EB-4FF1-8E38-8F71044361E0}" type="slidenum">
              <a:rPr lang="zh-CN" altLang="en-US" smtClean="0"/>
              <a:pPr/>
              <a:t>1</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p:cTn id="7" dur="500" fill="hold"/>
                                        <p:tgtEl>
                                          <p:spTgt spid="614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14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6146">
                                            <p:txEl>
                                              <p:pRg st="1" end="1"/>
                                            </p:txEl>
                                          </p:spTgt>
                                        </p:tgtEl>
                                        <p:attrNameLst>
                                          <p:attrName>style.visibility</p:attrName>
                                        </p:attrNameLst>
                                      </p:cBhvr>
                                      <p:to>
                                        <p:strVal val="visible"/>
                                      </p:to>
                                    </p:set>
                                    <p:anim calcmode="lin" valueType="num">
                                      <p:cBhvr>
                                        <p:cTn id="13" dur="500" fill="hold"/>
                                        <p:tgtEl>
                                          <p:spTgt spid="6146">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6146">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6146">
                                            <p:txEl>
                                              <p:pRg st="3" end="3"/>
                                            </p:txEl>
                                          </p:spTgt>
                                        </p:tgtEl>
                                        <p:attrNameLst>
                                          <p:attrName>style.visibility</p:attrName>
                                        </p:attrNameLst>
                                      </p:cBhvr>
                                      <p:to>
                                        <p:strVal val="visible"/>
                                      </p:to>
                                    </p:set>
                                    <p:anim calcmode="lin" valueType="num">
                                      <p:cBhvr>
                                        <p:cTn id="19" dur="500" fill="hold"/>
                                        <p:tgtEl>
                                          <p:spTgt spid="6146">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6146">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1000" y="1357298"/>
            <a:ext cx="8229600" cy="3244865"/>
          </a:xfrm>
        </p:spPr>
        <p:txBody>
          <a:bodyPr>
            <a:normAutofit/>
          </a:bodyPr>
          <a:lstStyle/>
          <a:p>
            <a:pPr eaLnBrk="1" hangingPunct="1"/>
            <a:r>
              <a:rPr lang="zh-CN" altLang="en-US" sz="4800" b="1" dirty="0" smtClean="0">
                <a:solidFill>
                  <a:schemeClr val="tx1"/>
                </a:solidFill>
                <a:latin typeface="微软雅黑" panose="020B0503020204020204" pitchFamily="34" charset="-122"/>
                <a:ea typeface="微软雅黑" panose="020B0503020204020204" pitchFamily="34" charset="-122"/>
              </a:rPr>
              <a:t>为什么要在青少年学生中</a:t>
            </a:r>
            <a:r>
              <a:rPr lang="en-US" altLang="zh-CN" sz="4800" b="1" dirty="0" smtClean="0">
                <a:solidFill>
                  <a:schemeClr val="tx1"/>
                </a:solidFill>
                <a:latin typeface="微软雅黑" panose="020B0503020204020204" pitchFamily="34" charset="-122"/>
                <a:ea typeface="微软雅黑" panose="020B0503020204020204" pitchFamily="34" charset="-122"/>
              </a:rPr>
              <a:t/>
            </a:r>
            <a:br>
              <a:rPr lang="en-US" altLang="zh-CN" sz="4800" b="1" dirty="0" smtClean="0">
                <a:solidFill>
                  <a:schemeClr val="tx1"/>
                </a:solidFill>
                <a:latin typeface="微软雅黑" panose="020B0503020204020204" pitchFamily="34" charset="-122"/>
                <a:ea typeface="微软雅黑" panose="020B0503020204020204" pitchFamily="34" charset="-122"/>
              </a:rPr>
            </a:br>
            <a:r>
              <a:rPr lang="zh-CN" altLang="en-US" sz="4800" b="1" dirty="0" smtClean="0">
                <a:solidFill>
                  <a:schemeClr val="tx1"/>
                </a:solidFill>
                <a:latin typeface="微软雅黑" panose="020B0503020204020204" pitchFamily="34" charset="-122"/>
                <a:ea typeface="微软雅黑" panose="020B0503020204020204" pitchFamily="34" charset="-122"/>
              </a:rPr>
              <a:t>开展预防艾滋病健康教育？</a:t>
            </a:r>
            <a:r>
              <a:rPr lang="zh-CN" altLang="en-US" sz="4800" dirty="0" smtClean="0">
                <a:solidFill>
                  <a:srgbClr val="FF0000"/>
                </a:solidFill>
                <a:latin typeface="微软雅黑" panose="020B0503020204020204" pitchFamily="34" charset="-122"/>
                <a:ea typeface="微软雅黑" panose="020B0503020204020204" pitchFamily="34" charset="-122"/>
              </a:rPr>
              <a:t> </a:t>
            </a:r>
            <a:br>
              <a:rPr lang="zh-CN" altLang="en-US" sz="4800" dirty="0" smtClean="0">
                <a:solidFill>
                  <a:srgbClr val="FF0000"/>
                </a:solidFill>
                <a:latin typeface="微软雅黑" panose="020B0503020204020204" pitchFamily="34" charset="-122"/>
                <a:ea typeface="微软雅黑" panose="020B0503020204020204" pitchFamily="34" charset="-122"/>
              </a:rPr>
            </a:br>
            <a:endParaRPr lang="zh-CN" altLang="en-US" sz="4800" dirty="0" smtClean="0">
              <a:solidFill>
                <a:srgbClr val="FF0000"/>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F45916EE-C0EB-4FF1-8E38-8F71044361E0}" type="slidenum">
              <a:rPr lang="zh-CN" altLang="en-US" smtClean="0"/>
              <a:pPr/>
              <a:t>2</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p:cTn id="7" dur="500" fill="hold"/>
                                        <p:tgtEl>
                                          <p:spTgt spid="31746"/>
                                        </p:tgtEl>
                                        <p:attrNameLst>
                                          <p:attrName>ppt_w</p:attrName>
                                        </p:attrNameLst>
                                      </p:cBhvr>
                                      <p:tavLst>
                                        <p:tav tm="0">
                                          <p:val>
                                            <p:fltVal val="0"/>
                                          </p:val>
                                        </p:tav>
                                        <p:tav tm="100000">
                                          <p:val>
                                            <p:strVal val="#ppt_w"/>
                                          </p:val>
                                        </p:tav>
                                      </p:tavLst>
                                    </p:anim>
                                    <p:anim calcmode="lin" valueType="num">
                                      <p:cBhvr>
                                        <p:cTn id="8" dur="500" fill="hold"/>
                                        <p:tgtEl>
                                          <p:spTgt spid="3174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685800"/>
            <a:ext cx="8428038" cy="1143000"/>
          </a:xfrm>
        </p:spPr>
        <p:txBody>
          <a:bodyPr>
            <a:normAutofit/>
          </a:bodyPr>
          <a:lstStyle/>
          <a:p>
            <a:r>
              <a:rPr lang="zh-CN" altLang="en-US" sz="4800" b="1" dirty="0" smtClean="0">
                <a:solidFill>
                  <a:schemeClr val="tx1"/>
                </a:solidFill>
                <a:latin typeface="楷体" panose="02010609060101010101" pitchFamily="49" charset="-122"/>
                <a:ea typeface="楷体" panose="02010609060101010101" pitchFamily="49" charset="-122"/>
              </a:rPr>
              <a:t>青少年是预防艾滋病的主力军</a:t>
            </a:r>
          </a:p>
        </p:txBody>
      </p:sp>
      <p:sp>
        <p:nvSpPr>
          <p:cNvPr id="6147" name="Rectangle 3"/>
          <p:cNvSpPr>
            <a:spLocks noGrp="1"/>
          </p:cNvSpPr>
          <p:nvPr>
            <p:ph idx="1"/>
          </p:nvPr>
        </p:nvSpPr>
        <p:spPr>
          <a:xfrm>
            <a:off x="381000" y="1828800"/>
            <a:ext cx="8305800" cy="4525963"/>
          </a:xfrm>
        </p:spPr>
        <p:txBody>
          <a:bodyPr>
            <a:normAutofit/>
          </a:bodyPr>
          <a:lstStyle/>
          <a:p>
            <a:pPr marL="0" indent="0">
              <a:lnSpc>
                <a:spcPct val="90000"/>
              </a:lnSpc>
              <a:buFont typeface="Wingdings" panose="05000000000000000000" pitchFamily="2" charset="2"/>
              <a:buNone/>
              <a:defRPr/>
            </a:pPr>
            <a:endParaRPr lang="zh-CN" altLang="en-US" sz="3600" b="1" noProof="1">
              <a:solidFill>
                <a:schemeClr val="tx1"/>
              </a:solidFill>
              <a:latin typeface="仿宋" panose="02010609060101010101" pitchFamily="49" charset="-122"/>
              <a:ea typeface="仿宋" panose="02010609060101010101" pitchFamily="49" charset="-122"/>
            </a:endParaRPr>
          </a:p>
          <a:p>
            <a:pPr>
              <a:lnSpc>
                <a:spcPct val="90000"/>
              </a:lnSpc>
              <a:buFont typeface="Wingdings" panose="05000000000000000000" pitchFamily="2" charset="2"/>
              <a:buChar char="u"/>
              <a:defRPr/>
            </a:pPr>
            <a:r>
              <a:rPr lang="zh-CN" altLang="en-US" sz="3600" b="1" noProof="1">
                <a:solidFill>
                  <a:schemeClr val="tx1"/>
                </a:solidFill>
                <a:latin typeface="仿宋" panose="02010609060101010101" pitchFamily="49" charset="-122"/>
                <a:ea typeface="仿宋" panose="02010609060101010101" pitchFamily="49" charset="-122"/>
              </a:rPr>
              <a:t>中国艾滋病毒感染者中</a:t>
            </a:r>
            <a:r>
              <a:rPr lang="en-US" altLang="zh-CN" sz="3600" b="1" noProof="1">
                <a:solidFill>
                  <a:schemeClr val="tx1"/>
                </a:solidFill>
                <a:latin typeface="仿宋" panose="02010609060101010101" pitchFamily="49" charset="-122"/>
                <a:ea typeface="仿宋" panose="02010609060101010101" pitchFamily="49" charset="-122"/>
              </a:rPr>
              <a:t>65.6%</a:t>
            </a:r>
            <a:r>
              <a:rPr lang="zh-CN" altLang="en-US" sz="3600" b="1" noProof="1">
                <a:solidFill>
                  <a:schemeClr val="tx1"/>
                </a:solidFill>
                <a:latin typeface="仿宋" panose="02010609060101010101" pitchFamily="49" charset="-122"/>
                <a:ea typeface="仿宋" panose="02010609060101010101" pitchFamily="49" charset="-122"/>
              </a:rPr>
              <a:t>是</a:t>
            </a:r>
            <a:r>
              <a:rPr lang="en-US" altLang="zh-CN" sz="3600" b="1" noProof="1">
                <a:solidFill>
                  <a:schemeClr val="tx1"/>
                </a:solidFill>
                <a:latin typeface="仿宋" panose="02010609060101010101" pitchFamily="49" charset="-122"/>
                <a:ea typeface="仿宋" panose="02010609060101010101" pitchFamily="49" charset="-122"/>
              </a:rPr>
              <a:t>16--29</a:t>
            </a:r>
            <a:r>
              <a:rPr lang="zh-CN" altLang="en-US" sz="3600" b="1" noProof="1">
                <a:solidFill>
                  <a:schemeClr val="tx1"/>
                </a:solidFill>
                <a:latin typeface="仿宋" panose="02010609060101010101" pitchFamily="49" charset="-122"/>
                <a:ea typeface="仿宋" panose="02010609060101010101" pitchFamily="49" charset="-122"/>
              </a:rPr>
              <a:t>岁的年轻人。</a:t>
            </a:r>
          </a:p>
          <a:p>
            <a:pPr>
              <a:lnSpc>
                <a:spcPct val="90000"/>
              </a:lnSpc>
              <a:buFont typeface="Wingdings" panose="05000000000000000000" pitchFamily="2" charset="2"/>
              <a:buChar char="u"/>
              <a:defRPr/>
            </a:pPr>
            <a:r>
              <a:rPr lang="zh-CN" altLang="en-US" sz="3600" b="1" dirty="0" smtClean="0">
                <a:solidFill>
                  <a:schemeClr val="tx1"/>
                </a:solidFill>
                <a:latin typeface="仿宋" panose="02010609060101010101" pitchFamily="49" charset="-122"/>
                <a:ea typeface="仿宋" panose="02010609060101010101" pitchFamily="49" charset="-122"/>
                <a:sym typeface="+mn-ea"/>
              </a:rPr>
              <a:t>艾滋病病毒已经扩散到了普通人群。</a:t>
            </a:r>
            <a:endParaRPr lang="zh-CN" altLang="en-US" sz="3600" b="1" dirty="0" smtClean="0">
              <a:solidFill>
                <a:schemeClr val="tx1"/>
              </a:solidFill>
              <a:latin typeface="仿宋" panose="02010609060101010101" pitchFamily="49" charset="-122"/>
              <a:ea typeface="仿宋" panose="02010609060101010101" pitchFamily="49" charset="-122"/>
            </a:endParaRPr>
          </a:p>
          <a:p>
            <a:pPr>
              <a:lnSpc>
                <a:spcPct val="90000"/>
              </a:lnSpc>
              <a:buFont typeface="Wingdings" panose="05000000000000000000" pitchFamily="2" charset="2"/>
              <a:buChar char="u"/>
              <a:defRPr/>
            </a:pPr>
            <a:endParaRPr lang="zh-CN" altLang="en-US" sz="3600" b="1" noProof="1">
              <a:solidFill>
                <a:srgbClr val="FF0000"/>
              </a:solidFill>
              <a:latin typeface="仿宋" panose="02010609060101010101" pitchFamily="49" charset="-122"/>
              <a:ea typeface="仿宋" panose="02010609060101010101" pitchFamily="49" charset="-122"/>
            </a:endParaRPr>
          </a:p>
          <a:p>
            <a:pPr marL="0" indent="0">
              <a:lnSpc>
                <a:spcPct val="90000"/>
              </a:lnSpc>
              <a:buFont typeface="Wingdings" panose="05000000000000000000" pitchFamily="2" charset="2"/>
              <a:buNone/>
              <a:defRPr/>
            </a:pPr>
            <a:endParaRPr lang="zh-CN" altLang="en-US" sz="3600" b="1" noProof="1">
              <a:solidFill>
                <a:srgbClr val="FF0000"/>
              </a:solidFill>
              <a:latin typeface="仿宋" panose="02010609060101010101" pitchFamily="49" charset="-122"/>
              <a:ea typeface="仿宋" panose="02010609060101010101" pitchFamily="49" charset="-122"/>
            </a:endParaRPr>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3</a:t>
            </a:fld>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1747" name="Rectangle 3"/>
          <p:cNvSpPr>
            <a:spLocks noChangeArrowheads="1"/>
          </p:cNvSpPr>
          <p:nvPr/>
        </p:nvSpPr>
        <p:spPr bwMode="auto">
          <a:xfrm>
            <a:off x="304800" y="381000"/>
            <a:ext cx="8610600"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Font typeface="Arial" panose="020B0604020202020204" pitchFamily="34" charset="0"/>
              <a:buChar char="•"/>
              <a:defRPr/>
            </a:pPr>
            <a:endParaRPr lang="zh-CN" altLang="en-US" sz="3200" b="1" dirty="0">
              <a:solidFill>
                <a:srgbClr val="FF0000"/>
              </a:solidFill>
              <a:latin typeface="仿宋" panose="02010609060101010101" pitchFamily="49" charset="-122"/>
              <a:ea typeface="仿宋" panose="02010609060101010101" pitchFamily="49" charset="-122"/>
            </a:endParaRPr>
          </a:p>
          <a:p>
            <a:pPr marL="571500" indent="-571500">
              <a:spcBef>
                <a:spcPct val="20000"/>
              </a:spcBef>
              <a:buFont typeface="Wingdings" panose="05000000000000000000" pitchFamily="2" charset="2"/>
              <a:buChar char="u"/>
              <a:defRPr/>
            </a:pPr>
            <a:r>
              <a:rPr lang="zh-CN" altLang="en-US" sz="3600" b="1" dirty="0">
                <a:solidFill>
                  <a:schemeClr val="tx1"/>
                </a:solidFill>
                <a:latin typeface="仿宋" panose="02010609060101010101" pitchFamily="49" charset="-122"/>
                <a:ea typeface="仿宋" panose="02010609060101010101" pitchFamily="49" charset="-122"/>
              </a:rPr>
              <a:t>目前，艾滋病传播与流行不容乐观。青少年学生性观念已经发生较明显的变化、但预防艾滋病知识普遍缺乏。</a:t>
            </a:r>
            <a:endParaRPr lang="en-US" altLang="zh-CN" sz="3600" b="1" dirty="0">
              <a:solidFill>
                <a:schemeClr val="tx1"/>
              </a:solidFill>
              <a:latin typeface="仿宋" panose="02010609060101010101" pitchFamily="49" charset="-122"/>
              <a:ea typeface="仿宋" panose="02010609060101010101" pitchFamily="49" charset="-122"/>
            </a:endParaRPr>
          </a:p>
          <a:p>
            <a:pPr marL="571500" indent="-571500">
              <a:spcBef>
                <a:spcPct val="20000"/>
              </a:spcBef>
              <a:buFont typeface="Wingdings" panose="05000000000000000000" pitchFamily="2" charset="2"/>
              <a:buChar char="u"/>
              <a:defRPr/>
            </a:pPr>
            <a:r>
              <a:rPr lang="zh-CN" altLang="en-US" sz="3600" b="1" dirty="0">
                <a:solidFill>
                  <a:schemeClr val="tx1"/>
                </a:solidFill>
                <a:latin typeface="仿宋" panose="02010609060101010101" pitchFamily="49" charset="-122"/>
                <a:ea typeface="仿宋" panose="02010609060101010101" pitchFamily="49" charset="-122"/>
              </a:rPr>
              <a:t>如果没有强有力的预防艾滋病教育作保障，很容易受社会不良因素的影响和侵袭，甚至成为艾滋病的受害者。</a:t>
            </a:r>
            <a:endParaRPr lang="en-US" altLang="zh-CN" sz="3600" b="1" dirty="0">
              <a:solidFill>
                <a:schemeClr val="tx1"/>
              </a:solidFill>
              <a:latin typeface="仿宋" panose="02010609060101010101" pitchFamily="49" charset="-122"/>
              <a:ea typeface="仿宋" panose="02010609060101010101" pitchFamily="49" charset="-122"/>
            </a:endParaRPr>
          </a:p>
          <a:p>
            <a:pPr marL="571500" indent="-571500">
              <a:spcBef>
                <a:spcPct val="20000"/>
              </a:spcBef>
              <a:buFont typeface="Wingdings" panose="05000000000000000000" pitchFamily="2" charset="2"/>
              <a:buChar char="u"/>
              <a:defRPr/>
            </a:pPr>
            <a:r>
              <a:rPr lang="zh-CN" altLang="en-US" sz="3600" b="1" dirty="0">
                <a:solidFill>
                  <a:schemeClr val="tx1"/>
                </a:solidFill>
                <a:latin typeface="仿宋" panose="02010609060101010101" pitchFamily="49" charset="-122"/>
                <a:ea typeface="仿宋" panose="02010609060101010101" pitchFamily="49" charset="-122"/>
              </a:rPr>
              <a:t>因此在青少年中开展预防艾滋病健康教育是非常重要的也是十分必要的。</a:t>
            </a:r>
            <a:r>
              <a:rPr lang="zh-CN" altLang="en-US" sz="3200" b="1" dirty="0">
                <a:solidFill>
                  <a:schemeClr val="tx1"/>
                </a:solidFill>
                <a:latin typeface="仿宋" panose="02010609060101010101" pitchFamily="49" charset="-122"/>
                <a:ea typeface="仿宋" panose="02010609060101010101" pitchFamily="49" charset="-122"/>
              </a:rPr>
              <a:t/>
            </a:r>
            <a:br>
              <a:rPr lang="zh-CN" altLang="en-US" sz="3200" b="1" dirty="0">
                <a:solidFill>
                  <a:schemeClr val="tx1"/>
                </a:solidFill>
                <a:latin typeface="仿宋" panose="02010609060101010101" pitchFamily="49" charset="-122"/>
                <a:ea typeface="仿宋" panose="02010609060101010101" pitchFamily="49" charset="-122"/>
              </a:rPr>
            </a:br>
            <a:r>
              <a:rPr lang="zh-CN" altLang="en-US" sz="3200" b="1" dirty="0">
                <a:solidFill>
                  <a:schemeClr val="tx1"/>
                </a:solidFill>
                <a:latin typeface="仿宋" panose="02010609060101010101" pitchFamily="49" charset="-122"/>
                <a:ea typeface="仿宋" panose="02010609060101010101" pitchFamily="49" charset="-122"/>
              </a:rPr>
              <a:t>　　</a:t>
            </a:r>
          </a:p>
        </p:txBody>
      </p:sp>
      <p:sp>
        <p:nvSpPr>
          <p:cNvPr id="3" name="灯片编号占位符 2"/>
          <p:cNvSpPr>
            <a:spLocks noGrp="1"/>
          </p:cNvSpPr>
          <p:nvPr>
            <p:ph type="sldNum" sz="quarter" idx="12"/>
          </p:nvPr>
        </p:nvSpPr>
        <p:spPr/>
        <p:txBody>
          <a:bodyPr/>
          <a:lstStyle/>
          <a:p>
            <a:fld id="{F45916EE-C0EB-4FF1-8E38-8F71044361E0}" type="slidenum">
              <a:rPr lang="zh-CN" altLang="en-US" smtClean="0"/>
              <a:pPr/>
              <a:t>4</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animEffect transition="in" filter="fade">
                                      <p:cBhvr>
                                        <p:cTn id="7" dur="1000"/>
                                        <p:tgtEl>
                                          <p:spTgt spid="31747">
                                            <p:txEl>
                                              <p:pRg st="1" end="1"/>
                                            </p:txEl>
                                          </p:spTgt>
                                        </p:tgtEl>
                                      </p:cBhvr>
                                    </p:animEffect>
                                    <p:anim calcmode="lin" valueType="num">
                                      <p:cBhvr>
                                        <p:cTn id="8" dur="1000" fill="hold"/>
                                        <p:tgtEl>
                                          <p:spTgt spid="3174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174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1747">
                                            <p:txEl>
                                              <p:pRg st="2" end="2"/>
                                            </p:txEl>
                                          </p:spTgt>
                                        </p:tgtEl>
                                        <p:attrNameLst>
                                          <p:attrName>style.visibility</p:attrName>
                                        </p:attrNameLst>
                                      </p:cBhvr>
                                      <p:to>
                                        <p:strVal val="visible"/>
                                      </p:to>
                                    </p:set>
                                    <p:animEffect transition="in" filter="fade">
                                      <p:cBhvr>
                                        <p:cTn id="14" dur="1000"/>
                                        <p:tgtEl>
                                          <p:spTgt spid="31747">
                                            <p:txEl>
                                              <p:pRg st="2" end="2"/>
                                            </p:txEl>
                                          </p:spTgt>
                                        </p:tgtEl>
                                      </p:cBhvr>
                                    </p:animEffect>
                                    <p:anim calcmode="lin" valueType="num">
                                      <p:cBhvr>
                                        <p:cTn id="15" dur="1000" fill="hold"/>
                                        <p:tgtEl>
                                          <p:spTgt spid="3174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174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1747">
                                            <p:txEl>
                                              <p:pRg st="3" end="3"/>
                                            </p:txEl>
                                          </p:spTgt>
                                        </p:tgtEl>
                                        <p:attrNameLst>
                                          <p:attrName>style.visibility</p:attrName>
                                        </p:attrNameLst>
                                      </p:cBhvr>
                                      <p:to>
                                        <p:strVal val="visible"/>
                                      </p:to>
                                    </p:set>
                                    <p:animEffect transition="in" filter="fade">
                                      <p:cBhvr>
                                        <p:cTn id="21" dur="1000"/>
                                        <p:tgtEl>
                                          <p:spTgt spid="31747">
                                            <p:txEl>
                                              <p:pRg st="3" end="3"/>
                                            </p:txEl>
                                          </p:spTgt>
                                        </p:tgtEl>
                                      </p:cBhvr>
                                    </p:animEffect>
                                    <p:anim calcmode="lin" valueType="num">
                                      <p:cBhvr>
                                        <p:cTn id="22" dur="1000" fill="hold"/>
                                        <p:tgtEl>
                                          <p:spTgt spid="3174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174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F45916EE-C0EB-4FF1-8E38-8F71044361E0}" type="slidenum">
              <a:rPr lang="zh-CN" altLang="en-US" smtClean="0"/>
              <a:pPr/>
              <a:t>5</a:t>
            </a:fld>
            <a:endParaRPr lang="zh-CN" altLang="en-US"/>
          </a:p>
        </p:txBody>
      </p:sp>
      <p:sp>
        <p:nvSpPr>
          <p:cNvPr id="8" name="矩形 7"/>
          <p:cNvSpPr/>
          <p:nvPr/>
        </p:nvSpPr>
        <p:spPr>
          <a:xfrm>
            <a:off x="755576" y="548680"/>
            <a:ext cx="7632848" cy="2677656"/>
          </a:xfrm>
          <a:prstGeom prst="rect">
            <a:avLst/>
          </a:prstGeom>
        </p:spPr>
        <p:txBody>
          <a:bodyPr wrap="square">
            <a:spAutoFit/>
          </a:bodyPr>
          <a:lstStyle/>
          <a:p>
            <a:pPr>
              <a:buFont typeface="Wingdings" pitchFamily="2" charset="2"/>
              <a:buChar char="u"/>
            </a:pPr>
            <a:r>
              <a:rPr lang="zh-CN" altLang="en-US" sz="2400" b="1" dirty="0" smtClean="0">
                <a:latin typeface="仿宋" pitchFamily="49" charset="-122"/>
                <a:ea typeface="仿宋" pitchFamily="49" charset="-122"/>
              </a:rPr>
              <a:t>全球现状：艾滋病在全球范围内仍是严重的公共卫生问题。非洲地区新增感染和死亡人数较多，亚洲和美洲也面临着一定的挑战。如非洲部分国家，由于医疗资源有限，防控难度较大</a:t>
            </a:r>
            <a:r>
              <a:rPr lang="zh-CN" altLang="en-US" sz="2400" b="1" dirty="0" smtClean="0">
                <a:latin typeface="仿宋" pitchFamily="49" charset="-122"/>
                <a:ea typeface="仿宋" pitchFamily="49" charset="-122"/>
              </a:rPr>
              <a:t>。</a:t>
            </a:r>
            <a:endParaRPr lang="en-US" altLang="zh-CN" sz="2400" b="1" dirty="0" smtClean="0">
              <a:latin typeface="仿宋" pitchFamily="49" charset="-122"/>
              <a:ea typeface="仿宋" pitchFamily="49" charset="-122"/>
            </a:endParaRPr>
          </a:p>
          <a:p>
            <a:pPr>
              <a:buFont typeface="Wingdings" pitchFamily="2" charset="2"/>
              <a:buChar char="u"/>
            </a:pPr>
            <a:r>
              <a:rPr lang="zh-CN" altLang="en-US" sz="2400" b="1" dirty="0" smtClean="0">
                <a:latin typeface="仿宋" pitchFamily="49" charset="-122"/>
                <a:ea typeface="仿宋" pitchFamily="49" charset="-122"/>
              </a:rPr>
              <a:t>国内</a:t>
            </a:r>
            <a:r>
              <a:rPr lang="zh-CN" altLang="en-US" sz="2400" b="1" dirty="0" smtClean="0">
                <a:latin typeface="仿宋" pitchFamily="49" charset="-122"/>
                <a:ea typeface="仿宋" pitchFamily="49" charset="-122"/>
              </a:rPr>
              <a:t>现状：国内艾滋病疫情总体呈低流行态势，但部分地区疫情较重。性传播成为主要传播途径，同性间传播上升速度明显。云南、广西等省份疫情相对突出。</a:t>
            </a:r>
            <a:endParaRPr lang="zh-CN" altLang="en-US" sz="2400" b="1" dirty="0">
              <a:latin typeface="仿宋" pitchFamily="49" charset="-122"/>
              <a:ea typeface="仿宋" pitchFamily="49" charset="-122"/>
            </a:endParaRPr>
          </a:p>
        </p:txBody>
      </p:sp>
      <p:sp>
        <p:nvSpPr>
          <p:cNvPr id="9" name="矩形 8"/>
          <p:cNvSpPr/>
          <p:nvPr/>
        </p:nvSpPr>
        <p:spPr>
          <a:xfrm>
            <a:off x="2483768" y="3356992"/>
            <a:ext cx="4206601" cy="461665"/>
          </a:xfrm>
          <a:prstGeom prst="rect">
            <a:avLst/>
          </a:prstGeom>
        </p:spPr>
        <p:txBody>
          <a:bodyPr wrap="none">
            <a:spAutoFit/>
          </a:bodyPr>
          <a:lstStyle/>
          <a:p>
            <a:r>
              <a:rPr lang="zh-CN" altLang="en-US" sz="2400" b="1" dirty="0" smtClean="0">
                <a:latin typeface="仿宋" pitchFamily="49" charset="-122"/>
                <a:ea typeface="仿宋" pitchFamily="49" charset="-122"/>
              </a:rPr>
              <a:t>全球部分地区艾滋病情况统计</a:t>
            </a:r>
          </a:p>
        </p:txBody>
      </p:sp>
      <p:graphicFrame>
        <p:nvGraphicFramePr>
          <p:cNvPr id="14" name="表格 13"/>
          <p:cNvGraphicFramePr>
            <a:graphicFrameLocks noGrp="1"/>
          </p:cNvGraphicFramePr>
          <p:nvPr/>
        </p:nvGraphicFramePr>
        <p:xfrm>
          <a:off x="1403648" y="4077072"/>
          <a:ext cx="6408711" cy="1728192"/>
        </p:xfrm>
        <a:graphic>
          <a:graphicData uri="http://schemas.openxmlformats.org/drawingml/2006/table">
            <a:tbl>
              <a:tblPr firstRow="1" bandRow="1">
                <a:tableStyleId>{5C22544A-7EE6-4342-B048-85BDC9FD1C3A}</a:tableStyleId>
              </a:tblPr>
              <a:tblGrid>
                <a:gridCol w="2136237"/>
                <a:gridCol w="2136237"/>
                <a:gridCol w="2136237"/>
              </a:tblGrid>
              <a:tr h="432048">
                <a:tc>
                  <a:txBody>
                    <a:bodyPr/>
                    <a:lstStyle/>
                    <a:p>
                      <a:pPr algn="ctr"/>
                      <a:r>
                        <a:rPr lang="zh-CN" altLang="en-US" dirty="0" smtClean="0"/>
                        <a:t>地区</a:t>
                      </a:r>
                      <a:endParaRPr lang="zh-CN" altLang="en-US" dirty="0"/>
                    </a:p>
                  </a:txBody>
                  <a:tcPr/>
                </a:tc>
                <a:tc>
                  <a:txBody>
                    <a:bodyPr/>
                    <a:lstStyle/>
                    <a:p>
                      <a:pPr algn="ctr"/>
                      <a:r>
                        <a:rPr lang="zh-CN" altLang="en-US" dirty="0" smtClean="0"/>
                        <a:t>新增感染人数</a:t>
                      </a:r>
                      <a:endParaRPr lang="zh-CN" altLang="en-US" dirty="0"/>
                    </a:p>
                  </a:txBody>
                  <a:tcPr/>
                </a:tc>
                <a:tc>
                  <a:txBody>
                    <a:bodyPr/>
                    <a:lstStyle/>
                    <a:p>
                      <a:pPr algn="ctr"/>
                      <a:r>
                        <a:rPr lang="zh-CN" altLang="en-US" dirty="0" smtClean="0"/>
                        <a:t>死亡人数</a:t>
                      </a:r>
                      <a:endParaRPr lang="zh-CN" altLang="en-US" dirty="0"/>
                    </a:p>
                  </a:txBody>
                  <a:tcPr/>
                </a:tc>
              </a:tr>
              <a:tr h="432048">
                <a:tc>
                  <a:txBody>
                    <a:bodyPr/>
                    <a:lstStyle/>
                    <a:p>
                      <a:pPr algn="ctr"/>
                      <a:r>
                        <a:rPr lang="zh-CN" altLang="en-US" dirty="0" smtClean="0"/>
                        <a:t>非洲</a:t>
                      </a:r>
                      <a:endParaRPr lang="zh-CN" altLang="en-US" dirty="0"/>
                    </a:p>
                  </a:txBody>
                  <a:tcPr/>
                </a:tc>
                <a:tc>
                  <a:txBody>
                    <a:bodyPr/>
                    <a:lstStyle/>
                    <a:p>
                      <a:pPr algn="ctr"/>
                      <a:r>
                        <a:rPr lang="zh-CN" altLang="en-US" dirty="0" smtClean="0"/>
                        <a:t>约</a:t>
                      </a:r>
                      <a:r>
                        <a:rPr lang="en-US" altLang="zh-CN" dirty="0" smtClean="0"/>
                        <a:t>80</a:t>
                      </a:r>
                      <a:r>
                        <a:rPr lang="zh-CN" altLang="en-US" dirty="0" smtClean="0"/>
                        <a:t>万</a:t>
                      </a:r>
                      <a:endParaRPr lang="zh-CN" altLang="en-US" dirty="0"/>
                    </a:p>
                  </a:txBody>
                  <a:tcPr/>
                </a:tc>
                <a:tc>
                  <a:txBody>
                    <a:bodyPr/>
                    <a:lstStyle/>
                    <a:p>
                      <a:pPr algn="ctr"/>
                      <a:r>
                        <a:rPr lang="zh-CN" altLang="en-US" dirty="0" smtClean="0"/>
                        <a:t>约</a:t>
                      </a:r>
                      <a:r>
                        <a:rPr lang="en-US" altLang="zh-CN" dirty="0" smtClean="0"/>
                        <a:t>50</a:t>
                      </a:r>
                      <a:r>
                        <a:rPr lang="zh-CN" altLang="en-US" dirty="0" smtClean="0"/>
                        <a:t>万</a:t>
                      </a:r>
                      <a:endParaRPr lang="zh-CN" altLang="en-US" dirty="0"/>
                    </a:p>
                  </a:txBody>
                  <a:tcPr/>
                </a:tc>
              </a:tr>
              <a:tr h="432048">
                <a:tc>
                  <a:txBody>
                    <a:bodyPr/>
                    <a:lstStyle/>
                    <a:p>
                      <a:pPr algn="ctr"/>
                      <a:r>
                        <a:rPr lang="zh-CN" altLang="en-US" dirty="0" smtClean="0"/>
                        <a:t>亚洲</a:t>
                      </a:r>
                      <a:endParaRPr lang="zh-CN" altLang="en-US" dirty="0"/>
                    </a:p>
                  </a:txBody>
                  <a:tcPr/>
                </a:tc>
                <a:tc>
                  <a:txBody>
                    <a:bodyPr/>
                    <a:lstStyle/>
                    <a:p>
                      <a:pPr algn="ctr"/>
                      <a:r>
                        <a:rPr lang="zh-CN" altLang="en-US" dirty="0" smtClean="0"/>
                        <a:t>约</a:t>
                      </a:r>
                      <a:r>
                        <a:rPr lang="en-US" altLang="zh-CN" dirty="0" smtClean="0"/>
                        <a:t>30</a:t>
                      </a:r>
                      <a:r>
                        <a:rPr lang="zh-CN" altLang="en-US" dirty="0" smtClean="0"/>
                        <a:t>万</a:t>
                      </a:r>
                      <a:endParaRPr lang="zh-CN" altLang="en-US" dirty="0"/>
                    </a:p>
                  </a:txBody>
                  <a:tcPr/>
                </a:tc>
                <a:tc>
                  <a:txBody>
                    <a:bodyPr/>
                    <a:lstStyle/>
                    <a:p>
                      <a:pPr algn="ctr"/>
                      <a:r>
                        <a:rPr lang="zh-CN" altLang="en-US" dirty="0" smtClean="0"/>
                        <a:t>约</a:t>
                      </a:r>
                      <a:r>
                        <a:rPr lang="en-US" altLang="zh-CN" dirty="0" smtClean="0"/>
                        <a:t>15</a:t>
                      </a:r>
                      <a:r>
                        <a:rPr lang="zh-CN" altLang="en-US" dirty="0" smtClean="0"/>
                        <a:t>万  </a:t>
                      </a:r>
                      <a:endParaRPr lang="zh-CN" altLang="en-US" dirty="0"/>
                    </a:p>
                  </a:txBody>
                  <a:tcPr/>
                </a:tc>
              </a:tr>
              <a:tr h="432048">
                <a:tc>
                  <a:txBody>
                    <a:bodyPr/>
                    <a:lstStyle/>
                    <a:p>
                      <a:pPr algn="ctr"/>
                      <a:r>
                        <a:rPr lang="zh-CN" altLang="en-US" dirty="0" smtClean="0"/>
                        <a:t>美洲</a:t>
                      </a:r>
                      <a:endParaRPr lang="zh-CN" altLang="en-US" dirty="0"/>
                    </a:p>
                  </a:txBody>
                  <a:tcPr/>
                </a:tc>
                <a:tc>
                  <a:txBody>
                    <a:bodyPr/>
                    <a:lstStyle/>
                    <a:p>
                      <a:pPr algn="ctr"/>
                      <a:r>
                        <a:rPr lang="zh-CN" altLang="en-US" dirty="0" smtClean="0"/>
                        <a:t>约</a:t>
                      </a:r>
                      <a:r>
                        <a:rPr lang="en-US" altLang="zh-CN" dirty="0" smtClean="0"/>
                        <a:t>20</a:t>
                      </a:r>
                      <a:r>
                        <a:rPr lang="zh-CN" altLang="en-US" dirty="0" smtClean="0"/>
                        <a:t>万</a:t>
                      </a:r>
                      <a:endParaRPr lang="zh-CN" altLang="en-US" dirty="0"/>
                    </a:p>
                  </a:txBody>
                  <a:tcPr/>
                </a:tc>
                <a:tc>
                  <a:txBody>
                    <a:bodyPr/>
                    <a:lstStyle/>
                    <a:p>
                      <a:pPr algn="ctr"/>
                      <a:r>
                        <a:rPr lang="zh-CN" altLang="en-US" dirty="0" smtClean="0"/>
                        <a:t>约</a:t>
                      </a:r>
                      <a:r>
                        <a:rPr lang="en-US" altLang="zh-CN" dirty="0" smtClean="0"/>
                        <a:t>10</a:t>
                      </a:r>
                      <a:r>
                        <a:rPr lang="zh-CN" altLang="en-US" dirty="0" smtClean="0"/>
                        <a:t>万</a:t>
                      </a:r>
                      <a:endParaRPr lang="zh-CN" altLang="en-US" dirty="0"/>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idx="1"/>
          </p:nvPr>
        </p:nvSpPr>
        <p:spPr/>
        <p:txBody>
          <a:bodyPr/>
          <a:lstStyle/>
          <a:p>
            <a:pPr eaLnBrk="1" hangingPunct="1">
              <a:lnSpc>
                <a:spcPct val="80000"/>
              </a:lnSpc>
            </a:pPr>
            <a:endParaRPr lang="en-US" altLang="zh-CN" sz="2000" dirty="0" smtClean="0">
              <a:solidFill>
                <a:srgbClr val="FF0000"/>
              </a:solidFill>
            </a:endParaRPr>
          </a:p>
          <a:p>
            <a:pPr eaLnBrk="1" hangingPunct="1">
              <a:lnSpc>
                <a:spcPct val="80000"/>
              </a:lnSpc>
              <a:buFont typeface="Wingdings" panose="05000000000000000000" pitchFamily="2" charset="2"/>
              <a:buChar char="u"/>
            </a:pPr>
            <a:r>
              <a:rPr lang="zh-CN" altLang="en-US" sz="4400" b="1" dirty="0" smtClean="0">
                <a:solidFill>
                  <a:schemeClr val="tx1"/>
                </a:solidFill>
              </a:rPr>
              <a:t>艾滋病简介</a:t>
            </a:r>
            <a:endParaRPr lang="en-US" altLang="zh-CN" sz="4400" b="1" dirty="0" smtClean="0">
              <a:solidFill>
                <a:schemeClr val="tx1"/>
              </a:solidFill>
            </a:endParaRPr>
          </a:p>
          <a:p>
            <a:pPr eaLnBrk="1" hangingPunct="1">
              <a:lnSpc>
                <a:spcPct val="80000"/>
              </a:lnSpc>
              <a:buFont typeface="Wingdings" panose="05000000000000000000" pitchFamily="2" charset="2"/>
              <a:buChar char="u"/>
            </a:pPr>
            <a:endParaRPr lang="zh-CN" altLang="en-US" sz="4400" b="1" dirty="0" smtClean="0">
              <a:solidFill>
                <a:schemeClr val="tx1"/>
              </a:solidFill>
            </a:endParaRPr>
          </a:p>
          <a:p>
            <a:pPr eaLnBrk="1" hangingPunct="1">
              <a:lnSpc>
                <a:spcPct val="80000"/>
              </a:lnSpc>
              <a:buFont typeface="Wingdings" panose="05000000000000000000" pitchFamily="2" charset="2"/>
              <a:buChar char="u"/>
            </a:pPr>
            <a:r>
              <a:rPr lang="zh-CN" altLang="en-US" sz="4400" b="1" dirty="0" smtClean="0">
                <a:solidFill>
                  <a:schemeClr val="tx1"/>
                </a:solidFill>
              </a:rPr>
              <a:t>艾滋病的预防</a:t>
            </a:r>
            <a:endParaRPr lang="en-US" altLang="zh-CN" sz="4400" b="1" dirty="0" smtClean="0">
              <a:solidFill>
                <a:schemeClr val="tx1"/>
              </a:solidFill>
            </a:endParaRPr>
          </a:p>
          <a:p>
            <a:pPr eaLnBrk="1" hangingPunct="1">
              <a:lnSpc>
                <a:spcPct val="80000"/>
              </a:lnSpc>
              <a:buFont typeface="Wingdings" panose="05000000000000000000" pitchFamily="2" charset="2"/>
              <a:buChar char="u"/>
            </a:pPr>
            <a:endParaRPr lang="zh-CN" altLang="en-US" sz="4400" b="1" dirty="0" smtClean="0">
              <a:solidFill>
                <a:schemeClr val="tx1"/>
              </a:solidFill>
            </a:endParaRPr>
          </a:p>
          <a:p>
            <a:pPr eaLnBrk="1" hangingPunct="1">
              <a:lnSpc>
                <a:spcPct val="80000"/>
              </a:lnSpc>
              <a:buFont typeface="Wingdings" panose="05000000000000000000" pitchFamily="2" charset="2"/>
              <a:buChar char="u"/>
            </a:pPr>
            <a:r>
              <a:rPr lang="zh-CN" altLang="en-US" sz="4400" b="1" dirty="0" smtClean="0">
                <a:solidFill>
                  <a:schemeClr val="tx1"/>
                </a:solidFill>
              </a:rPr>
              <a:t>青少年如何面对艾滋病</a:t>
            </a:r>
          </a:p>
        </p:txBody>
      </p:sp>
      <p:sp>
        <p:nvSpPr>
          <p:cNvPr id="3" name="灯片编号占位符 2"/>
          <p:cNvSpPr>
            <a:spLocks noGrp="1"/>
          </p:cNvSpPr>
          <p:nvPr>
            <p:ph type="sldNum" sz="quarter" idx="12"/>
          </p:nvPr>
        </p:nvSpPr>
        <p:spPr/>
        <p:txBody>
          <a:bodyPr/>
          <a:lstStyle/>
          <a:p>
            <a:fld id="{F45916EE-C0EB-4FF1-8E38-8F71044361E0}" type="slidenum">
              <a:rPr lang="zh-CN" altLang="en-US" smtClean="0"/>
              <a:pPr/>
              <a:t>6</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7170">
                                            <p:txEl>
                                              <p:pRg st="1" end="1"/>
                                            </p:txEl>
                                          </p:spTgt>
                                        </p:tgtEl>
                                        <p:attrNameLst>
                                          <p:attrName>style.visibility</p:attrName>
                                        </p:attrNameLst>
                                      </p:cBhvr>
                                      <p:to>
                                        <p:strVal val="visible"/>
                                      </p:to>
                                    </p:set>
                                    <p:animEffect transition="in" filter="fade">
                                      <p:cBhvr>
                                        <p:cTn id="7" dur="770" decel="100000"/>
                                        <p:tgtEl>
                                          <p:spTgt spid="7170">
                                            <p:txEl>
                                              <p:pRg st="1" end="1"/>
                                            </p:txEl>
                                          </p:spTgt>
                                        </p:tgtEl>
                                      </p:cBhvr>
                                    </p:animEffect>
                                    <p:animScale>
                                      <p:cBhvr>
                                        <p:cTn id="8" dur="770" decel="100000"/>
                                        <p:tgtEl>
                                          <p:spTgt spid="7170">
                                            <p:txEl>
                                              <p:pRg st="1" end="1"/>
                                            </p:txEl>
                                          </p:spTgt>
                                        </p:tgtEl>
                                      </p:cBhvr>
                                      <p:from x="10000" y="10000"/>
                                      <p:to x="200000" y="450000"/>
                                    </p:animScale>
                                    <p:animScale>
                                      <p:cBhvr>
                                        <p:cTn id="9" dur="1230" accel="100000" fill="hold">
                                          <p:stCondLst>
                                            <p:cond delay="770"/>
                                          </p:stCondLst>
                                        </p:cTn>
                                        <p:tgtEl>
                                          <p:spTgt spid="7170">
                                            <p:txEl>
                                              <p:pRg st="1" end="1"/>
                                            </p:txEl>
                                          </p:spTgt>
                                        </p:tgtEl>
                                      </p:cBhvr>
                                      <p:from x="200000" y="450000"/>
                                      <p:to x="100000" y="100000"/>
                                    </p:animScale>
                                    <p:set>
                                      <p:cBhvr>
                                        <p:cTn id="10" dur="770" fill="hold"/>
                                        <p:tgtEl>
                                          <p:spTgt spid="7170">
                                            <p:txEl>
                                              <p:pRg st="1" end="1"/>
                                            </p:txEl>
                                          </p:spTgt>
                                        </p:tgtEl>
                                        <p:attrNameLst>
                                          <p:attrName>ppt_x</p:attrName>
                                        </p:attrNameLst>
                                      </p:cBhvr>
                                      <p:to>
                                        <p:strVal val="(0.5)"/>
                                      </p:to>
                                    </p:set>
                                    <p:anim from="(0.5)" to="(#ppt_x)" calcmode="lin" valueType="num">
                                      <p:cBhvr>
                                        <p:cTn id="11" dur="1230" accel="100000" fill="hold">
                                          <p:stCondLst>
                                            <p:cond delay="770"/>
                                          </p:stCondLst>
                                        </p:cTn>
                                        <p:tgtEl>
                                          <p:spTgt spid="7170">
                                            <p:txEl>
                                              <p:pRg st="1" end="1"/>
                                            </p:txEl>
                                          </p:spTgt>
                                        </p:tgtEl>
                                        <p:attrNameLst>
                                          <p:attrName>ppt_x</p:attrName>
                                        </p:attrNameLst>
                                      </p:cBhvr>
                                    </p:anim>
                                    <p:set>
                                      <p:cBhvr>
                                        <p:cTn id="12" dur="770" fill="hold"/>
                                        <p:tgtEl>
                                          <p:spTgt spid="7170">
                                            <p:txEl>
                                              <p:pRg st="1" end="1"/>
                                            </p:txEl>
                                          </p:spTgt>
                                        </p:tgtEl>
                                        <p:attrNameLst>
                                          <p:attrName>ppt_y</p:attrName>
                                        </p:attrNameLst>
                                      </p:cBhvr>
                                      <p:to>
                                        <p:strVal val="(#ppt_y+0.4)"/>
                                      </p:to>
                                    </p:set>
                                    <p:anim from="(#ppt_y+0.4)" to="(#ppt_y)" calcmode="lin" valueType="num">
                                      <p:cBhvr>
                                        <p:cTn id="13" dur="1230" accel="100000" fill="hold">
                                          <p:stCondLst>
                                            <p:cond delay="770"/>
                                          </p:stCondLst>
                                        </p:cTn>
                                        <p:tgtEl>
                                          <p:spTgt spid="7170">
                                            <p:txEl>
                                              <p:pRg st="1" end="1"/>
                                            </p:txEl>
                                          </p:spTgt>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7170">
                                            <p:txEl>
                                              <p:pRg st="3" end="3"/>
                                            </p:txEl>
                                          </p:spTgt>
                                        </p:tgtEl>
                                        <p:attrNameLst>
                                          <p:attrName>style.visibility</p:attrName>
                                        </p:attrNameLst>
                                      </p:cBhvr>
                                      <p:to>
                                        <p:strVal val="visible"/>
                                      </p:to>
                                    </p:set>
                                    <p:animEffect transition="in" filter="fade">
                                      <p:cBhvr>
                                        <p:cTn id="18" dur="770" decel="100000"/>
                                        <p:tgtEl>
                                          <p:spTgt spid="7170">
                                            <p:txEl>
                                              <p:pRg st="3" end="3"/>
                                            </p:txEl>
                                          </p:spTgt>
                                        </p:tgtEl>
                                      </p:cBhvr>
                                    </p:animEffect>
                                    <p:animScale>
                                      <p:cBhvr>
                                        <p:cTn id="19" dur="770" decel="100000"/>
                                        <p:tgtEl>
                                          <p:spTgt spid="7170">
                                            <p:txEl>
                                              <p:pRg st="3" end="3"/>
                                            </p:txEl>
                                          </p:spTgt>
                                        </p:tgtEl>
                                      </p:cBhvr>
                                      <p:from x="10000" y="10000"/>
                                      <p:to x="200000" y="450000"/>
                                    </p:animScale>
                                    <p:animScale>
                                      <p:cBhvr>
                                        <p:cTn id="20" dur="1230" accel="100000" fill="hold">
                                          <p:stCondLst>
                                            <p:cond delay="770"/>
                                          </p:stCondLst>
                                        </p:cTn>
                                        <p:tgtEl>
                                          <p:spTgt spid="7170">
                                            <p:txEl>
                                              <p:pRg st="3" end="3"/>
                                            </p:txEl>
                                          </p:spTgt>
                                        </p:tgtEl>
                                      </p:cBhvr>
                                      <p:from x="200000" y="450000"/>
                                      <p:to x="100000" y="100000"/>
                                    </p:animScale>
                                    <p:set>
                                      <p:cBhvr>
                                        <p:cTn id="21" dur="770" fill="hold"/>
                                        <p:tgtEl>
                                          <p:spTgt spid="7170">
                                            <p:txEl>
                                              <p:pRg st="3" end="3"/>
                                            </p:txEl>
                                          </p:spTgt>
                                        </p:tgtEl>
                                        <p:attrNameLst>
                                          <p:attrName>ppt_x</p:attrName>
                                        </p:attrNameLst>
                                      </p:cBhvr>
                                      <p:to>
                                        <p:strVal val="(0.5)"/>
                                      </p:to>
                                    </p:set>
                                    <p:anim from="(0.5)" to="(#ppt_x)" calcmode="lin" valueType="num">
                                      <p:cBhvr>
                                        <p:cTn id="22" dur="1230" accel="100000" fill="hold">
                                          <p:stCondLst>
                                            <p:cond delay="770"/>
                                          </p:stCondLst>
                                        </p:cTn>
                                        <p:tgtEl>
                                          <p:spTgt spid="7170">
                                            <p:txEl>
                                              <p:pRg st="3" end="3"/>
                                            </p:txEl>
                                          </p:spTgt>
                                        </p:tgtEl>
                                        <p:attrNameLst>
                                          <p:attrName>ppt_x</p:attrName>
                                        </p:attrNameLst>
                                      </p:cBhvr>
                                    </p:anim>
                                    <p:set>
                                      <p:cBhvr>
                                        <p:cTn id="23" dur="770" fill="hold"/>
                                        <p:tgtEl>
                                          <p:spTgt spid="7170">
                                            <p:txEl>
                                              <p:pRg st="3" end="3"/>
                                            </p:txEl>
                                          </p:spTgt>
                                        </p:tgtEl>
                                        <p:attrNameLst>
                                          <p:attrName>ppt_y</p:attrName>
                                        </p:attrNameLst>
                                      </p:cBhvr>
                                      <p:to>
                                        <p:strVal val="(#ppt_y+0.4)"/>
                                      </p:to>
                                    </p:set>
                                    <p:anim from="(#ppt_y+0.4)" to="(#ppt_y)" calcmode="lin" valueType="num">
                                      <p:cBhvr>
                                        <p:cTn id="24" dur="1230" accel="100000" fill="hold">
                                          <p:stCondLst>
                                            <p:cond delay="770"/>
                                          </p:stCondLst>
                                        </p:cTn>
                                        <p:tgtEl>
                                          <p:spTgt spid="7170">
                                            <p:txEl>
                                              <p:pRg st="3" end="3"/>
                                            </p:txEl>
                                          </p:spTgt>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7170">
                                            <p:txEl>
                                              <p:pRg st="5" end="5"/>
                                            </p:txEl>
                                          </p:spTgt>
                                        </p:tgtEl>
                                        <p:attrNameLst>
                                          <p:attrName>style.visibility</p:attrName>
                                        </p:attrNameLst>
                                      </p:cBhvr>
                                      <p:to>
                                        <p:strVal val="visible"/>
                                      </p:to>
                                    </p:set>
                                    <p:animEffect transition="in" filter="fade">
                                      <p:cBhvr>
                                        <p:cTn id="29" dur="770" decel="100000"/>
                                        <p:tgtEl>
                                          <p:spTgt spid="7170">
                                            <p:txEl>
                                              <p:pRg st="5" end="5"/>
                                            </p:txEl>
                                          </p:spTgt>
                                        </p:tgtEl>
                                      </p:cBhvr>
                                    </p:animEffect>
                                    <p:animScale>
                                      <p:cBhvr>
                                        <p:cTn id="30" dur="770" decel="100000"/>
                                        <p:tgtEl>
                                          <p:spTgt spid="7170">
                                            <p:txEl>
                                              <p:pRg st="5" end="5"/>
                                            </p:txEl>
                                          </p:spTgt>
                                        </p:tgtEl>
                                      </p:cBhvr>
                                      <p:from x="10000" y="10000"/>
                                      <p:to x="200000" y="450000"/>
                                    </p:animScale>
                                    <p:animScale>
                                      <p:cBhvr>
                                        <p:cTn id="31" dur="1230" accel="100000" fill="hold">
                                          <p:stCondLst>
                                            <p:cond delay="770"/>
                                          </p:stCondLst>
                                        </p:cTn>
                                        <p:tgtEl>
                                          <p:spTgt spid="7170">
                                            <p:txEl>
                                              <p:pRg st="5" end="5"/>
                                            </p:txEl>
                                          </p:spTgt>
                                        </p:tgtEl>
                                      </p:cBhvr>
                                      <p:from x="200000" y="450000"/>
                                      <p:to x="100000" y="100000"/>
                                    </p:animScale>
                                    <p:set>
                                      <p:cBhvr>
                                        <p:cTn id="32" dur="770" fill="hold"/>
                                        <p:tgtEl>
                                          <p:spTgt spid="7170">
                                            <p:txEl>
                                              <p:pRg st="5" end="5"/>
                                            </p:txEl>
                                          </p:spTgt>
                                        </p:tgtEl>
                                        <p:attrNameLst>
                                          <p:attrName>ppt_x</p:attrName>
                                        </p:attrNameLst>
                                      </p:cBhvr>
                                      <p:to>
                                        <p:strVal val="(0.5)"/>
                                      </p:to>
                                    </p:set>
                                    <p:anim from="(0.5)" to="(#ppt_x)" calcmode="lin" valueType="num">
                                      <p:cBhvr>
                                        <p:cTn id="33" dur="1230" accel="100000" fill="hold">
                                          <p:stCondLst>
                                            <p:cond delay="770"/>
                                          </p:stCondLst>
                                        </p:cTn>
                                        <p:tgtEl>
                                          <p:spTgt spid="7170">
                                            <p:txEl>
                                              <p:pRg st="5" end="5"/>
                                            </p:txEl>
                                          </p:spTgt>
                                        </p:tgtEl>
                                        <p:attrNameLst>
                                          <p:attrName>ppt_x</p:attrName>
                                        </p:attrNameLst>
                                      </p:cBhvr>
                                    </p:anim>
                                    <p:set>
                                      <p:cBhvr>
                                        <p:cTn id="34" dur="770" fill="hold"/>
                                        <p:tgtEl>
                                          <p:spTgt spid="7170">
                                            <p:txEl>
                                              <p:pRg st="5" end="5"/>
                                            </p:txEl>
                                          </p:spTgt>
                                        </p:tgtEl>
                                        <p:attrNameLst>
                                          <p:attrName>ppt_y</p:attrName>
                                        </p:attrNameLst>
                                      </p:cBhvr>
                                      <p:to>
                                        <p:strVal val="(#ppt_y+0.4)"/>
                                      </p:to>
                                    </p:set>
                                    <p:anim from="(#ppt_y+0.4)" to="(#ppt_y)" calcmode="lin" valueType="num">
                                      <p:cBhvr>
                                        <p:cTn id="35" dur="1230" accel="100000" fill="hold">
                                          <p:stCondLst>
                                            <p:cond delay="770"/>
                                          </p:stCondLst>
                                        </p:cTn>
                                        <p:tgtEl>
                                          <p:spTgt spid="7170">
                                            <p:txEl>
                                              <p:pRg st="5" end="5"/>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28596" y="285728"/>
            <a:ext cx="8229600" cy="1030288"/>
          </a:xfrm>
        </p:spPr>
        <p:txBody>
          <a:bodyPr/>
          <a:lstStyle/>
          <a:p>
            <a:pPr eaLnBrk="1" hangingPunct="1"/>
            <a:r>
              <a:rPr lang="zh-CN" altLang="en-US" sz="5400" b="1" dirty="0" smtClean="0">
                <a:solidFill>
                  <a:schemeClr val="tx1"/>
                </a:solidFill>
              </a:rPr>
              <a:t>什么是艾滋病</a:t>
            </a:r>
          </a:p>
        </p:txBody>
      </p:sp>
      <p:sp>
        <p:nvSpPr>
          <p:cNvPr id="13315" name="Rectangle 3"/>
          <p:cNvSpPr>
            <a:spLocks noGrp="1" noChangeArrowheads="1"/>
          </p:cNvSpPr>
          <p:nvPr>
            <p:ph idx="1"/>
          </p:nvPr>
        </p:nvSpPr>
        <p:spPr>
          <a:xfrm>
            <a:off x="457200" y="1676400"/>
            <a:ext cx="8229600" cy="4525963"/>
          </a:xfrm>
        </p:spPr>
        <p:txBody>
          <a:bodyPr/>
          <a:lstStyle/>
          <a:p>
            <a:pPr eaLnBrk="1" hangingPunct="1"/>
            <a:r>
              <a:rPr lang="zh-CN" altLang="en-US" sz="2800" b="1" dirty="0" smtClean="0">
                <a:solidFill>
                  <a:schemeClr val="tx1"/>
                </a:solidFill>
                <a:latin typeface="仿宋" panose="02010609060101010101" pitchFamily="49" charset="-122"/>
                <a:ea typeface="仿宋" panose="02010609060101010101" pitchFamily="49" charset="-122"/>
              </a:rPr>
              <a:t>概念：艾滋病</a:t>
            </a:r>
            <a:r>
              <a:rPr lang="zh-CN" altLang="en-US" sz="2800" b="1" dirty="0" smtClean="0">
                <a:solidFill>
                  <a:schemeClr val="tx1"/>
                </a:solidFill>
                <a:latin typeface="仿宋" panose="02010609060101010101" pitchFamily="49" charset="-122"/>
                <a:ea typeface="仿宋" panose="02010609060101010101" pitchFamily="49" charset="-122"/>
              </a:rPr>
              <a:t>（</a:t>
            </a:r>
            <a:r>
              <a:rPr lang="en-US" altLang="zh-CN" sz="2800" b="1" dirty="0" smtClean="0">
                <a:solidFill>
                  <a:schemeClr val="tx1"/>
                </a:solidFill>
                <a:latin typeface="仿宋" panose="02010609060101010101" pitchFamily="49" charset="-122"/>
                <a:ea typeface="仿宋" panose="02010609060101010101" pitchFamily="49" charset="-122"/>
              </a:rPr>
              <a:t>AIDS</a:t>
            </a:r>
            <a:r>
              <a:rPr lang="zh-CN" altLang="en-US" sz="2800" b="1" dirty="0" smtClean="0">
                <a:solidFill>
                  <a:schemeClr val="tx1"/>
                </a:solidFill>
                <a:latin typeface="仿宋" panose="02010609060101010101" pitchFamily="49" charset="-122"/>
                <a:ea typeface="仿宋" panose="02010609060101010101" pitchFamily="49" charset="-122"/>
              </a:rPr>
              <a:t>）即“获得性免疫缺陷综合征”</a:t>
            </a:r>
            <a:r>
              <a:rPr lang="zh-CN" altLang="en-US" sz="2400" b="1" dirty="0" smtClean="0">
                <a:solidFill>
                  <a:schemeClr val="tx1"/>
                </a:solidFill>
                <a:latin typeface="仿宋" panose="02010609060101010101" pitchFamily="49" charset="-122"/>
                <a:ea typeface="仿宋" panose="02010609060101010101" pitchFamily="49" charset="-122"/>
              </a:rPr>
              <a:t>（</a:t>
            </a:r>
            <a:r>
              <a:rPr lang="en-US" altLang="zh-CN" sz="2400" b="1" dirty="0" smtClean="0">
                <a:solidFill>
                  <a:schemeClr val="tx1"/>
                </a:solidFill>
                <a:latin typeface="仿宋" panose="02010609060101010101" pitchFamily="49" charset="-122"/>
                <a:ea typeface="仿宋" panose="02010609060101010101" pitchFamily="49" charset="-122"/>
              </a:rPr>
              <a:t>Acquired Immune Deficiency Syndrome</a:t>
            </a:r>
            <a:r>
              <a:rPr lang="zh-CN" altLang="en-US" sz="2400" b="1" dirty="0" smtClean="0">
                <a:solidFill>
                  <a:schemeClr val="tx1"/>
                </a:solidFill>
                <a:latin typeface="仿宋" panose="02010609060101010101" pitchFamily="49" charset="-122"/>
                <a:ea typeface="仿宋" panose="02010609060101010101" pitchFamily="49" charset="-122"/>
              </a:rPr>
              <a:t>），</a:t>
            </a:r>
            <a:r>
              <a:rPr lang="zh-CN" altLang="en-US" sz="2800" b="1" dirty="0" smtClean="0">
                <a:solidFill>
                  <a:schemeClr val="tx1"/>
                </a:solidFill>
                <a:latin typeface="仿宋" panose="02010609060101010101" pitchFamily="49" charset="-122"/>
                <a:ea typeface="仿宋" panose="02010609060101010101" pitchFamily="49" charset="-122"/>
              </a:rPr>
              <a:t>是由人类感染艾滋病病毒（</a:t>
            </a:r>
            <a:r>
              <a:rPr lang="en-US" altLang="zh-CN" sz="2800" b="1" dirty="0" smtClean="0">
                <a:solidFill>
                  <a:schemeClr val="tx1"/>
                </a:solidFill>
                <a:latin typeface="仿宋" panose="02010609060101010101" pitchFamily="49" charset="-122"/>
                <a:ea typeface="仿宋" panose="02010609060101010101" pitchFamily="49" charset="-122"/>
              </a:rPr>
              <a:t>HIV</a:t>
            </a:r>
            <a:r>
              <a:rPr lang="zh-CN" altLang="en-US" sz="2800" b="1" dirty="0" smtClean="0">
                <a:solidFill>
                  <a:schemeClr val="tx1"/>
                </a:solidFill>
                <a:latin typeface="仿宋" panose="02010609060101010101" pitchFamily="49" charset="-122"/>
                <a:ea typeface="仿宋" panose="02010609060101010101" pitchFamily="49" charset="-122"/>
              </a:rPr>
              <a:t>）所引起的一种严重传染病。艾滋病病毒终生传染，它破坏人的免疫系统，使人体丧失抵抗各种疾病的能力</a:t>
            </a:r>
            <a:r>
              <a:rPr lang="zh-CN" altLang="en-US" sz="2800" b="1" dirty="0" smtClean="0">
                <a:solidFill>
                  <a:schemeClr val="tx1"/>
                </a:solidFill>
                <a:latin typeface="仿宋" panose="02010609060101010101" pitchFamily="49" charset="-122"/>
                <a:ea typeface="仿宋" panose="02010609060101010101" pitchFamily="49" charset="-122"/>
              </a:rPr>
              <a:t>。</a:t>
            </a:r>
            <a:endParaRPr lang="en-US" altLang="zh-CN" sz="2800" b="1" dirty="0" smtClean="0">
              <a:solidFill>
                <a:schemeClr val="tx1"/>
              </a:solidFill>
              <a:latin typeface="仿宋" panose="02010609060101010101" pitchFamily="49" charset="-122"/>
              <a:ea typeface="仿宋" panose="02010609060101010101" pitchFamily="49" charset="-122"/>
            </a:endParaRPr>
          </a:p>
          <a:p>
            <a:r>
              <a:rPr lang="zh-CN" altLang="en-US" sz="2800" b="1" dirty="0" smtClean="0">
                <a:latin typeface="仿宋" panose="02010609060101010101" pitchFamily="49" charset="-122"/>
                <a:ea typeface="仿宋" panose="02010609060101010101" pitchFamily="49" charset="-122"/>
              </a:rPr>
              <a:t>区别：</a:t>
            </a:r>
            <a:r>
              <a:rPr lang="en-US" altLang="zh-CN" sz="2800" b="1" dirty="0" smtClean="0">
                <a:latin typeface="仿宋" panose="02010609060101010101" pitchFamily="49" charset="-122"/>
                <a:ea typeface="仿宋" panose="02010609060101010101" pitchFamily="49" charset="-122"/>
              </a:rPr>
              <a:t>HIV</a:t>
            </a:r>
            <a:r>
              <a:rPr lang="zh-CN" altLang="en-US" sz="2800" b="1" dirty="0" smtClean="0">
                <a:latin typeface="仿宋" panose="02010609060101010101" pitchFamily="49" charset="-122"/>
                <a:ea typeface="仿宋" panose="02010609060101010101" pitchFamily="49" charset="-122"/>
              </a:rPr>
              <a:t>是病毒，感染</a:t>
            </a:r>
            <a:r>
              <a:rPr lang="en-US" altLang="zh-CN" sz="2800" b="1" dirty="0" smtClean="0">
                <a:latin typeface="仿宋" panose="02010609060101010101" pitchFamily="49" charset="-122"/>
                <a:ea typeface="仿宋" panose="02010609060101010101" pitchFamily="49" charset="-122"/>
              </a:rPr>
              <a:t>HIV</a:t>
            </a:r>
            <a:r>
              <a:rPr lang="zh-CN" altLang="en-US" sz="2800" b="1" dirty="0" smtClean="0">
                <a:latin typeface="仿宋" panose="02010609060101010101" pitchFamily="49" charset="-122"/>
                <a:ea typeface="仿宋" panose="02010609060101010101" pitchFamily="49" charset="-122"/>
              </a:rPr>
              <a:t>后不一定马上发展成艾滋病。艾滋病是</a:t>
            </a:r>
            <a:r>
              <a:rPr lang="en-US" altLang="zh-CN" sz="2800" b="1" dirty="0" smtClean="0">
                <a:latin typeface="仿宋" panose="02010609060101010101" pitchFamily="49" charset="-122"/>
                <a:ea typeface="仿宋" panose="02010609060101010101" pitchFamily="49" charset="-122"/>
              </a:rPr>
              <a:t>HIV</a:t>
            </a:r>
            <a:r>
              <a:rPr lang="zh-CN" altLang="en-US" sz="2800" b="1" dirty="0" smtClean="0">
                <a:latin typeface="仿宋" panose="02010609060101010101" pitchFamily="49" charset="-122"/>
                <a:ea typeface="仿宋" panose="02010609060101010101" pitchFamily="49" charset="-122"/>
              </a:rPr>
              <a:t>感染晚期的临床表现，患者免疫系统严重受损，出现各种机会性感染和肿瘤。</a:t>
            </a:r>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7</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ox(in)">
                                      <p:cBhvr>
                                        <p:cTn id="7" dur="5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wheel(4)">
                                      <p:cBhvr>
                                        <p:cTn id="12" dur="20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wheel(4)">
                                      <p:cBhvr>
                                        <p:cTn id="17" dur="2000"/>
                                        <p:tgtEl>
                                          <p:spTgt spid="133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zh-CN" altLang="en-US" b="1" dirty="0" smtClean="0">
                <a:solidFill>
                  <a:srgbClr val="FF0000"/>
                </a:solidFill>
              </a:rPr>
              <a:t>认识艾滋病病毒</a:t>
            </a:r>
          </a:p>
        </p:txBody>
      </p:sp>
      <p:pic>
        <p:nvPicPr>
          <p:cNvPr id="12291" name="Picture 4"/>
          <p:cNvPicPr>
            <a:picLocks noGrp="1" noChangeAspect="1" noChangeArrowheads="1"/>
          </p:cNvPicPr>
          <p:nvPr>
            <p:ph idx="1"/>
          </p:nvPr>
        </p:nvPicPr>
        <p:blipFill>
          <a:blip r:embed="rId2" cstate="print"/>
          <a:srcRect/>
          <a:stretch>
            <a:fillRect/>
          </a:stretch>
        </p:blipFill>
        <p:spPr>
          <a:xfrm>
            <a:off x="857223" y="1214422"/>
            <a:ext cx="7715305" cy="564357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pic>
      <p:sp>
        <p:nvSpPr>
          <p:cNvPr id="4" name="灯片编号占位符 3"/>
          <p:cNvSpPr>
            <a:spLocks noGrp="1"/>
          </p:cNvSpPr>
          <p:nvPr>
            <p:ph type="sldNum" sz="quarter" idx="12"/>
          </p:nvPr>
        </p:nvSpPr>
        <p:spPr/>
        <p:txBody>
          <a:bodyPr/>
          <a:lstStyle/>
          <a:p>
            <a:fld id="{F45916EE-C0EB-4FF1-8E38-8F71044361E0}" type="slidenum">
              <a:rPr lang="zh-CN" altLang="en-US" smtClean="0"/>
              <a:pPr/>
              <a:t>8</a:t>
            </a:fld>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81000"/>
            <a:ext cx="8229600" cy="1143000"/>
          </a:xfrm>
        </p:spPr>
        <p:txBody>
          <a:bodyPr/>
          <a:lstStyle/>
          <a:p>
            <a:pPr eaLnBrk="1" hangingPunct="1"/>
            <a:r>
              <a:rPr lang="zh-CN" altLang="en-US" sz="4800" b="1" dirty="0" smtClean="0">
                <a:solidFill>
                  <a:schemeClr val="tx1"/>
                </a:solidFill>
              </a:rPr>
              <a:t>艾滋病病毒的特点</a:t>
            </a:r>
          </a:p>
        </p:txBody>
      </p:sp>
      <p:sp>
        <p:nvSpPr>
          <p:cNvPr id="16387" name="Rectangle 3"/>
          <p:cNvSpPr>
            <a:spLocks noGrp="1"/>
          </p:cNvSpPr>
          <p:nvPr>
            <p:ph idx="1"/>
          </p:nvPr>
        </p:nvSpPr>
        <p:spPr>
          <a:xfrm>
            <a:off x="533400" y="1736725"/>
            <a:ext cx="8229600" cy="669925"/>
          </a:xfrm>
        </p:spPr>
        <p:txBody>
          <a:bodyPr/>
          <a:lstStyle/>
          <a:p>
            <a:pPr marL="0" indent="0" eaLnBrk="1" hangingPunct="1">
              <a:buFontTx/>
              <a:buNone/>
              <a:defRPr/>
            </a:pPr>
            <a:r>
              <a:rPr lang="en-US" altLang="zh-CN" sz="2800" b="1" noProof="1">
                <a:solidFill>
                  <a:schemeClr val="tx1"/>
                </a:solidFill>
                <a:latin typeface="楷体" panose="02010609060101010101" pitchFamily="49" charset="-122"/>
                <a:ea typeface="楷体" panose="02010609060101010101" pitchFamily="49" charset="-122"/>
              </a:rPr>
              <a:t>1</a:t>
            </a:r>
            <a:r>
              <a:rPr lang="zh-CN" altLang="en-US" sz="1800" b="1" noProof="1">
                <a:solidFill>
                  <a:schemeClr val="tx1"/>
                </a:solidFill>
                <a:latin typeface="楷体" panose="02010609060101010101" pitchFamily="49" charset="-122"/>
                <a:ea typeface="楷体" panose="02010609060101010101" pitchFamily="49" charset="-122"/>
              </a:rPr>
              <a:t>、</a:t>
            </a:r>
            <a:r>
              <a:rPr lang="zh-CN" altLang="en-US" sz="2800" b="1" noProof="1">
                <a:solidFill>
                  <a:schemeClr val="tx1"/>
                </a:solidFill>
              </a:rPr>
              <a:t>病毒对外界环境的抵抗力较弱。</a:t>
            </a:r>
          </a:p>
          <a:p>
            <a:pPr eaLnBrk="1" hangingPunct="1">
              <a:defRPr/>
            </a:pPr>
            <a:endParaRPr lang="zh-CN" altLang="en-US" sz="2800" b="1" noProof="1">
              <a:solidFill>
                <a:schemeClr val="tx1"/>
              </a:solidFill>
            </a:endParaRPr>
          </a:p>
        </p:txBody>
      </p:sp>
      <p:sp>
        <p:nvSpPr>
          <p:cNvPr id="3" name="文本框 2"/>
          <p:cNvSpPr txBox="1">
            <a:spLocks noChangeArrowheads="1"/>
          </p:cNvSpPr>
          <p:nvPr/>
        </p:nvSpPr>
        <p:spPr bwMode="auto">
          <a:xfrm>
            <a:off x="533400" y="2422525"/>
            <a:ext cx="7159625" cy="523220"/>
          </a:xfrm>
          <a:prstGeom prst="rect">
            <a:avLst/>
          </a:prstGeom>
          <a:noFill/>
          <a:ln w="9525">
            <a:noFill/>
            <a:miter lim="800000"/>
          </a:ln>
        </p:spPr>
        <p:txBody>
          <a:bodyPr>
            <a:spAutoFit/>
          </a:bodyPr>
          <a:lstStyle/>
          <a:p>
            <a:r>
              <a:rPr lang="en-US" altLang="zh-CN" sz="2800" b="1">
                <a:solidFill>
                  <a:schemeClr val="tx1"/>
                </a:solidFill>
                <a:latin typeface="楷体" panose="02010609060101010101" pitchFamily="49" charset="-122"/>
                <a:ea typeface="楷体" panose="02010609060101010101" pitchFamily="49" charset="-122"/>
                <a:sym typeface="Arial" panose="020B0604020202020204" pitchFamily="34" charset="0"/>
              </a:rPr>
              <a:t>2</a:t>
            </a:r>
            <a:r>
              <a:rPr lang="zh-CN" altLang="en-US" sz="2800" b="1">
                <a:solidFill>
                  <a:schemeClr val="tx1"/>
                </a:solidFill>
                <a:latin typeface="楷体" panose="02010609060101010101" pitchFamily="49" charset="-122"/>
                <a:ea typeface="楷体" panose="02010609060101010101" pitchFamily="49" charset="-122"/>
                <a:sym typeface="Arial" panose="020B0604020202020204" pitchFamily="34" charset="0"/>
              </a:rPr>
              <a:t>、</a:t>
            </a:r>
            <a:r>
              <a:rPr lang="zh-CN" altLang="en-US" sz="2800" b="1">
                <a:solidFill>
                  <a:schemeClr val="tx1"/>
                </a:solidFill>
                <a:sym typeface="Arial" panose="020B0604020202020204" pitchFamily="34" charset="0"/>
              </a:rPr>
              <a:t>病毒基因变化多样，具有迅速变异能力。</a:t>
            </a:r>
          </a:p>
        </p:txBody>
      </p:sp>
      <p:sp>
        <p:nvSpPr>
          <p:cNvPr id="4" name="文本框 3"/>
          <p:cNvSpPr txBox="1">
            <a:spLocks noChangeArrowheads="1"/>
          </p:cNvSpPr>
          <p:nvPr/>
        </p:nvSpPr>
        <p:spPr bwMode="auto">
          <a:xfrm>
            <a:off x="533400" y="3184525"/>
            <a:ext cx="6169025" cy="523220"/>
          </a:xfrm>
          <a:prstGeom prst="rect">
            <a:avLst/>
          </a:prstGeom>
          <a:noFill/>
          <a:ln w="9525">
            <a:noFill/>
            <a:miter lim="800000"/>
          </a:ln>
        </p:spPr>
        <p:txBody>
          <a:bodyPr>
            <a:spAutoFit/>
          </a:bodyPr>
          <a:lstStyle/>
          <a:p>
            <a:r>
              <a:rPr lang="en-US" altLang="zh-CN" sz="2800" b="1">
                <a:solidFill>
                  <a:schemeClr val="tx1"/>
                </a:solidFill>
                <a:latin typeface="楷体" panose="02010609060101010101" pitchFamily="49" charset="-122"/>
                <a:ea typeface="楷体" panose="02010609060101010101" pitchFamily="49" charset="-122"/>
                <a:sym typeface="Arial" panose="020B0604020202020204" pitchFamily="34" charset="0"/>
              </a:rPr>
              <a:t>3</a:t>
            </a:r>
            <a:r>
              <a:rPr lang="zh-CN" altLang="en-US" sz="2800" b="1">
                <a:solidFill>
                  <a:schemeClr val="tx1"/>
                </a:solidFill>
                <a:latin typeface="楷体" panose="02010609060101010101" pitchFamily="49" charset="-122"/>
                <a:ea typeface="楷体" panose="02010609060101010101" pitchFamily="49" charset="-122"/>
                <a:sym typeface="Arial" panose="020B0604020202020204" pitchFamily="34" charset="0"/>
              </a:rPr>
              <a:t>、</a:t>
            </a:r>
            <a:r>
              <a:rPr lang="zh-CN" altLang="en-US" sz="2800" b="1">
                <a:solidFill>
                  <a:schemeClr val="tx1"/>
                </a:solidFill>
                <a:sym typeface="Arial" panose="020B0604020202020204" pitchFamily="34" charset="0"/>
              </a:rPr>
              <a:t>主要攻击机体的T淋巴细胞。</a:t>
            </a:r>
          </a:p>
        </p:txBody>
      </p:sp>
      <p:sp>
        <p:nvSpPr>
          <p:cNvPr id="6" name="文本框 5"/>
          <p:cNvSpPr txBox="1">
            <a:spLocks noChangeArrowheads="1"/>
          </p:cNvSpPr>
          <p:nvPr/>
        </p:nvSpPr>
        <p:spPr bwMode="auto">
          <a:xfrm>
            <a:off x="533400" y="3870325"/>
            <a:ext cx="8229600" cy="1662113"/>
          </a:xfrm>
          <a:prstGeom prst="rect">
            <a:avLst/>
          </a:prstGeom>
          <a:noFill/>
          <a:ln w="9525">
            <a:noFill/>
            <a:miter lim="800000"/>
          </a:ln>
        </p:spPr>
        <p:txBody>
          <a:bodyPr>
            <a:spAutoFit/>
          </a:bodyPr>
          <a:lstStyle/>
          <a:p>
            <a:r>
              <a:rPr lang="en-US" altLang="zh-CN" sz="2800" b="1">
                <a:solidFill>
                  <a:schemeClr val="tx1"/>
                </a:solidFill>
                <a:latin typeface="楷体" panose="02010609060101010101" pitchFamily="49" charset="-122"/>
                <a:ea typeface="楷体" panose="02010609060101010101" pitchFamily="49" charset="-122"/>
                <a:sym typeface="Arial" panose="020B0604020202020204" pitchFamily="34" charset="0"/>
              </a:rPr>
              <a:t>4</a:t>
            </a:r>
            <a:r>
              <a:rPr lang="zh-CN" altLang="en-US" sz="2800" b="1">
                <a:solidFill>
                  <a:schemeClr val="tx1"/>
                </a:solidFill>
                <a:latin typeface="楷体" panose="02010609060101010101" pitchFamily="49" charset="-122"/>
                <a:ea typeface="楷体" panose="02010609060101010101" pitchFamily="49" charset="-122"/>
                <a:sym typeface="Arial" panose="020B0604020202020204" pitchFamily="34" charset="0"/>
              </a:rPr>
              <a:t>、</a:t>
            </a:r>
            <a:r>
              <a:rPr lang="zh-CN" altLang="en-US" sz="2800" b="1">
                <a:solidFill>
                  <a:schemeClr val="tx1"/>
                </a:solidFill>
                <a:sym typeface="Arial" panose="020B0604020202020204" pitchFamily="34" charset="0"/>
              </a:rPr>
              <a:t>病毒广泛存在于感染者的血液、精液、阴道分泌物、唾液、尿液、乳汁、脑脊液等体液中，其中以血液、精液、阴道分泌物中浓度最高。</a:t>
            </a:r>
            <a:endParaRPr lang="zh-CN" altLang="en-US" b="1">
              <a:solidFill>
                <a:schemeClr val="tx1"/>
              </a:solidFill>
            </a:endParaRPr>
          </a:p>
          <a:p>
            <a:endParaRPr lang="zh-CN" altLang="en-US" b="1">
              <a:solidFill>
                <a:schemeClr val="tx1"/>
              </a:solidFill>
            </a:endParaRPr>
          </a:p>
        </p:txBody>
      </p:sp>
      <p:sp>
        <p:nvSpPr>
          <p:cNvPr id="7" name="灯片编号占位符 6"/>
          <p:cNvSpPr>
            <a:spLocks noGrp="1"/>
          </p:cNvSpPr>
          <p:nvPr>
            <p:ph type="sldNum" sz="quarter" idx="12"/>
          </p:nvPr>
        </p:nvSpPr>
        <p:spPr/>
        <p:txBody>
          <a:bodyPr/>
          <a:lstStyle/>
          <a:p>
            <a:fld id="{F45916EE-C0EB-4FF1-8E38-8F71044361E0}" type="slidenum">
              <a:rPr lang="zh-CN" altLang="en-US" smtClean="0"/>
              <a:pPr/>
              <a:t>9</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38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6387">
                                            <p:txEl>
                                              <p:pRg st="0" end="0"/>
                                            </p:txEl>
                                          </p:spTgt>
                                        </p:tgtEl>
                                        <p:attrNameLst>
                                          <p:attrName>style.visibility</p:attrName>
                                        </p:attrNameLst>
                                      </p:cBhvr>
                                      <p:to>
                                        <p:strVal val="visible"/>
                                      </p:to>
                                    </p:set>
                                    <p:anim calcmode="lin" valueType="num">
                                      <p:cBhvr>
                                        <p:cTn id="15" dur="500"/>
                                        <p:tgtEl>
                                          <p:spTgt spid="16387">
                                            <p:txEl>
                                              <p:pRg st="0" end="0"/>
                                            </p:txEl>
                                          </p:spTgt>
                                        </p:tgtEl>
                                        <p:attrNameLst>
                                          <p:attrName>ppt_y</p:attrName>
                                        </p:attrNameLst>
                                      </p:cBhvr>
                                      <p:tavLst>
                                        <p:tav tm="0">
                                          <p:val>
                                            <p:strVal val="#ppt_y+#ppt_h*1.125000"/>
                                          </p:val>
                                        </p:tav>
                                        <p:tav tm="100000">
                                          <p:val>
                                            <p:strVal val="#ppt_y"/>
                                          </p:val>
                                        </p:tav>
                                      </p:tavLst>
                                    </p:anim>
                                    <p:animEffect transition="in" filter="wipe(up)">
                                      <p:cBhvr>
                                        <p:cTn id="16" dur="500"/>
                                        <p:tgtEl>
                                          <p:spTgt spid="1638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p:tgtEl>
                                          <p:spTgt spid="3"/>
                                        </p:tgtEl>
                                        <p:attrNameLst>
                                          <p:attrName>ppt_y</p:attrName>
                                        </p:attrNameLst>
                                      </p:cBhvr>
                                      <p:tavLst>
                                        <p:tav tm="0">
                                          <p:val>
                                            <p:strVal val="#ppt_y+#ppt_h*1.125000"/>
                                          </p:val>
                                        </p:tav>
                                        <p:tav tm="100000">
                                          <p:val>
                                            <p:strVal val="#ppt_y"/>
                                          </p:val>
                                        </p:tav>
                                      </p:tavLst>
                                    </p:anim>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p:tgtEl>
                                          <p:spTgt spid="6"/>
                                        </p:tgtEl>
                                        <p:attrNameLst>
                                          <p:attrName>ppt_y</p:attrName>
                                        </p:attrNameLst>
                                      </p:cBhvr>
                                      <p:tavLst>
                                        <p:tav tm="0">
                                          <p:val>
                                            <p:strVal val="#ppt_y+#ppt_h*1.125000"/>
                                          </p:val>
                                        </p:tav>
                                        <p:tav tm="100000">
                                          <p:val>
                                            <p:strVal val="#ppt_y"/>
                                          </p:val>
                                        </p:tav>
                                      </p:tavLst>
                                    </p:anim>
                                    <p:animEffect transition="in" filter="wipe(up)">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P spid="3" grpId="0"/>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447800" y="990600"/>
            <a:ext cx="6705600" cy="82391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a:noFill/>
            <a:miter lim="800000"/>
          </a:ln>
        </p:spPr>
        <p:txBody>
          <a:bodyPr>
            <a:spAutoFit/>
          </a:bodyPr>
          <a:lstStyle/>
          <a:p>
            <a:pPr algn="ctr">
              <a:spcBef>
                <a:spcPct val="50000"/>
              </a:spcBef>
            </a:pPr>
            <a:r>
              <a:rPr lang="zh-CN" altLang="en-US" sz="4800" b="1"/>
              <a:t>艾滋病的预防</a:t>
            </a:r>
          </a:p>
        </p:txBody>
      </p:sp>
      <p:sp>
        <p:nvSpPr>
          <p:cNvPr id="22531" name="Text Box 3"/>
          <p:cNvSpPr txBox="1">
            <a:spLocks noChangeArrowheads="1"/>
          </p:cNvSpPr>
          <p:nvPr/>
        </p:nvSpPr>
        <p:spPr bwMode="auto">
          <a:xfrm>
            <a:off x="1219200" y="2438400"/>
            <a:ext cx="5791200" cy="36671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w="9525">
            <a:noFill/>
            <a:miter lim="800000"/>
          </a:ln>
        </p:spPr>
        <p:txBody>
          <a:bodyPr>
            <a:spAutoFit/>
          </a:bodyPr>
          <a:lstStyle/>
          <a:p>
            <a:pPr>
              <a:spcBef>
                <a:spcPct val="50000"/>
              </a:spcBef>
            </a:pPr>
            <a:endParaRPr lang="zh-CN" altLang="zh-CN"/>
          </a:p>
        </p:txBody>
      </p:sp>
      <p:sp>
        <p:nvSpPr>
          <p:cNvPr id="21508" name="Rectangle 4"/>
          <p:cNvSpPr>
            <a:spLocks noGrp="1" noChangeArrowheads="1"/>
          </p:cNvSpPr>
          <p:nvPr>
            <p:ph idx="1"/>
          </p:nvPr>
        </p:nvSpPr>
        <p:spPr>
          <a:xfrm>
            <a:off x="457200" y="2332038"/>
            <a:ext cx="8229600" cy="368776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lstStyle/>
          <a:p>
            <a:pPr eaLnBrk="1" hangingPunct="1"/>
            <a:r>
              <a:rPr lang="zh-CN" altLang="en-US" sz="3600" b="1" dirty="0" smtClean="0">
                <a:latin typeface="仿宋" panose="02010609060101010101" pitchFamily="49" charset="-122"/>
                <a:ea typeface="仿宋" panose="02010609060101010101" pitchFamily="49" charset="-122"/>
              </a:rPr>
              <a:t>艾滋病的传播途径</a:t>
            </a:r>
          </a:p>
          <a:p>
            <a:pPr eaLnBrk="1" hangingPunct="1"/>
            <a:r>
              <a:rPr lang="zh-CN" altLang="en-US" sz="3600" b="1" dirty="0" smtClean="0">
                <a:latin typeface="仿宋" panose="02010609060101010101" pitchFamily="49" charset="-122"/>
                <a:ea typeface="仿宋" panose="02010609060101010101" pitchFamily="49" charset="-122"/>
              </a:rPr>
              <a:t>艾滋病的预防措施</a:t>
            </a:r>
          </a:p>
        </p:txBody>
      </p:sp>
      <p:sp>
        <p:nvSpPr>
          <p:cNvPr id="5" name="灯片编号占位符 4"/>
          <p:cNvSpPr>
            <a:spLocks noGrp="1"/>
          </p:cNvSpPr>
          <p:nvPr>
            <p:ph type="sldNum" sz="quarter" idx="12"/>
          </p:nvPr>
        </p:nvSpPr>
        <p:spPr/>
        <p:txBody>
          <a:bodyPr/>
          <a:lstStyle/>
          <a:p>
            <a:fld id="{F45916EE-C0EB-4FF1-8E38-8F71044361E0}" type="slidenum">
              <a:rPr lang="zh-CN" altLang="en-US" smtClean="0"/>
              <a:pPr/>
              <a:t>10</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animEffect transition="in" filter="fade">
                                      <p:cBhvr>
                                        <p:cTn id="9" dur="5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21508">
                                            <p:txEl>
                                              <p:pRg st="0" end="0"/>
                                            </p:txEl>
                                          </p:spTgt>
                                        </p:tgtEl>
                                        <p:attrNameLst>
                                          <p:attrName>style.visibility</p:attrName>
                                        </p:attrNameLst>
                                      </p:cBhvr>
                                      <p:to>
                                        <p:strVal val="visible"/>
                                      </p:to>
                                    </p:set>
                                    <p:anim calcmode="lin" valueType="num">
                                      <p:cBhvr>
                                        <p:cTn id="14" dur="1000" fill="hold"/>
                                        <p:tgtEl>
                                          <p:spTgt spid="21508">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21508">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2150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21508">
                                            <p:txEl>
                                              <p:pRg st="1" end="1"/>
                                            </p:txEl>
                                          </p:spTgt>
                                        </p:tgtEl>
                                        <p:attrNameLst>
                                          <p:attrName>style.visibility</p:attrName>
                                        </p:attrNameLst>
                                      </p:cBhvr>
                                      <p:to>
                                        <p:strVal val="visible"/>
                                      </p:to>
                                    </p:set>
                                    <p:anim calcmode="lin" valueType="num">
                                      <p:cBhvr>
                                        <p:cTn id="21" dur="1000" fill="hold"/>
                                        <p:tgtEl>
                                          <p:spTgt spid="21508">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21508">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215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zh-CN" altLang="en-US" sz="4800" b="1" smtClean="0"/>
              <a:t>艾滋病毒通过什么途径传播？</a:t>
            </a:r>
          </a:p>
        </p:txBody>
      </p:sp>
      <p:sp>
        <p:nvSpPr>
          <p:cNvPr id="22531" name="Rectangle 3"/>
          <p:cNvSpPr>
            <a:spLocks noGrp="1" noChangeArrowheads="1"/>
          </p:cNvSpPr>
          <p:nvPr>
            <p:ph idx="1"/>
          </p:nvPr>
        </p:nvSpPr>
        <p:spPr>
          <a:xfrm>
            <a:off x="762000" y="1751013"/>
            <a:ext cx="7691438" cy="4038600"/>
          </a:xfrm>
        </p:spPr>
        <p:txBody>
          <a:bodyPr/>
          <a:lstStyle/>
          <a:p>
            <a:pPr eaLnBrk="1" hangingPunct="1">
              <a:lnSpc>
                <a:spcPct val="90000"/>
              </a:lnSpc>
            </a:pPr>
            <a:r>
              <a:rPr lang="zh-CN" altLang="en-US" b="1" dirty="0" smtClean="0">
                <a:solidFill>
                  <a:srgbClr val="FF0000"/>
                </a:solidFill>
              </a:rPr>
              <a:t>性传播：</a:t>
            </a:r>
            <a:r>
              <a:rPr lang="zh-CN" altLang="en-US" b="1" dirty="0" smtClean="0">
                <a:latin typeface="仿宋" panose="02010609060101010101" pitchFamily="49" charset="-122"/>
                <a:ea typeface="仿宋" panose="02010609060101010101" pitchFamily="49" charset="-122"/>
              </a:rPr>
              <a:t>与艾滋病毒感染者的无保护措施的性接触。</a:t>
            </a:r>
            <a:r>
              <a:rPr lang="zh-CN" altLang="en-US" sz="2800" b="1" dirty="0" smtClean="0">
                <a:solidFill>
                  <a:schemeClr val="tx1"/>
                </a:solidFill>
                <a:sym typeface="+mn-ea"/>
              </a:rPr>
              <a:t>异性之间和男男同性恋之间传播</a:t>
            </a:r>
            <a:endParaRPr lang="zh-CN" altLang="en-US" sz="3200" b="1" dirty="0" smtClean="0">
              <a:solidFill>
                <a:schemeClr val="tx1"/>
              </a:solidFill>
              <a:latin typeface="仿宋" panose="02010609060101010101" pitchFamily="49" charset="-122"/>
              <a:ea typeface="仿宋" panose="02010609060101010101" pitchFamily="49" charset="-122"/>
              <a:sym typeface="+mn-ea"/>
            </a:endParaRPr>
          </a:p>
          <a:p>
            <a:pPr eaLnBrk="1" hangingPunct="1">
              <a:lnSpc>
                <a:spcPct val="90000"/>
              </a:lnSpc>
            </a:pPr>
            <a:r>
              <a:rPr lang="zh-CN" altLang="en-US" b="1" dirty="0" smtClean="0">
                <a:solidFill>
                  <a:srgbClr val="FF0000"/>
                </a:solidFill>
              </a:rPr>
              <a:t>血液传播：</a:t>
            </a:r>
            <a:r>
              <a:rPr lang="zh-CN" altLang="en-US" b="1" dirty="0" smtClean="0">
                <a:latin typeface="仿宋" panose="02010609060101010101" pitchFamily="49" charset="-122"/>
                <a:ea typeface="仿宋" panose="02010609060101010101" pitchFamily="49" charset="-122"/>
              </a:rPr>
              <a:t>与艾滋病毒感染者共用未消毒或消毒不严格的针具，或输入被艾滋病毒感染的血液制品或器官移植</a:t>
            </a:r>
          </a:p>
          <a:p>
            <a:pPr eaLnBrk="1" hangingPunct="1">
              <a:lnSpc>
                <a:spcPct val="90000"/>
              </a:lnSpc>
            </a:pPr>
            <a:r>
              <a:rPr lang="zh-CN" altLang="en-US" b="1" dirty="0" smtClean="0">
                <a:solidFill>
                  <a:srgbClr val="FF0000"/>
                </a:solidFill>
              </a:rPr>
              <a:t>母婴传播：</a:t>
            </a:r>
            <a:r>
              <a:rPr lang="zh-CN" altLang="en-US" b="1" dirty="0" smtClean="0">
                <a:latin typeface="仿宋" panose="02010609060101010101" pitchFamily="49" charset="-122"/>
                <a:ea typeface="仿宋" panose="02010609060101010101" pitchFamily="49" charset="-122"/>
              </a:rPr>
              <a:t>感染艾滋病毒的母亲可以通过怀孕、分娩和母乳喂养传播给婴儿</a:t>
            </a:r>
          </a:p>
          <a:p>
            <a:pPr eaLnBrk="1" hangingPunct="1">
              <a:lnSpc>
                <a:spcPct val="90000"/>
              </a:lnSpc>
              <a:buFontTx/>
              <a:buNone/>
            </a:pPr>
            <a:endParaRPr lang="en-US" altLang="zh-CN" dirty="0" smtClean="0"/>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11</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1000" fill="hold"/>
                                        <p:tgtEl>
                                          <p:spTgt spid="22530"/>
                                        </p:tgtEl>
                                        <p:attrNameLst>
                                          <p:attrName>ppt_w</p:attrName>
                                        </p:attrNameLst>
                                      </p:cBhvr>
                                      <p:tavLst>
                                        <p:tav tm="0">
                                          <p:val>
                                            <p:strVal val="#ppt_w*0.70"/>
                                          </p:val>
                                        </p:tav>
                                        <p:tav tm="100000">
                                          <p:val>
                                            <p:strVal val="#ppt_w"/>
                                          </p:val>
                                        </p:tav>
                                      </p:tavLst>
                                    </p:anim>
                                    <p:anim calcmode="lin" valueType="num">
                                      <p:cBhvr>
                                        <p:cTn id="8" dur="1000" fill="hold"/>
                                        <p:tgtEl>
                                          <p:spTgt spid="22530"/>
                                        </p:tgtEl>
                                        <p:attrNameLst>
                                          <p:attrName>ppt_h</p:attrName>
                                        </p:attrNameLst>
                                      </p:cBhvr>
                                      <p:tavLst>
                                        <p:tav tm="0">
                                          <p:val>
                                            <p:strVal val="#ppt_h"/>
                                          </p:val>
                                        </p:tav>
                                        <p:tav tm="100000">
                                          <p:val>
                                            <p:strVal val="#ppt_h"/>
                                          </p:val>
                                        </p:tav>
                                      </p:tavLst>
                                    </p:anim>
                                    <p:animEffect transition="in" filter="fade">
                                      <p:cBhvr>
                                        <p:cTn id="9" dur="1000"/>
                                        <p:tgtEl>
                                          <p:spTgt spid="2253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22531">
                                            <p:txEl>
                                              <p:charRg st="0" end="39"/>
                                            </p:txEl>
                                          </p:spTgt>
                                        </p:tgtEl>
                                        <p:attrNameLst>
                                          <p:attrName>style.visibility</p:attrName>
                                        </p:attrNameLst>
                                      </p:cBhvr>
                                      <p:to>
                                        <p:strVal val="visible"/>
                                      </p:to>
                                    </p:set>
                                    <p:anim calcmode="lin" valueType="num">
                                      <p:cBhvr>
                                        <p:cTn id="14" dur="1000" fill="hold"/>
                                        <p:tgtEl>
                                          <p:spTgt spid="22531">
                                            <p:txEl>
                                              <p:charRg st="0" end="39"/>
                                            </p:txEl>
                                          </p:spTgt>
                                        </p:tgtEl>
                                        <p:attrNameLst>
                                          <p:attrName>ppt_w</p:attrName>
                                        </p:attrNameLst>
                                      </p:cBhvr>
                                      <p:tavLst>
                                        <p:tav tm="0">
                                          <p:val>
                                            <p:strVal val="#ppt_w+.3"/>
                                          </p:val>
                                        </p:tav>
                                        <p:tav tm="100000">
                                          <p:val>
                                            <p:strVal val="#ppt_w"/>
                                          </p:val>
                                        </p:tav>
                                      </p:tavLst>
                                    </p:anim>
                                    <p:anim calcmode="lin" valueType="num">
                                      <p:cBhvr>
                                        <p:cTn id="15" dur="1000" fill="hold"/>
                                        <p:tgtEl>
                                          <p:spTgt spid="22531">
                                            <p:txEl>
                                              <p:charRg st="0" end="39"/>
                                            </p:txEl>
                                          </p:spTgt>
                                        </p:tgtEl>
                                        <p:attrNameLst>
                                          <p:attrName>ppt_h</p:attrName>
                                        </p:attrNameLst>
                                      </p:cBhvr>
                                      <p:tavLst>
                                        <p:tav tm="0">
                                          <p:val>
                                            <p:strVal val="#ppt_h"/>
                                          </p:val>
                                        </p:tav>
                                        <p:tav tm="100000">
                                          <p:val>
                                            <p:strVal val="#ppt_h"/>
                                          </p:val>
                                        </p:tav>
                                      </p:tavLst>
                                    </p:anim>
                                    <p:animEffect transition="in" filter="fade">
                                      <p:cBhvr>
                                        <p:cTn id="16" dur="1000"/>
                                        <p:tgtEl>
                                          <p:spTgt spid="22531">
                                            <p:txEl>
                                              <p:charRg st="0" end="3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22531">
                                            <p:txEl>
                                              <p:charRg st="1" end="1"/>
                                            </p:txEl>
                                          </p:spTgt>
                                        </p:tgtEl>
                                        <p:attrNameLst>
                                          <p:attrName>style.visibility</p:attrName>
                                        </p:attrNameLst>
                                      </p:cBhvr>
                                      <p:to>
                                        <p:strVal val="visible"/>
                                      </p:to>
                                    </p:set>
                                    <p:anim calcmode="lin" valueType="num">
                                      <p:cBhvr>
                                        <p:cTn id="21" dur="1000" fill="hold"/>
                                        <p:tgtEl>
                                          <p:spTgt spid="22531">
                                            <p:txEl>
                                              <p:char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22531">
                                            <p:txEl>
                                              <p:charRg st="1" end="1"/>
                                            </p:txEl>
                                          </p:spTgt>
                                        </p:tgtEl>
                                        <p:attrNameLst>
                                          <p:attrName>ppt_h</p:attrName>
                                        </p:attrNameLst>
                                      </p:cBhvr>
                                      <p:tavLst>
                                        <p:tav tm="0">
                                          <p:val>
                                            <p:strVal val="#ppt_h"/>
                                          </p:val>
                                        </p:tav>
                                        <p:tav tm="100000">
                                          <p:val>
                                            <p:strVal val="#ppt_h"/>
                                          </p:val>
                                        </p:tav>
                                      </p:tavLst>
                                    </p:anim>
                                    <p:animEffect transition="in" filter="fade">
                                      <p:cBhvr>
                                        <p:cTn id="23" dur="1000"/>
                                        <p:tgtEl>
                                          <p:spTgt spid="22531">
                                            <p:txEl>
                                              <p:char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nodeType="clickEffect">
                                  <p:stCondLst>
                                    <p:cond delay="0"/>
                                  </p:stCondLst>
                                  <p:childTnLst>
                                    <p:set>
                                      <p:cBhvr>
                                        <p:cTn id="27" dur="1" fill="hold">
                                          <p:stCondLst>
                                            <p:cond delay="0"/>
                                          </p:stCondLst>
                                        </p:cTn>
                                        <p:tgtEl>
                                          <p:spTgt spid="22531">
                                            <p:txEl>
                                              <p:charRg st="81" end="99"/>
                                            </p:txEl>
                                          </p:spTgt>
                                        </p:tgtEl>
                                        <p:attrNameLst>
                                          <p:attrName>style.visibility</p:attrName>
                                        </p:attrNameLst>
                                      </p:cBhvr>
                                      <p:to>
                                        <p:strVal val="visible"/>
                                      </p:to>
                                    </p:set>
                                    <p:anim calcmode="lin" valueType="num">
                                      <p:cBhvr>
                                        <p:cTn id="28" dur="1000" fill="hold"/>
                                        <p:tgtEl>
                                          <p:spTgt spid="22531">
                                            <p:txEl>
                                              <p:charRg st="81" end="99"/>
                                            </p:txEl>
                                          </p:spTgt>
                                        </p:tgtEl>
                                        <p:attrNameLst>
                                          <p:attrName>ppt_w</p:attrName>
                                        </p:attrNameLst>
                                      </p:cBhvr>
                                      <p:tavLst>
                                        <p:tav tm="0">
                                          <p:val>
                                            <p:strVal val="#ppt_w+.3"/>
                                          </p:val>
                                        </p:tav>
                                        <p:tav tm="100000">
                                          <p:val>
                                            <p:strVal val="#ppt_w"/>
                                          </p:val>
                                        </p:tav>
                                      </p:tavLst>
                                    </p:anim>
                                    <p:anim calcmode="lin" valueType="num">
                                      <p:cBhvr>
                                        <p:cTn id="29" dur="1000" fill="hold"/>
                                        <p:tgtEl>
                                          <p:spTgt spid="22531">
                                            <p:txEl>
                                              <p:charRg st="81" end="99"/>
                                            </p:txEl>
                                          </p:spTgt>
                                        </p:tgtEl>
                                        <p:attrNameLst>
                                          <p:attrName>ppt_h</p:attrName>
                                        </p:attrNameLst>
                                      </p:cBhvr>
                                      <p:tavLst>
                                        <p:tav tm="0">
                                          <p:val>
                                            <p:strVal val="#ppt_h"/>
                                          </p:val>
                                        </p:tav>
                                        <p:tav tm="100000">
                                          <p:val>
                                            <p:strVal val="#ppt_h"/>
                                          </p:val>
                                        </p:tav>
                                      </p:tavLst>
                                    </p:anim>
                                    <p:animEffect transition="in" filter="fade">
                                      <p:cBhvr>
                                        <p:cTn id="30" dur="1000"/>
                                        <p:tgtEl>
                                          <p:spTgt spid="22531">
                                            <p:txEl>
                                              <p:charRg st="81" end="9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455613"/>
            <a:ext cx="8229600" cy="893762"/>
          </a:xfrm>
        </p:spPr>
        <p:txBody>
          <a:bodyPr/>
          <a:lstStyle/>
          <a:p>
            <a:pPr algn="r" eaLnBrk="1" hangingPunct="1"/>
            <a:r>
              <a:rPr lang="zh-CN" altLang="en-US" sz="4800" b="1" dirty="0" smtClean="0">
                <a:solidFill>
                  <a:schemeClr val="tx1"/>
                </a:solidFill>
                <a:latin typeface="黑体" panose="02010609060101010101" pitchFamily="49" charset="-122"/>
                <a:ea typeface="黑体" panose="02010609060101010101" pitchFamily="49" charset="-122"/>
              </a:rPr>
              <a:t>哪些途径不传播艾滋病毒？</a:t>
            </a:r>
          </a:p>
        </p:txBody>
      </p:sp>
      <p:sp>
        <p:nvSpPr>
          <p:cNvPr id="23555" name="Rectangle 3"/>
          <p:cNvSpPr>
            <a:spLocks noGrp="1" noChangeArrowheads="1"/>
          </p:cNvSpPr>
          <p:nvPr>
            <p:ph idx="1"/>
          </p:nvPr>
        </p:nvSpPr>
        <p:spPr>
          <a:xfrm>
            <a:off x="785786" y="1928802"/>
            <a:ext cx="7620000" cy="4268788"/>
          </a:xfrm>
        </p:spPr>
        <p:txBody>
          <a:bodyPr>
            <a:normAutofit fontScale="92500" lnSpcReduction="10000"/>
          </a:bodyPr>
          <a:lstStyle/>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空气、咳嗽、打喷嚏</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食物、水</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汗水、泪水</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共用杯子、盘子等其他容器</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触摸、拥抱、亲吻</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交换衣服、握手</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共用厕所、浴室</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共同生活</a:t>
            </a:r>
          </a:p>
          <a:p>
            <a:pPr eaLnBrk="1" hangingPunct="1">
              <a:lnSpc>
                <a:spcPct val="90000"/>
              </a:lnSpc>
            </a:pPr>
            <a:r>
              <a:rPr lang="zh-CN" altLang="en-US" b="1" dirty="0" smtClean="0">
                <a:solidFill>
                  <a:schemeClr val="tx1"/>
                </a:solidFill>
                <a:latin typeface="黑体" panose="02010609060101010101" pitchFamily="49" charset="-122"/>
                <a:ea typeface="黑体" panose="02010609060101010101" pitchFamily="49" charset="-122"/>
              </a:rPr>
              <a:t>蚊叮虫咬等</a:t>
            </a:r>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12</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decel="50000" fill="hold">
                                          <p:stCondLst>
                                            <p:cond delay="0"/>
                                          </p:stCondLst>
                                        </p:cTn>
                                        <p:tgtEl>
                                          <p:spTgt spid="2355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55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554"/>
                                        </p:tgtEl>
                                        <p:attrNameLst>
                                          <p:attrName>ppt_w</p:attrName>
                                        </p:attrNameLst>
                                      </p:cBhvr>
                                      <p:tavLst>
                                        <p:tav tm="0">
                                          <p:val>
                                            <p:strVal val="#ppt_w*.05"/>
                                          </p:val>
                                        </p:tav>
                                        <p:tav tm="100000">
                                          <p:val>
                                            <p:strVal val="#ppt_w"/>
                                          </p:val>
                                        </p:tav>
                                      </p:tavLst>
                                    </p:anim>
                                    <p:anim calcmode="lin" valueType="num">
                                      <p:cBhvr>
                                        <p:cTn id="10" dur="1000" fill="hold"/>
                                        <p:tgtEl>
                                          <p:spTgt spid="2355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55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55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55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554"/>
                                        </p:tgtEl>
                                      </p:cBhvr>
                                    </p:animEffect>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23555">
                                            <p:txEl>
                                              <p:pRg st="0" end="0"/>
                                            </p:txEl>
                                          </p:spTgt>
                                        </p:tgtEl>
                                        <p:attrNameLst>
                                          <p:attrName>style.visibility</p:attrName>
                                        </p:attrNameLst>
                                      </p:cBhvr>
                                      <p:to>
                                        <p:strVal val="visible"/>
                                      </p:to>
                                    </p:set>
                                    <p:anim calcmode="lin" valueType="num">
                                      <p:cBhvr>
                                        <p:cTn id="19" dur="500" fill="hold"/>
                                        <p:tgtEl>
                                          <p:spTgt spid="23555">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2355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23555">
                                            <p:txEl>
                                              <p:pRg st="1" end="1"/>
                                            </p:txEl>
                                          </p:spTgt>
                                        </p:tgtEl>
                                        <p:attrNameLst>
                                          <p:attrName>style.visibility</p:attrName>
                                        </p:attrNameLst>
                                      </p:cBhvr>
                                      <p:to>
                                        <p:strVal val="visible"/>
                                      </p:to>
                                    </p:set>
                                    <p:anim calcmode="lin" valueType="num">
                                      <p:cBhvr>
                                        <p:cTn id="25" dur="500" fill="hold"/>
                                        <p:tgtEl>
                                          <p:spTgt spid="23555">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2355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23555">
                                            <p:txEl>
                                              <p:pRg st="2" end="2"/>
                                            </p:txEl>
                                          </p:spTgt>
                                        </p:tgtEl>
                                        <p:attrNameLst>
                                          <p:attrName>style.visibility</p:attrName>
                                        </p:attrNameLst>
                                      </p:cBhvr>
                                      <p:to>
                                        <p:strVal val="visible"/>
                                      </p:to>
                                    </p:set>
                                    <p:anim calcmode="lin" valueType="num">
                                      <p:cBhvr>
                                        <p:cTn id="31" dur="500" fill="hold"/>
                                        <p:tgtEl>
                                          <p:spTgt spid="23555">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2355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23555">
                                            <p:txEl>
                                              <p:pRg st="3" end="3"/>
                                            </p:txEl>
                                          </p:spTgt>
                                        </p:tgtEl>
                                        <p:attrNameLst>
                                          <p:attrName>style.visibility</p:attrName>
                                        </p:attrNameLst>
                                      </p:cBhvr>
                                      <p:to>
                                        <p:strVal val="visible"/>
                                      </p:to>
                                    </p:set>
                                    <p:anim calcmode="lin" valueType="num">
                                      <p:cBhvr>
                                        <p:cTn id="37" dur="500" fill="hold"/>
                                        <p:tgtEl>
                                          <p:spTgt spid="23555">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23555">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23555">
                                            <p:txEl>
                                              <p:pRg st="4" end="4"/>
                                            </p:txEl>
                                          </p:spTgt>
                                        </p:tgtEl>
                                        <p:attrNameLst>
                                          <p:attrName>style.visibility</p:attrName>
                                        </p:attrNameLst>
                                      </p:cBhvr>
                                      <p:to>
                                        <p:strVal val="visible"/>
                                      </p:to>
                                    </p:set>
                                    <p:anim calcmode="lin" valueType="num">
                                      <p:cBhvr>
                                        <p:cTn id="43" dur="500" fill="hold"/>
                                        <p:tgtEl>
                                          <p:spTgt spid="23555">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23555">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23555">
                                            <p:txEl>
                                              <p:pRg st="5" end="5"/>
                                            </p:txEl>
                                          </p:spTgt>
                                        </p:tgtEl>
                                        <p:attrNameLst>
                                          <p:attrName>style.visibility</p:attrName>
                                        </p:attrNameLst>
                                      </p:cBhvr>
                                      <p:to>
                                        <p:strVal val="visible"/>
                                      </p:to>
                                    </p:set>
                                    <p:anim calcmode="lin" valueType="num">
                                      <p:cBhvr>
                                        <p:cTn id="49" dur="500" fill="hold"/>
                                        <p:tgtEl>
                                          <p:spTgt spid="23555">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23555">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23555">
                                            <p:txEl>
                                              <p:pRg st="6" end="6"/>
                                            </p:txEl>
                                          </p:spTgt>
                                        </p:tgtEl>
                                        <p:attrNameLst>
                                          <p:attrName>style.visibility</p:attrName>
                                        </p:attrNameLst>
                                      </p:cBhvr>
                                      <p:to>
                                        <p:strVal val="visible"/>
                                      </p:to>
                                    </p:set>
                                    <p:anim calcmode="lin" valueType="num">
                                      <p:cBhvr>
                                        <p:cTn id="55" dur="500" fill="hold"/>
                                        <p:tgtEl>
                                          <p:spTgt spid="23555">
                                            <p:txEl>
                                              <p:pRg st="6" end="6"/>
                                            </p:txEl>
                                          </p:spTgt>
                                        </p:tgtEl>
                                        <p:attrNameLst>
                                          <p:attrName>ppt_w</p:attrName>
                                        </p:attrNameLst>
                                      </p:cBhvr>
                                      <p:tavLst>
                                        <p:tav tm="0">
                                          <p:val>
                                            <p:fltVal val="0"/>
                                          </p:val>
                                        </p:tav>
                                        <p:tav tm="100000">
                                          <p:val>
                                            <p:strVal val="#ppt_w"/>
                                          </p:val>
                                        </p:tav>
                                      </p:tavLst>
                                    </p:anim>
                                    <p:anim calcmode="lin" valueType="num">
                                      <p:cBhvr>
                                        <p:cTn id="56" dur="500" fill="hold"/>
                                        <p:tgtEl>
                                          <p:spTgt spid="23555">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0" fill="hold" grpId="0" nodeType="clickEffect">
                                  <p:stCondLst>
                                    <p:cond delay="0"/>
                                  </p:stCondLst>
                                  <p:childTnLst>
                                    <p:set>
                                      <p:cBhvr>
                                        <p:cTn id="60" dur="1" fill="hold">
                                          <p:stCondLst>
                                            <p:cond delay="0"/>
                                          </p:stCondLst>
                                        </p:cTn>
                                        <p:tgtEl>
                                          <p:spTgt spid="23555">
                                            <p:txEl>
                                              <p:pRg st="7" end="7"/>
                                            </p:txEl>
                                          </p:spTgt>
                                        </p:tgtEl>
                                        <p:attrNameLst>
                                          <p:attrName>style.visibility</p:attrName>
                                        </p:attrNameLst>
                                      </p:cBhvr>
                                      <p:to>
                                        <p:strVal val="visible"/>
                                      </p:to>
                                    </p:set>
                                    <p:anim calcmode="lin" valueType="num">
                                      <p:cBhvr>
                                        <p:cTn id="61" dur="500" fill="hold"/>
                                        <p:tgtEl>
                                          <p:spTgt spid="23555">
                                            <p:txEl>
                                              <p:pRg st="7" end="7"/>
                                            </p:txEl>
                                          </p:spTgt>
                                        </p:tgtEl>
                                        <p:attrNameLst>
                                          <p:attrName>ppt_w</p:attrName>
                                        </p:attrNameLst>
                                      </p:cBhvr>
                                      <p:tavLst>
                                        <p:tav tm="0">
                                          <p:val>
                                            <p:fltVal val="0"/>
                                          </p:val>
                                        </p:tav>
                                        <p:tav tm="100000">
                                          <p:val>
                                            <p:strVal val="#ppt_w"/>
                                          </p:val>
                                        </p:tav>
                                      </p:tavLst>
                                    </p:anim>
                                    <p:anim calcmode="lin" valueType="num">
                                      <p:cBhvr>
                                        <p:cTn id="62" dur="500" fill="hold"/>
                                        <p:tgtEl>
                                          <p:spTgt spid="23555">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0" fill="hold" grpId="0" nodeType="clickEffect">
                                  <p:stCondLst>
                                    <p:cond delay="0"/>
                                  </p:stCondLst>
                                  <p:childTnLst>
                                    <p:set>
                                      <p:cBhvr>
                                        <p:cTn id="66" dur="1" fill="hold">
                                          <p:stCondLst>
                                            <p:cond delay="0"/>
                                          </p:stCondLst>
                                        </p:cTn>
                                        <p:tgtEl>
                                          <p:spTgt spid="23555">
                                            <p:txEl>
                                              <p:pRg st="8" end="8"/>
                                            </p:txEl>
                                          </p:spTgt>
                                        </p:tgtEl>
                                        <p:attrNameLst>
                                          <p:attrName>style.visibility</p:attrName>
                                        </p:attrNameLst>
                                      </p:cBhvr>
                                      <p:to>
                                        <p:strVal val="visible"/>
                                      </p:to>
                                    </p:set>
                                    <p:anim calcmode="lin" valueType="num">
                                      <p:cBhvr>
                                        <p:cTn id="67" dur="500" fill="hold"/>
                                        <p:tgtEl>
                                          <p:spTgt spid="23555">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23555">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960438"/>
            <a:ext cx="8229600" cy="1143000"/>
          </a:xfrm>
        </p:spPr>
        <p:txBody>
          <a:bodyPr/>
          <a:lstStyle/>
          <a:p>
            <a:pPr eaLnBrk="1" hangingPunct="1"/>
            <a:r>
              <a:rPr lang="zh-CN" altLang="en-US" b="1" dirty="0" smtClean="0">
                <a:solidFill>
                  <a:schemeClr val="tx1"/>
                </a:solidFill>
              </a:rPr>
              <a:t>日常生活不会传播艾滋病</a:t>
            </a:r>
          </a:p>
        </p:txBody>
      </p:sp>
      <p:sp>
        <p:nvSpPr>
          <p:cNvPr id="47107" name="Rectangle 3"/>
          <p:cNvSpPr>
            <a:spLocks noGrp="1" noChangeArrowheads="1"/>
          </p:cNvSpPr>
          <p:nvPr>
            <p:ph idx="1"/>
          </p:nvPr>
        </p:nvSpPr>
        <p:spPr>
          <a:xfrm>
            <a:off x="457200" y="2438400"/>
            <a:ext cx="8229600" cy="3638550"/>
          </a:xfrm>
        </p:spPr>
        <p:txBody>
          <a:bodyPr/>
          <a:lstStyle/>
          <a:p>
            <a:pPr eaLnBrk="1" hangingPunct="1"/>
            <a:r>
              <a:rPr lang="zh-CN" altLang="en-US" b="1" dirty="0" smtClean="0">
                <a:solidFill>
                  <a:schemeClr val="tx1"/>
                </a:solidFill>
                <a:latin typeface="仿宋" panose="02010609060101010101" pitchFamily="49" charset="-122"/>
                <a:ea typeface="仿宋" panose="02010609060101010101" pitchFamily="49" charset="-122"/>
              </a:rPr>
              <a:t>与感染者一起谈话</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吃饭</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洗浴</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拥抱</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握手</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礼节性接吻</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咳嗽</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打喷嚏</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游泳</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共用电话和被褥</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共用办公用品和劳动工具</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共用厕所</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蚊虫叮咬等行为</a:t>
            </a:r>
            <a:r>
              <a:rPr lang="en-US" altLang="zh-CN" b="1" dirty="0" smtClean="0">
                <a:solidFill>
                  <a:schemeClr val="tx1"/>
                </a:solidFill>
                <a:latin typeface="仿宋" panose="02010609060101010101" pitchFamily="49" charset="-122"/>
                <a:ea typeface="仿宋" panose="02010609060101010101" pitchFamily="49" charset="-122"/>
              </a:rPr>
              <a:t>,</a:t>
            </a:r>
            <a:r>
              <a:rPr lang="zh-CN" altLang="en-US" b="1" dirty="0" smtClean="0">
                <a:solidFill>
                  <a:schemeClr val="tx1"/>
                </a:solidFill>
                <a:latin typeface="仿宋" panose="02010609060101010101" pitchFamily="49" charset="-122"/>
                <a:ea typeface="仿宋" panose="02010609060101010101" pitchFamily="49" charset="-122"/>
              </a:rPr>
              <a:t>都是安全的</a:t>
            </a:r>
            <a:r>
              <a:rPr lang="en-US" altLang="zh-CN" b="1" dirty="0" smtClean="0">
                <a:solidFill>
                  <a:schemeClr val="tx1"/>
                </a:solidFill>
                <a:latin typeface="仿宋" panose="02010609060101010101" pitchFamily="49" charset="-122"/>
                <a:ea typeface="仿宋" panose="02010609060101010101" pitchFamily="49" charset="-122"/>
              </a:rPr>
              <a:t>!</a:t>
            </a:r>
            <a:r>
              <a:rPr lang="en-US" altLang="zh-CN" dirty="0" smtClean="0">
                <a:solidFill>
                  <a:schemeClr val="tx1"/>
                </a:solidFill>
              </a:rPr>
              <a:t/>
            </a:r>
            <a:br>
              <a:rPr lang="en-US" altLang="zh-CN" dirty="0" smtClean="0">
                <a:solidFill>
                  <a:schemeClr val="tx1"/>
                </a:solidFill>
              </a:rPr>
            </a:br>
            <a:endParaRPr lang="en-US" altLang="zh-CN" dirty="0" smtClean="0">
              <a:solidFill>
                <a:schemeClr val="tx1"/>
              </a:solidFill>
            </a:endParaRPr>
          </a:p>
        </p:txBody>
      </p:sp>
      <p:sp>
        <p:nvSpPr>
          <p:cNvPr id="35844" name="文本框 1"/>
          <p:cNvSpPr txBox="1">
            <a:spLocks noChangeArrowheads="1"/>
          </p:cNvSpPr>
          <p:nvPr/>
        </p:nvSpPr>
        <p:spPr bwMode="auto">
          <a:xfrm>
            <a:off x="533400" y="504825"/>
            <a:ext cx="3956050" cy="457200"/>
          </a:xfrm>
          <a:prstGeom prst="rect">
            <a:avLst/>
          </a:prstGeom>
          <a:noFill/>
          <a:ln w="9525">
            <a:noFill/>
            <a:miter lim="800000"/>
          </a:ln>
        </p:spPr>
        <p:txBody>
          <a:bodyPr>
            <a:spAutoFit/>
          </a:bodyPr>
          <a:lstStyle/>
          <a:p>
            <a:r>
              <a:rPr lang="zh-CN" altLang="en-US" sz="2400" b="1">
                <a:solidFill>
                  <a:srgbClr val="FF0000"/>
                </a:solidFill>
                <a:latin typeface="仿宋" panose="02010609060101010101" pitchFamily="49" charset="-122"/>
                <a:ea typeface="仿宋" panose="02010609060101010101" pitchFamily="49" charset="-122"/>
                <a:sym typeface="Arial" panose="020B0604020202020204" pitchFamily="34" charset="0"/>
              </a:rPr>
              <a:t>►正确的心态看待艾滋病</a:t>
            </a:r>
          </a:p>
        </p:txBody>
      </p:sp>
      <p:sp>
        <p:nvSpPr>
          <p:cNvPr id="5" name="灯片编号占位符 4"/>
          <p:cNvSpPr>
            <a:spLocks noGrp="1"/>
          </p:cNvSpPr>
          <p:nvPr>
            <p:ph type="sldNum" sz="quarter" idx="12"/>
          </p:nvPr>
        </p:nvSpPr>
        <p:spPr/>
        <p:txBody>
          <a:bodyPr/>
          <a:lstStyle/>
          <a:p>
            <a:fld id="{F45916EE-C0EB-4FF1-8E38-8F71044361E0}" type="slidenum">
              <a:rPr lang="zh-CN" altLang="en-US" smtClean="0"/>
              <a:pPr/>
              <a:t>13</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7106"/>
                                        </p:tgtEl>
                                        <p:attrNameLst>
                                          <p:attrName>style.visibility</p:attrName>
                                        </p:attrNameLst>
                                      </p:cBhvr>
                                      <p:to>
                                        <p:strVal val="visible"/>
                                      </p:to>
                                    </p:set>
                                    <p:anim calcmode="lin" valueType="num">
                                      <p:cBhvr>
                                        <p:cTn id="7" dur="500" fill="hold"/>
                                        <p:tgtEl>
                                          <p:spTgt spid="47106"/>
                                        </p:tgtEl>
                                        <p:attrNameLst>
                                          <p:attrName>ppt_w</p:attrName>
                                        </p:attrNameLst>
                                      </p:cBhvr>
                                      <p:tavLst>
                                        <p:tav tm="0">
                                          <p:val>
                                            <p:fltVal val="0"/>
                                          </p:val>
                                        </p:tav>
                                        <p:tav tm="100000">
                                          <p:val>
                                            <p:strVal val="#ppt_w"/>
                                          </p:val>
                                        </p:tav>
                                      </p:tavLst>
                                    </p:anim>
                                    <p:anim calcmode="lin" valueType="num">
                                      <p:cBhvr>
                                        <p:cTn id="8" dur="500" fill="hold"/>
                                        <p:tgtEl>
                                          <p:spTgt spid="47106"/>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7107">
                                            <p:txEl>
                                              <p:pRg st="0" end="0"/>
                                            </p:txEl>
                                          </p:spTgt>
                                        </p:tgtEl>
                                        <p:attrNameLst>
                                          <p:attrName>style.visibility</p:attrName>
                                        </p:attrNameLst>
                                      </p:cBhvr>
                                      <p:to>
                                        <p:strVal val="visible"/>
                                      </p:to>
                                    </p:set>
                                    <p:anim calcmode="lin" valueType="num">
                                      <p:cBhvr>
                                        <p:cTn id="13" dur="500" fill="hold"/>
                                        <p:tgtEl>
                                          <p:spTgt spid="47107">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7107">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471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7"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95605" y="621030"/>
            <a:ext cx="8610600" cy="1371600"/>
          </a:xfrm>
        </p:spPr>
        <p:txBody>
          <a:bodyPr>
            <a:normAutofit fontScale="90000"/>
          </a:bodyPr>
          <a:lstStyle/>
          <a:p>
            <a:pPr eaLnBrk="1" hangingPunct="1"/>
            <a:r>
              <a:rPr lang="zh-CN" altLang="en-US" sz="4800" b="1" dirty="0" smtClean="0">
                <a:solidFill>
                  <a:schemeClr val="tx1"/>
                </a:solidFill>
              </a:rPr>
              <a:t>艾滋病的预防措施 </a:t>
            </a:r>
            <a:r>
              <a:rPr lang="zh-CN" altLang="en-US" sz="4800" b="1" dirty="0" smtClean="0">
                <a:solidFill>
                  <a:srgbClr val="FF0000"/>
                </a:solidFill>
              </a:rPr>
              <a:t/>
            </a:r>
            <a:br>
              <a:rPr lang="zh-CN" altLang="en-US" sz="4800" b="1" dirty="0" smtClean="0">
                <a:solidFill>
                  <a:srgbClr val="FF0000"/>
                </a:solidFill>
              </a:rPr>
            </a:br>
            <a:endParaRPr lang="zh-CN" altLang="en-US" sz="4800" b="1" dirty="0" smtClean="0">
              <a:solidFill>
                <a:srgbClr val="FF0000"/>
              </a:solidFill>
            </a:endParaRPr>
          </a:p>
        </p:txBody>
      </p:sp>
      <p:sp>
        <p:nvSpPr>
          <p:cNvPr id="51203" name="Rectangle 3"/>
          <p:cNvSpPr>
            <a:spLocks noGrp="1" noChangeArrowheads="1"/>
          </p:cNvSpPr>
          <p:nvPr>
            <p:ph idx="1"/>
          </p:nvPr>
        </p:nvSpPr>
        <p:spPr>
          <a:xfrm>
            <a:off x="228600" y="1390650"/>
            <a:ext cx="8538210" cy="4964430"/>
          </a:xfrm>
        </p:spPr>
        <p:txBody>
          <a:bodyPr>
            <a:normAutofit fontScale="77500" lnSpcReduction="10000"/>
          </a:bodyPr>
          <a:lstStyle/>
          <a:p>
            <a:pPr marL="514350" indent="-514350" eaLnBrk="1" hangingPunct="1">
              <a:buAutoNum type="arabicPeriod"/>
            </a:pPr>
            <a:r>
              <a:rPr lang="zh-CN" altLang="en-US" b="1" dirty="0" smtClean="0">
                <a:solidFill>
                  <a:schemeClr val="tx1"/>
                </a:solidFill>
                <a:latin typeface="仿宋" panose="02010609060101010101" pitchFamily="49" charset="-122"/>
                <a:ea typeface="仿宋" panose="02010609060101010101" pitchFamily="49" charset="-122"/>
              </a:rPr>
              <a:t>避免与患者、疑似者及高发病率者发生性接触； </a:t>
            </a:r>
            <a:r>
              <a:rPr lang="zh-CN" altLang="en-US" b="1" dirty="0" smtClean="0">
                <a:latin typeface="仿宋" panose="02010609060101010101" pitchFamily="49" charset="-122"/>
                <a:ea typeface="仿宋" panose="02010609060101010101" pitchFamily="49" charset="-122"/>
                <a:sym typeface="Arial" panose="020B0604020202020204" pitchFamily="34" charset="0"/>
              </a:rPr>
              <a:t>正确使用避孕套不仅能避孕，还能减少感染艾滋病、性病的危险。 </a:t>
            </a:r>
          </a:p>
          <a:p>
            <a:pPr marL="514350" indent="-514350" eaLnBrk="1" hangingPunct="1">
              <a:buAutoNum type="arabicPeriod"/>
            </a:pPr>
            <a:r>
              <a:rPr lang="zh-CN" altLang="en-US" b="1" dirty="0" smtClean="0">
                <a:latin typeface="仿宋" panose="02010609060101010101" pitchFamily="49" charset="-122"/>
                <a:ea typeface="仿宋" panose="02010609060101010101" pitchFamily="49" charset="-122"/>
                <a:sym typeface="Arial" panose="020B0604020202020204" pitchFamily="34" charset="0"/>
              </a:rPr>
              <a:t>避免不必要的输血、注射，避免使用没有严格消毒器具的不安全拔牙、美容、纹身等，</a:t>
            </a:r>
            <a:r>
              <a:rPr lang="zh-CN" altLang="en-US" b="1" dirty="0" smtClean="0">
                <a:solidFill>
                  <a:schemeClr val="tx1"/>
                </a:solidFill>
                <a:latin typeface="仿宋" panose="02010609060101010101" pitchFamily="49" charset="-122"/>
                <a:ea typeface="仿宋" panose="02010609060101010101" pitchFamily="49" charset="-122"/>
              </a:rPr>
              <a:t> </a:t>
            </a:r>
          </a:p>
          <a:p>
            <a:pPr marL="514350" indent="-514350" eaLnBrk="1" hangingPunct="1">
              <a:buFont typeface="+mj-lt"/>
              <a:buAutoNum type="arabicPeriod"/>
            </a:pPr>
            <a:r>
              <a:rPr lang="zh-CN" altLang="en-US" b="1" dirty="0" smtClean="0">
                <a:solidFill>
                  <a:schemeClr val="tx1"/>
                </a:solidFill>
                <a:latin typeface="仿宋" panose="02010609060101010101" pitchFamily="49" charset="-122"/>
                <a:ea typeface="仿宋" panose="02010609060101010101" pitchFamily="49" charset="-122"/>
              </a:rPr>
              <a:t>不接受患者、疑似者及高发病率者献血； </a:t>
            </a:r>
          </a:p>
          <a:p>
            <a:pPr marL="514350" indent="-514350" eaLnBrk="1" hangingPunct="1">
              <a:buAutoNum type="arabicPeriod"/>
            </a:pPr>
            <a:r>
              <a:rPr lang="zh-CN" altLang="en-US" b="1" dirty="0" smtClean="0">
                <a:latin typeface="仿宋" panose="02010609060101010101" pitchFamily="49" charset="-122"/>
                <a:ea typeface="仿宋" panose="02010609060101010101" pitchFamily="49" charset="-122"/>
                <a:sym typeface="Arial" panose="020B0604020202020204" pitchFamily="34" charset="0"/>
              </a:rPr>
              <a:t>共用注射器吸毒是传播艾滋病的重要途径，拒绝毒品，珍爱生命。</a:t>
            </a:r>
            <a:endParaRPr lang="en-US" altLang="zh-CN" b="1" dirty="0" smtClean="0">
              <a:solidFill>
                <a:schemeClr val="tx1"/>
              </a:solidFill>
              <a:latin typeface="仿宋" panose="02010609060101010101" pitchFamily="49" charset="-122"/>
              <a:ea typeface="仿宋" panose="02010609060101010101" pitchFamily="49" charset="-122"/>
              <a:sym typeface="Arial" panose="020B0604020202020204" pitchFamily="34" charset="0"/>
            </a:endParaRPr>
          </a:p>
          <a:p>
            <a:pPr marL="514350" indent="-514350" eaLnBrk="1" hangingPunct="1">
              <a:buAutoNum type="arabicPeriod"/>
            </a:pPr>
            <a:r>
              <a:rPr lang="zh-CN" altLang="en-US" b="1" dirty="0" smtClean="0">
                <a:latin typeface="仿宋" panose="02010609060101010101" pitchFamily="49" charset="-122"/>
                <a:ea typeface="仿宋" panose="02010609060101010101" pitchFamily="49" charset="-122"/>
                <a:sym typeface="+mn-ea"/>
              </a:rPr>
              <a:t>对艾滋病病人的标本、污染物、排泄物进行彻底的终未消毒处理。</a:t>
            </a:r>
            <a:r>
              <a:rPr lang="zh-CN" altLang="en-US" dirty="0" smtClean="0">
                <a:sym typeface="+mn-ea"/>
              </a:rPr>
              <a:t> </a:t>
            </a:r>
            <a:endParaRPr lang="zh-CN" altLang="en-US" dirty="0" smtClean="0">
              <a:solidFill>
                <a:schemeClr val="tx1"/>
              </a:solidFill>
            </a:endParaRPr>
          </a:p>
          <a:p>
            <a:pPr marL="514350" indent="-514350" eaLnBrk="1" hangingPunct="1">
              <a:buAutoNum type="arabicPeriod"/>
            </a:pPr>
            <a:r>
              <a:rPr lang="zh-CN" altLang="en-US" b="1" dirty="0" smtClean="0">
                <a:latin typeface="仿宋" panose="02010609060101010101" pitchFamily="49" charset="-122"/>
                <a:ea typeface="仿宋" panose="02010609060101010101" pitchFamily="49" charset="-122"/>
                <a:sym typeface="Arial" panose="020B0604020202020204" pitchFamily="34" charset="0"/>
              </a:rPr>
              <a:t>洁身自爱、遵守性道德是预防经性途径传染艾滋病的根本措施。</a:t>
            </a:r>
          </a:p>
          <a:p>
            <a:pPr marL="514350" indent="-514350" eaLnBrk="1" hangingPunct="1">
              <a:buAutoNum type="arabicPeriod"/>
            </a:pPr>
            <a:r>
              <a:rPr lang="zh-CN" altLang="en-US" b="1" dirty="0" smtClean="0">
                <a:latin typeface="仿宋" panose="02010609060101010101" pitchFamily="49" charset="-122"/>
                <a:ea typeface="仿宋" panose="02010609060101010101" pitchFamily="49" charset="-122"/>
                <a:sym typeface="Arial" panose="020B0604020202020204" pitchFamily="34" charset="0"/>
              </a:rPr>
              <a:t>及早治疗并治愈性病可减少感染艾滋病的危险。</a:t>
            </a:r>
            <a:endParaRPr lang="en-US" altLang="zh-CN" b="1" dirty="0" smtClean="0">
              <a:solidFill>
                <a:schemeClr val="tx1"/>
              </a:solidFill>
              <a:latin typeface="仿宋" panose="02010609060101010101" pitchFamily="49" charset="-122"/>
              <a:ea typeface="仿宋" panose="02010609060101010101" pitchFamily="49" charset="-122"/>
              <a:sym typeface="Arial" panose="020B0604020202020204" pitchFamily="34" charset="0"/>
            </a:endParaRPr>
          </a:p>
          <a:p>
            <a:pPr marL="0" indent="0" eaLnBrk="1" hangingPunct="1">
              <a:buNone/>
            </a:pPr>
            <a:endParaRPr lang="zh-CN" altLang="en-US" dirty="0" smtClean="0">
              <a:solidFill>
                <a:schemeClr val="tx1"/>
              </a:solidFill>
            </a:endParaRPr>
          </a:p>
        </p:txBody>
      </p:sp>
      <p:sp>
        <p:nvSpPr>
          <p:cNvPr id="5" name="灯片编号占位符 4"/>
          <p:cNvSpPr>
            <a:spLocks noGrp="1"/>
          </p:cNvSpPr>
          <p:nvPr>
            <p:ph type="sldNum" sz="quarter" idx="12"/>
          </p:nvPr>
        </p:nvSpPr>
        <p:spPr/>
        <p:txBody>
          <a:bodyPr/>
          <a:lstStyle/>
          <a:p>
            <a:fld id="{F45916EE-C0EB-4FF1-8E38-8F71044361E0}" type="slidenum">
              <a:rPr lang="zh-CN" altLang="en-US" smtClean="0"/>
              <a:pPr/>
              <a:t>14</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p:cTn id="7" dur="500" fill="hold"/>
                                        <p:tgtEl>
                                          <p:spTgt spid="51202"/>
                                        </p:tgtEl>
                                        <p:attrNameLst>
                                          <p:attrName>ppt_w</p:attrName>
                                        </p:attrNameLst>
                                      </p:cBhvr>
                                      <p:tavLst>
                                        <p:tav tm="0">
                                          <p:val>
                                            <p:fltVal val="0"/>
                                          </p:val>
                                        </p:tav>
                                        <p:tav tm="100000">
                                          <p:val>
                                            <p:strVal val="#ppt_w"/>
                                          </p:val>
                                        </p:tav>
                                      </p:tavLst>
                                    </p:anim>
                                    <p:anim calcmode="lin" valueType="num">
                                      <p:cBhvr>
                                        <p:cTn id="8" dur="500" fill="hold"/>
                                        <p:tgtEl>
                                          <p:spTgt spid="51202"/>
                                        </p:tgtEl>
                                        <p:attrNameLst>
                                          <p:attrName>ppt_h</p:attrName>
                                        </p:attrNameLst>
                                      </p:cBhvr>
                                      <p:tavLst>
                                        <p:tav tm="0">
                                          <p:val>
                                            <p:fltVal val="0"/>
                                          </p:val>
                                        </p:tav>
                                        <p:tav tm="100000">
                                          <p:val>
                                            <p:strVal val="#ppt_h"/>
                                          </p:val>
                                        </p:tav>
                                      </p:tavLst>
                                    </p:anim>
                                    <p:animEffect transition="in" filter="fade">
                                      <p:cBhvr>
                                        <p:cTn id="9" dur="500"/>
                                        <p:tgtEl>
                                          <p:spTgt spid="5120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51203">
                                            <p:txEl>
                                              <p:pRg st="0" end="0"/>
                                            </p:txEl>
                                          </p:spTgt>
                                        </p:tgtEl>
                                        <p:attrNameLst>
                                          <p:attrName>style.visibility</p:attrName>
                                        </p:attrNameLst>
                                      </p:cBhvr>
                                      <p:to>
                                        <p:strVal val="visible"/>
                                      </p:to>
                                    </p:set>
                                    <p:anim calcmode="lin" valueType="num">
                                      <p:cBhvr>
                                        <p:cTn id="14" dur="1000" fill="hold"/>
                                        <p:tgtEl>
                                          <p:spTgt spid="51203">
                                            <p:txEl>
                                              <p:pRg st="0" end="0"/>
                                            </p:txEl>
                                          </p:spTgt>
                                        </p:tgtEl>
                                        <p:attrNameLst>
                                          <p:attrName>ppt_x</p:attrName>
                                        </p:attrNameLst>
                                      </p:cBhvr>
                                      <p:tavLst>
                                        <p:tav tm="0">
                                          <p:val>
                                            <p:strVal val="#ppt_x-.2"/>
                                          </p:val>
                                        </p:tav>
                                        <p:tav tm="100000">
                                          <p:val>
                                            <p:strVal val="#ppt_x"/>
                                          </p:val>
                                        </p:tav>
                                      </p:tavLst>
                                    </p:anim>
                                    <p:anim calcmode="lin" valueType="num">
                                      <p:cBhvr>
                                        <p:cTn id="15" dur="1000" fill="hold"/>
                                        <p:tgtEl>
                                          <p:spTgt spid="5120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5120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51203">
                                            <p:txEl>
                                              <p:pRg st="1" end="1"/>
                                            </p:txEl>
                                          </p:spTgt>
                                        </p:tgtEl>
                                        <p:attrNameLst>
                                          <p:attrName>style.visibility</p:attrName>
                                        </p:attrNameLst>
                                      </p:cBhvr>
                                      <p:to>
                                        <p:strVal val="visible"/>
                                      </p:to>
                                    </p:set>
                                    <p:anim calcmode="lin" valueType="num">
                                      <p:cBhvr>
                                        <p:cTn id="21" dur="1000" fill="hold"/>
                                        <p:tgtEl>
                                          <p:spTgt spid="51203">
                                            <p:txEl>
                                              <p:pRg st="1" end="1"/>
                                            </p:txEl>
                                          </p:spTgt>
                                        </p:tgtEl>
                                        <p:attrNameLst>
                                          <p:attrName>ppt_x</p:attrName>
                                        </p:attrNameLst>
                                      </p:cBhvr>
                                      <p:tavLst>
                                        <p:tav tm="0">
                                          <p:val>
                                            <p:strVal val="#ppt_x-.2"/>
                                          </p:val>
                                        </p:tav>
                                        <p:tav tm="100000">
                                          <p:val>
                                            <p:strVal val="#ppt_x"/>
                                          </p:val>
                                        </p:tav>
                                      </p:tavLst>
                                    </p:anim>
                                    <p:anim calcmode="lin" valueType="num">
                                      <p:cBhvr>
                                        <p:cTn id="22" dur="1000" fill="hold"/>
                                        <p:tgtEl>
                                          <p:spTgt spid="5120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120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grpId="0" nodeType="clickEffect">
                                  <p:stCondLst>
                                    <p:cond delay="0"/>
                                  </p:stCondLst>
                                  <p:childTnLst>
                                    <p:set>
                                      <p:cBhvr>
                                        <p:cTn id="27" dur="1" fill="hold">
                                          <p:stCondLst>
                                            <p:cond delay="0"/>
                                          </p:stCondLst>
                                        </p:cTn>
                                        <p:tgtEl>
                                          <p:spTgt spid="51203">
                                            <p:txEl>
                                              <p:pRg st="2" end="2"/>
                                            </p:txEl>
                                          </p:spTgt>
                                        </p:tgtEl>
                                        <p:attrNameLst>
                                          <p:attrName>style.visibility</p:attrName>
                                        </p:attrNameLst>
                                      </p:cBhvr>
                                      <p:to>
                                        <p:strVal val="visible"/>
                                      </p:to>
                                    </p:set>
                                    <p:anim calcmode="lin" valueType="num">
                                      <p:cBhvr>
                                        <p:cTn id="28" dur="1000" fill="hold"/>
                                        <p:tgtEl>
                                          <p:spTgt spid="51203">
                                            <p:txEl>
                                              <p:pRg st="2" end="2"/>
                                            </p:txEl>
                                          </p:spTgt>
                                        </p:tgtEl>
                                        <p:attrNameLst>
                                          <p:attrName>ppt_x</p:attrName>
                                        </p:attrNameLst>
                                      </p:cBhvr>
                                      <p:tavLst>
                                        <p:tav tm="0">
                                          <p:val>
                                            <p:strVal val="#ppt_x-.2"/>
                                          </p:val>
                                        </p:tav>
                                        <p:tav tm="100000">
                                          <p:val>
                                            <p:strVal val="#ppt_x"/>
                                          </p:val>
                                        </p:tav>
                                      </p:tavLst>
                                    </p:anim>
                                    <p:anim calcmode="lin" valueType="num">
                                      <p:cBhvr>
                                        <p:cTn id="29" dur="1000" fill="hold"/>
                                        <p:tgtEl>
                                          <p:spTgt spid="5120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120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grpId="0" nodeType="clickEffect">
                                  <p:stCondLst>
                                    <p:cond delay="0"/>
                                  </p:stCondLst>
                                  <p:childTnLst>
                                    <p:set>
                                      <p:cBhvr>
                                        <p:cTn id="34" dur="1" fill="hold">
                                          <p:stCondLst>
                                            <p:cond delay="0"/>
                                          </p:stCondLst>
                                        </p:cTn>
                                        <p:tgtEl>
                                          <p:spTgt spid="51203">
                                            <p:txEl>
                                              <p:pRg st="3" end="3"/>
                                            </p:txEl>
                                          </p:spTgt>
                                        </p:tgtEl>
                                        <p:attrNameLst>
                                          <p:attrName>style.visibility</p:attrName>
                                        </p:attrNameLst>
                                      </p:cBhvr>
                                      <p:to>
                                        <p:strVal val="visible"/>
                                      </p:to>
                                    </p:set>
                                    <p:anim calcmode="lin" valueType="num">
                                      <p:cBhvr>
                                        <p:cTn id="35" dur="1000" fill="hold"/>
                                        <p:tgtEl>
                                          <p:spTgt spid="51203">
                                            <p:txEl>
                                              <p:pRg st="3" end="3"/>
                                            </p:txEl>
                                          </p:spTgt>
                                        </p:tgtEl>
                                        <p:attrNameLst>
                                          <p:attrName>ppt_x</p:attrName>
                                        </p:attrNameLst>
                                      </p:cBhvr>
                                      <p:tavLst>
                                        <p:tav tm="0">
                                          <p:val>
                                            <p:strVal val="#ppt_x-.2"/>
                                          </p:val>
                                        </p:tav>
                                        <p:tav tm="100000">
                                          <p:val>
                                            <p:strVal val="#ppt_x"/>
                                          </p:val>
                                        </p:tav>
                                      </p:tavLst>
                                    </p:anim>
                                    <p:anim calcmode="lin" valueType="num">
                                      <p:cBhvr>
                                        <p:cTn id="36" dur="1000" fill="hold"/>
                                        <p:tgtEl>
                                          <p:spTgt spid="5120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120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grpId="0" nodeType="clickEffect">
                                  <p:stCondLst>
                                    <p:cond delay="0"/>
                                  </p:stCondLst>
                                  <p:childTnLst>
                                    <p:set>
                                      <p:cBhvr>
                                        <p:cTn id="41" dur="1" fill="hold">
                                          <p:stCondLst>
                                            <p:cond delay="0"/>
                                          </p:stCondLst>
                                        </p:cTn>
                                        <p:tgtEl>
                                          <p:spTgt spid="51203">
                                            <p:txEl>
                                              <p:pRg st="4" end="4"/>
                                            </p:txEl>
                                          </p:spTgt>
                                        </p:tgtEl>
                                        <p:attrNameLst>
                                          <p:attrName>style.visibility</p:attrName>
                                        </p:attrNameLst>
                                      </p:cBhvr>
                                      <p:to>
                                        <p:strVal val="visible"/>
                                      </p:to>
                                    </p:set>
                                    <p:anim calcmode="lin" valueType="num">
                                      <p:cBhvr>
                                        <p:cTn id="42" dur="1000" fill="hold"/>
                                        <p:tgtEl>
                                          <p:spTgt spid="51203">
                                            <p:txEl>
                                              <p:pRg st="4" end="4"/>
                                            </p:txEl>
                                          </p:spTgt>
                                        </p:tgtEl>
                                        <p:attrNameLst>
                                          <p:attrName>ppt_x</p:attrName>
                                        </p:attrNameLst>
                                      </p:cBhvr>
                                      <p:tavLst>
                                        <p:tav tm="0">
                                          <p:val>
                                            <p:strVal val="#ppt_x-.2"/>
                                          </p:val>
                                        </p:tav>
                                        <p:tav tm="100000">
                                          <p:val>
                                            <p:strVal val="#ppt_x"/>
                                          </p:val>
                                        </p:tav>
                                      </p:tavLst>
                                    </p:anim>
                                    <p:anim calcmode="lin" valueType="num">
                                      <p:cBhvr>
                                        <p:cTn id="43" dur="1000" fill="hold"/>
                                        <p:tgtEl>
                                          <p:spTgt spid="5120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4" dur="1000"/>
                                        <p:tgtEl>
                                          <p:spTgt spid="5120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grpId="0" nodeType="clickEffect">
                                  <p:stCondLst>
                                    <p:cond delay="0"/>
                                  </p:stCondLst>
                                  <p:childTnLst>
                                    <p:set>
                                      <p:cBhvr>
                                        <p:cTn id="48" dur="1" fill="hold">
                                          <p:stCondLst>
                                            <p:cond delay="0"/>
                                          </p:stCondLst>
                                        </p:cTn>
                                        <p:tgtEl>
                                          <p:spTgt spid="51203">
                                            <p:txEl>
                                              <p:pRg st="5" end="5"/>
                                            </p:txEl>
                                          </p:spTgt>
                                        </p:tgtEl>
                                        <p:attrNameLst>
                                          <p:attrName>style.visibility</p:attrName>
                                        </p:attrNameLst>
                                      </p:cBhvr>
                                      <p:to>
                                        <p:strVal val="visible"/>
                                      </p:to>
                                    </p:set>
                                    <p:anim calcmode="lin" valueType="num">
                                      <p:cBhvr>
                                        <p:cTn id="49" dur="1000" fill="hold"/>
                                        <p:tgtEl>
                                          <p:spTgt spid="51203">
                                            <p:txEl>
                                              <p:pRg st="5" end="5"/>
                                            </p:txEl>
                                          </p:spTgt>
                                        </p:tgtEl>
                                        <p:attrNameLst>
                                          <p:attrName>ppt_x</p:attrName>
                                        </p:attrNameLst>
                                      </p:cBhvr>
                                      <p:tavLst>
                                        <p:tav tm="0">
                                          <p:val>
                                            <p:strVal val="#ppt_x-.2"/>
                                          </p:val>
                                        </p:tav>
                                        <p:tav tm="100000">
                                          <p:val>
                                            <p:strVal val="#ppt_x"/>
                                          </p:val>
                                        </p:tav>
                                      </p:tavLst>
                                    </p:anim>
                                    <p:anim calcmode="lin" valueType="num">
                                      <p:cBhvr>
                                        <p:cTn id="50" dur="1000" fill="hold"/>
                                        <p:tgtEl>
                                          <p:spTgt spid="5120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1" dur="1000"/>
                                        <p:tgtEl>
                                          <p:spTgt spid="51203">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51203">
                                            <p:txEl>
                                              <p:pRg st="6" end="6"/>
                                            </p:txEl>
                                          </p:spTgt>
                                        </p:tgtEl>
                                        <p:attrNameLst>
                                          <p:attrName>style.visibility</p:attrName>
                                        </p:attrNameLst>
                                      </p:cBhvr>
                                      <p:to>
                                        <p:strVal val="visible"/>
                                      </p:to>
                                    </p:set>
                                    <p:anim calcmode="lin" valueType="num">
                                      <p:cBhvr>
                                        <p:cTn id="56" dur="1000" fill="hold"/>
                                        <p:tgtEl>
                                          <p:spTgt spid="51203">
                                            <p:txEl>
                                              <p:pRg st="6" end="6"/>
                                            </p:txEl>
                                          </p:spTgt>
                                        </p:tgtEl>
                                        <p:attrNameLst>
                                          <p:attrName>ppt_x</p:attrName>
                                        </p:attrNameLst>
                                      </p:cBhvr>
                                      <p:tavLst>
                                        <p:tav tm="0">
                                          <p:val>
                                            <p:strVal val="#ppt_x-.2"/>
                                          </p:val>
                                        </p:tav>
                                        <p:tav tm="100000">
                                          <p:val>
                                            <p:strVal val="#ppt_x"/>
                                          </p:val>
                                        </p:tav>
                                      </p:tavLst>
                                    </p:anim>
                                    <p:anim calcmode="lin" valueType="num">
                                      <p:cBhvr>
                                        <p:cTn id="57" dur="1000" fill="hold"/>
                                        <p:tgtEl>
                                          <p:spTgt spid="5120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8" dur="1000"/>
                                        <p:tgtEl>
                                          <p:spTgt spid="512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0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655638"/>
            <a:ext cx="8229600" cy="1143000"/>
          </a:xfrm>
        </p:spPr>
        <p:txBody>
          <a:bodyPr/>
          <a:lstStyle/>
          <a:p>
            <a:r>
              <a:rPr lang="zh-CN" altLang="en-US" sz="4800" b="1" dirty="0" smtClean="0">
                <a:solidFill>
                  <a:schemeClr val="tx1"/>
                </a:solidFill>
              </a:rPr>
              <a:t>如何治疗艾滋病</a:t>
            </a:r>
          </a:p>
        </p:txBody>
      </p:sp>
      <p:sp>
        <p:nvSpPr>
          <p:cNvPr id="40963" name="Rectangle 3"/>
          <p:cNvSpPr>
            <a:spLocks noGrp="1" noChangeArrowheads="1"/>
          </p:cNvSpPr>
          <p:nvPr>
            <p:ph idx="1"/>
          </p:nvPr>
        </p:nvSpPr>
        <p:spPr>
          <a:xfrm>
            <a:off x="457200" y="2057400"/>
            <a:ext cx="8229600" cy="3429000"/>
          </a:xfrm>
        </p:spPr>
        <p:txBody>
          <a:bodyPr>
            <a:normAutofit/>
          </a:bodyPr>
          <a:lstStyle/>
          <a:p>
            <a:r>
              <a:rPr lang="zh-CN" altLang="en-US" dirty="0" smtClean="0">
                <a:solidFill>
                  <a:schemeClr val="tx1"/>
                </a:solidFill>
              </a:rPr>
              <a:t>艾滋病是一种目前尚无有效治愈办法、病死率极高的传染病，但是完全可以预防的严重传染病。</a:t>
            </a:r>
            <a:r>
              <a:rPr lang="zh-CN" altLang="en-US">
                <a:sym typeface="+mn-ea"/>
              </a:rPr>
              <a:t>只要尽早治疗，坚持每天服药，是完全可以像高血压一样被长期控制，正常生活、工作、生育</a:t>
            </a:r>
            <a:endParaRPr lang="zh-CN" altLang="en-US"/>
          </a:p>
          <a:p>
            <a:endParaRPr lang="zh-CN" altLang="en-US" dirty="0" smtClean="0">
              <a:solidFill>
                <a:schemeClr val="tx1"/>
              </a:solidFill>
            </a:endParaRPr>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15</a:t>
            </a:fld>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normAutofit fontScale="90000"/>
          </a:bodyPr>
          <a:lstStyle/>
          <a:p>
            <a:r>
              <a:rPr lang="zh-CN" altLang="en-US"/>
              <a:t>哪些医疗机构开展艾滋病抗体检测？</a:t>
            </a:r>
          </a:p>
        </p:txBody>
      </p:sp>
      <p:sp>
        <p:nvSpPr>
          <p:cNvPr id="3" name="内容占位符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lstStyle/>
          <a:p>
            <a:r>
              <a:rPr lang="en-US" altLang="zh-CN"/>
              <a:t> </a:t>
            </a:r>
            <a:r>
              <a:rPr lang="zh-CN" altLang="en-US"/>
              <a:t>疾病预防控制中心、中心血站、具备艾滋病抗体检测初筛资格的医疗卫生机构均开展艾滋病抗体检测。</a:t>
            </a:r>
          </a:p>
          <a:p>
            <a:r>
              <a:rPr lang="zh-CN" altLang="en-US">
                <a:gradFill>
                  <a:gsLst>
                    <a:gs pos="0">
                      <a:srgbClr val="FE4444"/>
                    </a:gs>
                    <a:gs pos="100000">
                      <a:srgbClr val="832B2B"/>
                    </a:gs>
                  </a:gsLst>
                  <a:lin scaled="0"/>
                </a:gradFill>
              </a:rPr>
              <a:t>各级</a:t>
            </a:r>
            <a:r>
              <a:rPr lang="zh-CN" altLang="en-US">
                <a:gradFill>
                  <a:gsLst>
                    <a:gs pos="0">
                      <a:srgbClr val="FE4444"/>
                    </a:gs>
                    <a:gs pos="100000">
                      <a:srgbClr val="832B2B"/>
                    </a:gs>
                  </a:gsLst>
                  <a:lin scaled="0"/>
                </a:gradFill>
                <a:sym typeface="+mn-ea"/>
              </a:rPr>
              <a:t>疾病预防控制中心免费开展咨询与检测，国家对艾滋病患者提供免费药物治疗。</a:t>
            </a:r>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16</a:t>
            </a:fld>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发生高危行为后该怎么做？</a:t>
            </a:r>
          </a:p>
        </p:txBody>
      </p:sp>
      <p:sp>
        <p:nvSpPr>
          <p:cNvPr id="3" name="内容占位符 2"/>
          <p:cNvSpPr>
            <a:spLocks noGrp="1"/>
          </p:cNvSpPr>
          <p:nvPr>
            <p:ph idx="1"/>
          </p:nvPr>
        </p:nvSpPr>
        <p:spPr/>
        <p:txBody>
          <a:bodyPr/>
          <a:lstStyle/>
          <a:p>
            <a:pPr>
              <a:buFont typeface="Wingdings" panose="05000000000000000000" charset="0"/>
              <a:buChar char="u"/>
            </a:pPr>
            <a:r>
              <a:rPr lang="zh-CN" altLang="en-US" dirty="0" smtClean="0"/>
              <a:t>高危行为后应在</a:t>
            </a:r>
            <a:r>
              <a:rPr lang="en-US" altLang="zh-CN" dirty="0" smtClean="0"/>
              <a:t>2</a:t>
            </a:r>
            <a:r>
              <a:rPr lang="zh-CN" altLang="en-US" dirty="0" smtClean="0"/>
              <a:t>小时内使用阻断药物，可有效预防艾滋病病毒侵入人体，最晚不应超过</a:t>
            </a:r>
            <a:r>
              <a:rPr lang="en-US" altLang="zh-CN" dirty="0" smtClean="0"/>
              <a:t>72</a:t>
            </a:r>
            <a:r>
              <a:rPr lang="zh-CN" altLang="en-US" dirty="0" smtClean="0"/>
              <a:t>小时。</a:t>
            </a:r>
          </a:p>
          <a:p>
            <a:pPr marL="0" indent="0">
              <a:buFont typeface="Wingdings" panose="05000000000000000000" charset="0"/>
              <a:buNone/>
            </a:pPr>
            <a:endParaRPr lang="zh-CN" altLang="en-US" dirty="0"/>
          </a:p>
          <a:p>
            <a:pPr>
              <a:buFont typeface="Wingdings" panose="05000000000000000000" charset="0"/>
              <a:buChar char="u"/>
            </a:pPr>
            <a:endParaRPr lang="zh-CN" altLang="en-US" dirty="0">
              <a:solidFill>
                <a:schemeClr val="tx1"/>
              </a:solidFill>
            </a:endParaRPr>
          </a:p>
        </p:txBody>
      </p:sp>
      <p:sp>
        <p:nvSpPr>
          <p:cNvPr id="4" name="灯片编号占位符 3"/>
          <p:cNvSpPr>
            <a:spLocks noGrp="1"/>
          </p:cNvSpPr>
          <p:nvPr>
            <p:ph type="sldNum" sz="quarter" idx="12"/>
          </p:nvPr>
        </p:nvSpPr>
        <p:spPr/>
        <p:txBody>
          <a:bodyPr/>
          <a:lstStyle/>
          <a:p>
            <a:fld id="{F45916EE-C0EB-4FF1-8E38-8F71044361E0}" type="slidenum">
              <a:rPr lang="zh-CN" altLang="en-US" smtClean="0"/>
              <a:pPr/>
              <a:t>17</a:t>
            </a:fld>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1986" name="Rectangle 3"/>
          <p:cNvSpPr>
            <a:spLocks noGrp="1" noChangeArrowheads="1"/>
          </p:cNvSpPr>
          <p:nvPr>
            <p:ph idx="1"/>
          </p:nvPr>
        </p:nvSpPr>
        <p:spPr>
          <a:xfrm>
            <a:off x="457200" y="990600"/>
            <a:ext cx="8305800" cy="5135563"/>
          </a:xfrm>
        </p:spPr>
        <p:txBody>
          <a:bodyPr>
            <a:normAutofit lnSpcReduction="10000"/>
          </a:bodyPr>
          <a:lstStyle/>
          <a:p>
            <a:pPr>
              <a:lnSpc>
                <a:spcPct val="90000"/>
              </a:lnSpc>
            </a:pPr>
            <a:r>
              <a:rPr lang="zh-CN" altLang="en-US" b="1" dirty="0" smtClean="0"/>
              <a:t>青少年是艾滋病的主要受害人群，是预防艾滋病的生力军。</a:t>
            </a:r>
          </a:p>
          <a:p>
            <a:pPr>
              <a:lnSpc>
                <a:spcPct val="90000"/>
              </a:lnSpc>
            </a:pPr>
            <a:endParaRPr lang="zh-CN" altLang="en-US" b="1" dirty="0" smtClean="0">
              <a:solidFill>
                <a:schemeClr val="tx1"/>
              </a:solidFill>
            </a:endParaRPr>
          </a:p>
          <a:p>
            <a:pPr>
              <a:lnSpc>
                <a:spcPct val="90000"/>
              </a:lnSpc>
            </a:pPr>
            <a:r>
              <a:rPr lang="zh-CN" altLang="en-US" b="1" dirty="0" smtClean="0">
                <a:solidFill>
                  <a:schemeClr val="tx1"/>
                </a:solidFill>
              </a:rPr>
              <a:t>既不能对艾滋病过分恐惧和存有偏见，更不能忽视艾滋病正在以惊人的速度在蔓延和所引起的社会危害性</a:t>
            </a:r>
            <a:r>
              <a:rPr lang="zh-CN" altLang="en-US" dirty="0" smtClean="0">
                <a:solidFill>
                  <a:schemeClr val="tx1"/>
                </a:solidFill>
              </a:rPr>
              <a:t>。</a:t>
            </a:r>
            <a:endParaRPr lang="en-US" altLang="zh-CN" dirty="0" smtClean="0">
              <a:solidFill>
                <a:schemeClr val="tx1"/>
              </a:solidFill>
            </a:endParaRPr>
          </a:p>
          <a:p>
            <a:pPr>
              <a:lnSpc>
                <a:spcPct val="90000"/>
              </a:lnSpc>
            </a:pPr>
            <a:endParaRPr lang="zh-CN" altLang="en-US" dirty="0" smtClean="0">
              <a:solidFill>
                <a:schemeClr val="tx1"/>
              </a:solidFill>
            </a:endParaRPr>
          </a:p>
          <a:p>
            <a:pPr>
              <a:lnSpc>
                <a:spcPct val="90000"/>
              </a:lnSpc>
            </a:pPr>
            <a:r>
              <a:rPr lang="zh-CN" altLang="en-US" b="1" dirty="0" smtClean="0">
                <a:solidFill>
                  <a:schemeClr val="tx1"/>
                </a:solidFill>
              </a:rPr>
              <a:t>希望各位同学能将今次所学到的知识，与周围的同学、朋友以及家人进行交流，以引起全社会共同对艾滋病的重视和对艾滋病的正确的认识。</a:t>
            </a:r>
            <a:endParaRPr lang="zh-CN" altLang="en-US" b="1" dirty="0" smtClean="0">
              <a:solidFill>
                <a:srgbClr val="FF0000"/>
              </a:solidFill>
            </a:endParaRPr>
          </a:p>
          <a:p>
            <a:pPr>
              <a:lnSpc>
                <a:spcPct val="90000"/>
              </a:lnSpc>
            </a:pPr>
            <a:endParaRPr lang="zh-CN" altLang="en-US" dirty="0" smtClean="0">
              <a:solidFill>
                <a:srgbClr val="FF0000"/>
              </a:solidFill>
            </a:endParaRPr>
          </a:p>
        </p:txBody>
      </p:sp>
      <p:sp>
        <p:nvSpPr>
          <p:cNvPr id="3" name="灯片编号占位符 2"/>
          <p:cNvSpPr>
            <a:spLocks noGrp="1"/>
          </p:cNvSpPr>
          <p:nvPr>
            <p:ph type="sldNum" sz="quarter" idx="12"/>
          </p:nvPr>
        </p:nvSpPr>
        <p:spPr/>
        <p:txBody>
          <a:bodyPr/>
          <a:lstStyle/>
          <a:p>
            <a:fld id="{F45916EE-C0EB-4FF1-8E38-8F71044361E0}" type="slidenum">
              <a:rPr lang="zh-CN" altLang="en-US" smtClean="0"/>
              <a:pPr/>
              <a:t>18</a:t>
            </a:fld>
            <a:endParaRPr lang="zh-CN"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11430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noAutofit/>
          </a:bodyPr>
          <a:lstStyle/>
          <a:p>
            <a:r>
              <a:rPr lang="zh-CN" altLang="en-US" b="1" dirty="0" smtClean="0">
                <a:solidFill>
                  <a:srgbClr val="FF0000"/>
                </a:solidFill>
                <a:latin typeface="微软雅黑" panose="020B0503020204020204" pitchFamily="34" charset="-122"/>
                <a:ea typeface="微软雅黑" panose="020B0503020204020204" pitchFamily="34" charset="-122"/>
              </a:rPr>
              <a:t>全社会行动起来，共同预防艾滋病</a:t>
            </a:r>
          </a:p>
        </p:txBody>
      </p:sp>
      <p:pic>
        <p:nvPicPr>
          <p:cNvPr id="43011" name="Picture 4" descr="xinsrc_501202011443593589220"/>
          <p:cNvPicPr>
            <a:picLocks noGrp="1" noChangeAspect="1" noChangeArrowheads="1"/>
          </p:cNvPicPr>
          <p:nvPr>
            <p:ph idx="1"/>
          </p:nvPr>
        </p:nvPicPr>
        <p:blipFill>
          <a:blip r:embed="rId2" cstate="print"/>
          <a:srcRect/>
          <a:stretch>
            <a:fillRect/>
          </a:stretch>
        </p:blipFill>
        <p:spPr>
          <a:xfrm>
            <a:off x="0" y="1214422"/>
            <a:ext cx="9144000" cy="5643578"/>
          </a:xfrm>
        </p:spPr>
      </p:pic>
      <p:sp>
        <p:nvSpPr>
          <p:cNvPr id="4" name="灯片编号占位符 3"/>
          <p:cNvSpPr>
            <a:spLocks noGrp="1"/>
          </p:cNvSpPr>
          <p:nvPr>
            <p:ph type="sldNum" sz="quarter" idx="12"/>
          </p:nvPr>
        </p:nvSpPr>
        <p:spPr/>
        <p:txBody>
          <a:bodyPr/>
          <a:lstStyle/>
          <a:p>
            <a:fld id="{F45916EE-C0EB-4FF1-8E38-8F71044361E0}" type="slidenum">
              <a:rPr lang="zh-CN" altLang="en-US" smtClean="0"/>
              <a:pPr/>
              <a:t>19</a:t>
            </a:fld>
            <a:endParaRPr lang="zh-CN" alt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mI1NjY0MzAzNGJiYzA4NmYzMzc0YjdjNzg0NzNjY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995</Words>
  <Application>Microsoft Office PowerPoint</Application>
  <PresentationFormat>全屏显示(4:3)</PresentationFormat>
  <Paragraphs>106</Paragraphs>
  <Slides>19</Slides>
  <Notes>3</Notes>
  <HiddenSlides>0</HiddenSlides>
  <MMClips>0</MMClips>
  <ScaleCrop>false</ScaleCrop>
  <HeadingPairs>
    <vt:vector size="4" baseType="variant">
      <vt:variant>
        <vt:lpstr>主题</vt:lpstr>
      </vt:variant>
      <vt:variant>
        <vt:i4>1</vt:i4>
      </vt:variant>
      <vt:variant>
        <vt:lpstr>幻灯片标题</vt:lpstr>
      </vt:variant>
      <vt:variant>
        <vt:i4>19</vt:i4>
      </vt:variant>
    </vt:vector>
  </HeadingPairs>
  <TitlesOfParts>
    <vt:vector size="20" baseType="lpstr">
      <vt:lpstr>Office 主题</vt:lpstr>
      <vt:lpstr>幻灯片 1</vt:lpstr>
      <vt:lpstr>为什么要在青少年学生中 开展预防艾滋病健康教育？  </vt:lpstr>
      <vt:lpstr>青少年是预防艾滋病的主力军</vt:lpstr>
      <vt:lpstr>幻灯片 4</vt:lpstr>
      <vt:lpstr>幻灯片 5</vt:lpstr>
      <vt:lpstr>幻灯片 6</vt:lpstr>
      <vt:lpstr>什么是艾滋病</vt:lpstr>
      <vt:lpstr>认识艾滋病病毒</vt:lpstr>
      <vt:lpstr>艾滋病病毒的特点</vt:lpstr>
      <vt:lpstr>幻灯片 10</vt:lpstr>
      <vt:lpstr>艾滋病毒通过什么途径传播？</vt:lpstr>
      <vt:lpstr>哪些途径不传播艾滋病毒？</vt:lpstr>
      <vt:lpstr>日常生活不会传播艾滋病</vt:lpstr>
      <vt:lpstr>艾滋病的预防措施  </vt:lpstr>
      <vt:lpstr>如何治疗艾滋病</vt:lpstr>
      <vt:lpstr>哪些医疗机构开展艾滋病抗体检测？</vt:lpstr>
      <vt:lpstr>发生高危行为后该怎么做？</vt:lpstr>
      <vt:lpstr>幻灯片 18</vt:lpstr>
      <vt:lpstr>全社会行动起来，共同预防艾滋病</vt:lpstr>
    </vt:vector>
  </TitlesOfParts>
  <Company>china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Lenovo</cp:lastModifiedBy>
  <cp:revision>14</cp:revision>
  <dcterms:created xsi:type="dcterms:W3CDTF">2018-11-27T03:55:00Z</dcterms:created>
  <dcterms:modified xsi:type="dcterms:W3CDTF">2025-11-10T03:20:42Z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0D327226E1B84730B922F6A76B6FF227_13</vt:lpwstr>
  </property>
  <property fmtid="{D5CDD505-2E9C-101B-9397-08002B2CF9AE}" pid="3" name="KSOProductBuildVer">
    <vt:lpwstr>2052-12.1.0.15120</vt:lpwstr>
  </property>
</Properties>
</file>