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7" r:id="rId3"/>
    <p:sldId id="314" r:id="rId4"/>
    <p:sldId id="313" r:id="rId5"/>
    <p:sldId id="309" r:id="rId6"/>
    <p:sldId id="310" r:id="rId7"/>
    <p:sldId id="272" r:id="rId8"/>
    <p:sldId id="265" r:id="rId9"/>
    <p:sldId id="269" r:id="rId10"/>
    <p:sldId id="266" r:id="rId11"/>
    <p:sldId id="274" r:id="rId12"/>
    <p:sldId id="296" r:id="rId13"/>
    <p:sldId id="279" r:id="rId14"/>
    <p:sldId id="276" r:id="rId15"/>
    <p:sldId id="273" r:id="rId16"/>
    <p:sldId id="302" r:id="rId17"/>
    <p:sldId id="307" r:id="rId18"/>
    <p:sldId id="280" r:id="rId19"/>
    <p:sldId id="283" r:id="rId20"/>
    <p:sldId id="316" r:id="rId21"/>
    <p:sldId id="293" r:id="rId22"/>
    <p:sldId id="300" r:id="rId23"/>
    <p:sldId id="292" r:id="rId24"/>
    <p:sldId id="299" r:id="rId25"/>
    <p:sldId id="315" r:id="rId26"/>
    <p:sldId id="278" r:id="rId27"/>
    <p:sldId id="308" r:id="rId28"/>
    <p:sldId id="304" r:id="rId29"/>
    <p:sldId id="305" r:id="rId30"/>
    <p:sldId id="306" r:id="rId31"/>
    <p:sldId id="311" r:id="rId32"/>
    <p:sldId id="287" r:id="rId33"/>
    <p:sldId id="312" r:id="rId34"/>
    <p:sldId id="281" r:id="rId35"/>
    <p:sldId id="317" r:id="rId3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2022/7/7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gimg2.baidu.com/image_search/src=http%3A%2F%2Fpic.616pic.com%2Fbg_w1180%2F00%2F00%2F92%2FetF5rke4gW.jpg&amp;refer=http%3A%2F%2Fpic.616pic.com&amp;app=2002&amp;size=f9999,10000&amp;q=a80&amp;n=0&amp;g=0n&amp;fmt=auto?sec=1658472838&amp;t=3a9fae761510b4b9658f5c75a0232d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641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6700" b="1" dirty="0" smtClean="0">
                <a:solidFill>
                  <a:srgbClr val="FF0000"/>
                </a:solidFill>
              </a:rPr>
              <a:t>生命至上，</a:t>
            </a:r>
            <a:r>
              <a:rPr lang="en-US" altLang="zh-CN" sz="6700" b="1" dirty="0" smtClean="0">
                <a:solidFill>
                  <a:srgbClr val="FF0000"/>
                </a:solidFill>
              </a:rPr>
              <a:t/>
            </a:r>
            <a:br>
              <a:rPr lang="en-US" altLang="zh-CN" sz="6700" b="1" dirty="0" smtClean="0">
                <a:solidFill>
                  <a:srgbClr val="FF0000"/>
                </a:solidFill>
              </a:rPr>
            </a:br>
            <a:r>
              <a:rPr lang="en-US" altLang="zh-CN" sz="6700" b="1" dirty="0" smtClean="0">
                <a:solidFill>
                  <a:srgbClr val="FF0000"/>
                </a:solidFill>
              </a:rPr>
              <a:t>              </a:t>
            </a:r>
            <a:r>
              <a:rPr lang="zh-CN" altLang="en-US" sz="6700" b="1" dirty="0" smtClean="0">
                <a:solidFill>
                  <a:srgbClr val="FF0000"/>
                </a:solidFill>
              </a:rPr>
              <a:t>终结艾滋，</a:t>
            </a:r>
            <a:r>
              <a:rPr lang="en-US" altLang="zh-CN" sz="6700" b="1" dirty="0" smtClean="0">
                <a:solidFill>
                  <a:srgbClr val="FF0000"/>
                </a:solidFill>
              </a:rPr>
              <a:t/>
            </a:r>
            <a:br>
              <a:rPr lang="en-US" altLang="zh-CN" sz="6700" b="1" dirty="0" smtClean="0">
                <a:solidFill>
                  <a:srgbClr val="FF0000"/>
                </a:solidFill>
              </a:rPr>
            </a:br>
            <a:r>
              <a:rPr lang="en-US" altLang="zh-CN" sz="6700" b="1" dirty="0" smtClean="0">
                <a:solidFill>
                  <a:srgbClr val="FF0000"/>
                </a:solidFill>
              </a:rPr>
              <a:t>                            </a:t>
            </a:r>
            <a:r>
              <a:rPr lang="zh-CN" altLang="en-US" sz="6700" b="1" dirty="0" smtClean="0">
                <a:solidFill>
                  <a:srgbClr val="FF0000"/>
                </a:solidFill>
              </a:rPr>
              <a:t>健康平等</a:t>
            </a:r>
            <a:endParaRPr lang="zh-CN" altLang="en-US" sz="67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5085184"/>
            <a:ext cx="8229600" cy="1040979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zh-CN" altLang="en-US" dirty="0" smtClean="0"/>
              <a:t>莱阳疾病预防控制中心</a:t>
            </a:r>
            <a:endParaRPr lang="en-US" altLang="zh-CN" dirty="0" smtClean="0"/>
          </a:p>
          <a:p>
            <a:pPr algn="r">
              <a:buNone/>
            </a:pPr>
            <a:r>
              <a:rPr lang="zh-CN" altLang="en-US" dirty="0" smtClean="0"/>
              <a:t>艾滋病防制科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  <a:latin typeface="+mj-ea"/>
              </a:rPr>
              <a:t>2</a:t>
            </a:r>
            <a:r>
              <a:rPr lang="en-US" altLang="zh-CN" sz="3200" b="1" dirty="0" smtClean="0">
                <a:solidFill>
                  <a:srgbClr val="FF0000"/>
                </a:solidFill>
                <a:latin typeface="+mj-ea"/>
              </a:rPr>
              <a:t>.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</a:rPr>
              <a:t>艾滋病的概念</a:t>
            </a:r>
            <a:endParaRPr lang="zh-CN" altLang="en-US" sz="3200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23928" y="2420888"/>
            <a:ext cx="5040560" cy="399330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人类免疫缺陷病毒，英文缩写为HIV</a:t>
            </a:r>
          </a:p>
          <a:p>
            <a:pPr>
              <a:lnSpc>
                <a:spcPct val="120000"/>
              </a:lnSpc>
            </a:pPr>
            <a:r>
              <a:rPr lang="zh-CN" altLang="en-US" sz="2400" b="1" dirty="0" smtClean="0">
                <a:cs typeface="+mn-ea"/>
                <a:sym typeface="+mn-lt"/>
              </a:rPr>
              <a:t>直径约为</a:t>
            </a:r>
            <a:r>
              <a:rPr lang="en-US" altLang="zh-CN" sz="2400" b="1" dirty="0" smtClean="0">
                <a:cs typeface="+mn-ea"/>
                <a:sym typeface="+mn-lt"/>
              </a:rPr>
              <a:t>100-140nm</a:t>
            </a:r>
            <a:r>
              <a:rPr lang="zh-CN" altLang="en-US" sz="2400" b="1" dirty="0" smtClean="0">
                <a:cs typeface="+mn-ea"/>
                <a:sym typeface="+mn-lt"/>
              </a:rPr>
              <a:t>。艾滋病病毒进入人体后，主要破坏人体的免疫细胞（</a:t>
            </a:r>
            <a:r>
              <a:rPr lang="en-US" altLang="zh-CN" sz="2400" b="1" dirty="0" smtClean="0">
                <a:cs typeface="+mn-ea"/>
                <a:sym typeface="+mn-lt"/>
              </a:rPr>
              <a:t>CD4</a:t>
            </a:r>
            <a:r>
              <a:rPr lang="zh-CN" altLang="en-US" sz="2400" b="1" dirty="0" smtClean="0">
                <a:cs typeface="+mn-ea"/>
                <a:sym typeface="+mn-lt"/>
              </a:rPr>
              <a:t>淋巴细胞），使人体抵抗疾病的能力下降，各种条件性感染和继发性恶性肿瘤发生增加。而且，病毒变异很快，使研制预防性疫苗非常困难。</a:t>
            </a:r>
            <a:endParaRPr lang="zh-CN" altLang="en-US" sz="2400" b="1" kern="0" dirty="0" smtClean="0">
              <a:cs typeface="+mn-ea"/>
              <a:sym typeface="+mn-lt"/>
            </a:endParaRPr>
          </a:p>
        </p:txBody>
      </p:sp>
      <p:pic>
        <p:nvPicPr>
          <p:cNvPr id="6" name="Picture 2" descr="https://timgsa.baidu.com/timg?image&amp;quality=80&amp;size=b9999_10000&amp;sec=1540222653045&amp;di=374eb378e0e2413aea89b96969058ff1&amp;imgtype=0&amp;src=http%3A%2F%2Fimgcdn.medbulls.com%2Fimage%2Funique_view%2Farticle%2F201703201040314711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898"/>
          <a:stretch>
            <a:fillRect/>
          </a:stretch>
        </p:blipFill>
        <p:spPr bwMode="auto">
          <a:xfrm>
            <a:off x="467544" y="2492896"/>
            <a:ext cx="3312367" cy="366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二、艾滋病病毒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877891"/>
          </a:xfrm>
        </p:spPr>
        <p:txBody>
          <a:bodyPr/>
          <a:lstStyle/>
          <a:p>
            <a:r>
              <a:rPr lang="zh-CN" altLang="en-US" dirty="0" smtClean="0"/>
              <a:t>诊断人体是否感染艾滋病病毒，目前常用的方法是检测血液中艾滋病病毒抗体，而从艾滋病病毒进入人体到能检测出抗体一般需要</a:t>
            </a:r>
            <a:r>
              <a:rPr lang="en-US" altLang="zh-CN" dirty="0" smtClean="0"/>
              <a:t>2—12</a:t>
            </a:r>
            <a:r>
              <a:rPr lang="zh-CN" altLang="en-US" dirty="0" smtClean="0"/>
              <a:t>周，在这段时间称为“窗口期”，这个时期虽然血液中检测不到艾滋病病毒抗体，但同样具有传染性。</a:t>
            </a:r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  <a:latin typeface="+mj-ea"/>
              </a:rPr>
              <a:t>2.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</a:rPr>
              <a:t>艾滋病的概念</a:t>
            </a:r>
            <a:endParaRPr lang="zh-CN" altLang="en-US" sz="3200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三、什么是艾滋病的</a:t>
            </a:r>
            <a:r>
              <a:rPr lang="zh-CN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“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窗口期”？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8778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 smtClean="0">
                <a:solidFill>
                  <a:srgbClr val="C00000"/>
                </a:solidFill>
                <a:cs typeface="+mn-ea"/>
                <a:sym typeface="+mn-lt"/>
              </a:rPr>
              <a:t>人体是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HIV</a:t>
            </a:r>
            <a:r>
              <a:rPr lang="zh-CN" altLang="en-US" sz="4400" b="1" dirty="0" smtClean="0">
                <a:solidFill>
                  <a:srgbClr val="C00000"/>
                </a:solidFill>
                <a:cs typeface="+mn-ea"/>
                <a:sym typeface="+mn-lt"/>
              </a:rPr>
              <a:t>最好的生存环境</a:t>
            </a:r>
          </a:p>
          <a:p>
            <a:r>
              <a:rPr lang="zh-CN" altLang="en-US" dirty="0" smtClean="0">
                <a:cs typeface="+mn-ea"/>
                <a:sym typeface="+mn-lt"/>
              </a:rPr>
              <a:t>离开人体后</a:t>
            </a:r>
            <a:r>
              <a:rPr lang="en-US" altLang="zh-CN" dirty="0" smtClean="0">
                <a:cs typeface="+mn-ea"/>
                <a:sym typeface="+mn-lt"/>
              </a:rPr>
              <a:t>HIV</a:t>
            </a:r>
            <a:r>
              <a:rPr lang="zh-CN" altLang="en-US" dirty="0" smtClean="0">
                <a:cs typeface="+mn-ea"/>
                <a:sym typeface="+mn-lt"/>
              </a:rPr>
              <a:t>会变得很脆弱， </a:t>
            </a:r>
            <a:r>
              <a:rPr lang="en-US" altLang="zh-CN" dirty="0" smtClean="0">
                <a:cs typeface="+mn-ea"/>
                <a:sym typeface="+mn-lt"/>
              </a:rPr>
              <a:t>HIV</a:t>
            </a:r>
            <a:r>
              <a:rPr lang="zh-CN" altLang="en-US" dirty="0" smtClean="0">
                <a:cs typeface="+mn-ea"/>
                <a:sym typeface="+mn-lt"/>
              </a:rPr>
              <a:t>对热敏感，</a:t>
            </a:r>
            <a:r>
              <a:rPr lang="en-US" altLang="zh-CN" dirty="0" smtClean="0">
                <a:cs typeface="+mn-ea"/>
                <a:sym typeface="+mn-lt"/>
              </a:rPr>
              <a:t>56°C30</a:t>
            </a:r>
            <a:r>
              <a:rPr lang="zh-CN" altLang="en-US" dirty="0" smtClean="0">
                <a:cs typeface="+mn-ea"/>
                <a:sym typeface="+mn-lt"/>
              </a:rPr>
              <a:t>分钟灭活，许多化学物质都可以使</a:t>
            </a:r>
            <a:r>
              <a:rPr lang="en-US" altLang="zh-CN" dirty="0" smtClean="0">
                <a:cs typeface="+mn-ea"/>
                <a:sym typeface="+mn-lt"/>
              </a:rPr>
              <a:t>HIV</a:t>
            </a:r>
            <a:r>
              <a:rPr lang="zh-CN" altLang="en-US" dirty="0" smtClean="0">
                <a:cs typeface="+mn-ea"/>
                <a:sym typeface="+mn-lt"/>
              </a:rPr>
              <a:t>迅速灭活，如乙醚、丙酮、</a:t>
            </a:r>
            <a:r>
              <a:rPr lang="en-US" altLang="zh-CN" dirty="0" smtClean="0">
                <a:cs typeface="+mn-ea"/>
                <a:sym typeface="+mn-lt"/>
              </a:rPr>
              <a:t>2%</a:t>
            </a:r>
            <a:r>
              <a:rPr lang="zh-CN" altLang="en-US" dirty="0" smtClean="0">
                <a:cs typeface="+mn-ea"/>
                <a:sym typeface="+mn-lt"/>
              </a:rPr>
              <a:t>次氯酸钠、</a:t>
            </a:r>
            <a:r>
              <a:rPr lang="en-US" altLang="zh-CN" dirty="0" smtClean="0">
                <a:cs typeface="+mn-ea"/>
                <a:sym typeface="+mn-lt"/>
              </a:rPr>
              <a:t>50%</a:t>
            </a:r>
            <a:r>
              <a:rPr lang="zh-CN" altLang="en-US" dirty="0" smtClean="0">
                <a:cs typeface="+mn-ea"/>
                <a:sym typeface="+mn-lt"/>
              </a:rPr>
              <a:t>乙醇等对乙型肝炎有效的消毒剂对</a:t>
            </a:r>
            <a:r>
              <a:rPr lang="en-US" altLang="zh-CN" dirty="0" smtClean="0">
                <a:cs typeface="+mn-ea"/>
                <a:sym typeface="+mn-lt"/>
              </a:rPr>
              <a:t>HIV</a:t>
            </a:r>
            <a:r>
              <a:rPr lang="zh-CN" altLang="en-US" dirty="0" smtClean="0">
                <a:cs typeface="+mn-ea"/>
                <a:sym typeface="+mn-lt"/>
              </a:rPr>
              <a:t>也都有良好的灭活作用。</a:t>
            </a:r>
          </a:p>
          <a:p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  <a:latin typeface="+mj-ea"/>
              </a:rPr>
              <a:t>2.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</a:rPr>
              <a:t>艾滋病的概念</a:t>
            </a:r>
            <a:endParaRPr lang="zh-CN" altLang="en-US" sz="3200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四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、艾滋病的</a:t>
            </a:r>
            <a:r>
              <a:rPr lang="zh-CN" altLang="en-US" sz="4400" b="1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存活环境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1840" y="1340768"/>
            <a:ext cx="5698976" cy="33123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zh-CN" sz="72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CN" altLang="en-US" sz="7200" b="1" dirty="0" smtClean="0">
                <a:solidFill>
                  <a:srgbClr val="FF0000"/>
                </a:solidFill>
              </a:rPr>
              <a:t>艾滋病的传播途径</a:t>
            </a:r>
            <a:endParaRPr lang="zh-CN" altLang="en-US" sz="7200" b="1" dirty="0">
              <a:solidFill>
                <a:srgbClr val="FF0000"/>
              </a:solidFill>
            </a:endParaRPr>
          </a:p>
        </p:txBody>
      </p:sp>
      <p:grpSp>
        <p:nvGrpSpPr>
          <p:cNvPr id="2" name="组合 4">
            <a:extLst>
              <a:ext uri="{FF2B5EF4-FFF2-40B4-BE49-F238E27FC236}">
                <a16:creationId xmlns="" xmlns:a16="http://schemas.microsoft.com/office/drawing/2014/main" id="{CE5F9FA2-AC04-4611-AF3D-C13AF67C88C7}"/>
              </a:ext>
            </a:extLst>
          </p:cNvPr>
          <p:cNvGrpSpPr/>
          <p:nvPr/>
        </p:nvGrpSpPr>
        <p:grpSpPr>
          <a:xfrm>
            <a:off x="179512" y="1556792"/>
            <a:ext cx="3024336" cy="3139628"/>
            <a:chOff x="1308446" y="2020815"/>
            <a:chExt cx="3847099" cy="2891629"/>
          </a:xfrm>
        </p:grpSpPr>
        <p:pic>
          <p:nvPicPr>
            <p:cNvPr id="6" name="图片 5">
              <a:extLst>
                <a:ext uri="{FF2B5EF4-FFF2-40B4-BE49-F238E27FC236}">
                  <a16:creationId xmlns="" xmlns:a16="http://schemas.microsoft.com/office/drawing/2014/main" id="{D132A952-C617-485A-9312-5F0093894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08446" y="2020815"/>
              <a:ext cx="3847099" cy="2891629"/>
            </a:xfrm>
            <a:prstGeom prst="rect">
              <a:avLst/>
            </a:prstGeom>
          </p:spPr>
        </p:pic>
        <p:sp>
          <p:nvSpPr>
            <p:cNvPr id="7" name="文本框 2">
              <a:extLst>
                <a:ext uri="{FF2B5EF4-FFF2-40B4-BE49-F238E27FC236}">
                  <a16:creationId xmlns="" xmlns:a16="http://schemas.microsoft.com/office/drawing/2014/main" id="{4F4E1E16-B99F-46E4-A713-97351BA7A2E6}"/>
                </a:ext>
              </a:extLst>
            </p:cNvPr>
            <p:cNvSpPr txBox="1"/>
            <p:nvPr/>
          </p:nvSpPr>
          <p:spPr>
            <a:xfrm>
              <a:off x="1699235" y="3473610"/>
              <a:ext cx="11105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3">
              <a:extLst>
                <a:ext uri="{FF2B5EF4-FFF2-40B4-BE49-F238E27FC236}">
                  <a16:creationId xmlns="" xmlns:a16="http://schemas.microsoft.com/office/drawing/2014/main" id="{9B051BB2-DD17-4046-84AB-C346CB145F2D}"/>
                </a:ext>
              </a:extLst>
            </p:cNvPr>
            <p:cNvSpPr txBox="1"/>
            <p:nvPr/>
          </p:nvSpPr>
          <p:spPr>
            <a:xfrm>
              <a:off x="3716295" y="3473610"/>
              <a:ext cx="1110556" cy="85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3.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艾滋病的传播途径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箭头3"/>
          <p:cNvSpPr>
            <a:spLocks/>
          </p:cNvSpPr>
          <p:nvPr/>
        </p:nvSpPr>
        <p:spPr bwMode="gray">
          <a:xfrm flipV="1">
            <a:off x="899592" y="4293096"/>
            <a:ext cx="1368152" cy="1656184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90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7" name="箭头1"/>
          <p:cNvSpPr>
            <a:spLocks/>
          </p:cNvSpPr>
          <p:nvPr/>
        </p:nvSpPr>
        <p:spPr bwMode="gray">
          <a:xfrm>
            <a:off x="899592" y="1772816"/>
            <a:ext cx="1368152" cy="1548594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90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8" name="箭头2"/>
          <p:cNvSpPr>
            <a:spLocks/>
          </p:cNvSpPr>
          <p:nvPr/>
        </p:nvSpPr>
        <p:spPr bwMode="gray">
          <a:xfrm rot="16200000">
            <a:off x="1280777" y="2831793"/>
            <a:ext cx="317754" cy="1656185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90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9" name="Oval 19"/>
          <p:cNvSpPr>
            <a:spLocks noChangeArrowheads="1"/>
          </p:cNvSpPr>
          <p:nvPr/>
        </p:nvSpPr>
        <p:spPr bwMode="auto">
          <a:xfrm>
            <a:off x="251520" y="3140968"/>
            <a:ext cx="1368152" cy="1584176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lIns="62118" tIns="31058" rIns="62118" bIns="31058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b="1" kern="0" dirty="0">
                <a:solidFill>
                  <a:schemeClr val="bg1"/>
                </a:solidFill>
                <a:latin typeface="Arial" pitchFamily="34" charset="0"/>
                <a:ea typeface="微软雅黑" pitchFamily="34" charset="-122"/>
              </a:rPr>
              <a:t>三</a:t>
            </a:r>
            <a:r>
              <a:rPr lang="zh-CN" altLang="en-US" sz="2800" b="1" kern="0" dirty="0" smtClean="0">
                <a:solidFill>
                  <a:schemeClr val="bg1"/>
                </a:solidFill>
                <a:latin typeface="Arial" pitchFamily="34" charset="0"/>
                <a:ea typeface="微软雅黑" pitchFamily="34" charset="-122"/>
              </a:rPr>
              <a:t>种途径</a:t>
            </a:r>
            <a:endParaRPr lang="zh-CN" altLang="en-US" sz="2800" b="1" kern="0" dirty="0">
              <a:solidFill>
                <a:schemeClr val="bg1"/>
              </a:solidFill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10" name="标题1"/>
          <p:cNvSpPr>
            <a:spLocks noChangeArrowheads="1"/>
          </p:cNvSpPr>
          <p:nvPr/>
        </p:nvSpPr>
        <p:spPr bwMode="gray">
          <a:xfrm>
            <a:off x="2267744" y="1556792"/>
            <a:ext cx="1152128" cy="909350"/>
          </a:xfrm>
          <a:prstGeom prst="roundRect">
            <a:avLst>
              <a:gd name="adj" fmla="val 11921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b="1" dirty="0" smtClean="0">
                <a:solidFill>
                  <a:sysClr val="window" lastClr="CCE8CF">
                    <a:lumMod val="95000"/>
                  </a:sysClr>
                </a:solidFill>
                <a:latin typeface="微软雅黑" pitchFamily="34" charset="-122"/>
                <a:ea typeface="微软雅黑" pitchFamily="34" charset="-122"/>
              </a:rPr>
              <a:t>性</a:t>
            </a:r>
            <a:endParaRPr lang="zh-CN" altLang="zh-CN" sz="2400" b="1" dirty="0">
              <a:solidFill>
                <a:sysClr val="window" lastClr="CCE8CF">
                  <a:lumMod val="95000"/>
                </a:sys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标题2"/>
          <p:cNvSpPr>
            <a:spLocks noChangeArrowheads="1"/>
          </p:cNvSpPr>
          <p:nvPr/>
        </p:nvSpPr>
        <p:spPr bwMode="gray">
          <a:xfrm>
            <a:off x="2267744" y="3212976"/>
            <a:ext cx="1152128" cy="901727"/>
          </a:xfrm>
          <a:prstGeom prst="roundRect">
            <a:avLst>
              <a:gd name="adj" fmla="val 11921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b="1" dirty="0" smtClean="0">
                <a:solidFill>
                  <a:sysClr val="window" lastClr="CCE8CF">
                    <a:lumMod val="95000"/>
                  </a:sysClr>
                </a:solidFill>
                <a:latin typeface="微软雅黑" pitchFamily="34" charset="-122"/>
                <a:ea typeface="微软雅黑" pitchFamily="34" charset="-122"/>
              </a:rPr>
              <a:t>血</a:t>
            </a:r>
            <a:endParaRPr lang="zh-CN" altLang="zh-CN" sz="2400" b="1" dirty="0">
              <a:solidFill>
                <a:sysClr val="window" lastClr="CCE8CF">
                  <a:lumMod val="95000"/>
                </a:sys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标题3"/>
          <p:cNvSpPr>
            <a:spLocks noChangeArrowheads="1"/>
          </p:cNvSpPr>
          <p:nvPr/>
        </p:nvSpPr>
        <p:spPr bwMode="gray">
          <a:xfrm>
            <a:off x="2267744" y="5229200"/>
            <a:ext cx="1152128" cy="893682"/>
          </a:xfrm>
          <a:prstGeom prst="roundRect">
            <a:avLst>
              <a:gd name="adj" fmla="val 11921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b="1" dirty="0" smtClean="0">
                <a:solidFill>
                  <a:sysClr val="window" lastClr="CCE8CF">
                    <a:lumMod val="95000"/>
                  </a:sysClr>
                </a:solidFill>
                <a:latin typeface="微软雅黑" pitchFamily="34" charset="-122"/>
                <a:ea typeface="微软雅黑" pitchFamily="34" charset="-122"/>
              </a:rPr>
              <a:t>母婴</a:t>
            </a:r>
            <a:endParaRPr lang="zh-CN" altLang="zh-CN" sz="2400" b="1" dirty="0">
              <a:solidFill>
                <a:sysClr val="window" lastClr="CCE8CF">
                  <a:lumMod val="95000"/>
                </a:sys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标题 1"/>
          <p:cNvSpPr txBox="1">
            <a:spLocks/>
          </p:cNvSpPr>
          <p:nvPr/>
        </p:nvSpPr>
        <p:spPr>
          <a:xfrm>
            <a:off x="3491880" y="1412776"/>
            <a:ext cx="5652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 smtClean="0">
                <a:latin typeface="+mj-lt"/>
                <a:ea typeface="+mj-ea"/>
                <a:cs typeface="+mj-cs"/>
              </a:rPr>
              <a:t>性接触传播是艾滋病最主要的传播途径，它通过男男性接触、男女性接触传播。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标题 1"/>
          <p:cNvSpPr txBox="1">
            <a:spLocks/>
          </p:cNvSpPr>
          <p:nvPr/>
        </p:nvSpPr>
        <p:spPr>
          <a:xfrm>
            <a:off x="3491880" y="3284984"/>
            <a:ext cx="5112568" cy="926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 smtClean="0">
                <a:latin typeface="+mj-lt"/>
                <a:ea typeface="+mj-ea"/>
                <a:cs typeface="+mj-cs"/>
              </a:rPr>
              <a:t>血液是艾滋病病毒生存的“大本营”，如果输入被艾滋病病毒污染的血液或血液制品、共用注射器吸毒、使用被艾滋病病毒污染的医疗器械都有可能感染艾滋病病毒。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标题 1"/>
          <p:cNvSpPr txBox="1">
            <a:spLocks/>
          </p:cNvSpPr>
          <p:nvPr/>
        </p:nvSpPr>
        <p:spPr>
          <a:xfrm>
            <a:off x="3491880" y="5157192"/>
            <a:ext cx="5400600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 smtClean="0">
                <a:latin typeface="+mj-lt"/>
                <a:ea typeface="+mj-ea"/>
                <a:cs typeface="+mj-cs"/>
              </a:rPr>
              <a:t>携带艾滋病病毒的孕妇，可通过胎盘将艾滋病病毒直接传染给胎儿，也能在分娩过程及产后哺乳感染新生儿。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箭头1"/>
          <p:cNvSpPr>
            <a:spLocks/>
          </p:cNvSpPr>
          <p:nvPr/>
        </p:nvSpPr>
        <p:spPr bwMode="gray">
          <a:xfrm>
            <a:off x="2411760" y="1484784"/>
            <a:ext cx="1656184" cy="2060827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90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6" name="箭头3"/>
          <p:cNvSpPr>
            <a:spLocks/>
          </p:cNvSpPr>
          <p:nvPr/>
        </p:nvSpPr>
        <p:spPr bwMode="gray">
          <a:xfrm flipV="1">
            <a:off x="2411760" y="4365104"/>
            <a:ext cx="1656184" cy="1728192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90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7" name="箭头2"/>
          <p:cNvSpPr>
            <a:spLocks/>
          </p:cNvSpPr>
          <p:nvPr/>
        </p:nvSpPr>
        <p:spPr bwMode="gray">
          <a:xfrm rot="16200000">
            <a:off x="3008967" y="2327736"/>
            <a:ext cx="317753" cy="1944216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90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8" name="箭头2"/>
          <p:cNvSpPr>
            <a:spLocks/>
          </p:cNvSpPr>
          <p:nvPr/>
        </p:nvSpPr>
        <p:spPr bwMode="gray">
          <a:xfrm rot="16200000">
            <a:off x="3044971" y="3515868"/>
            <a:ext cx="245745" cy="1944216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lIns="62118" tIns="31058" rIns="62118" bIns="31058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900">
              <a:solidFill>
                <a:sysClr val="windowText" lastClr="000000"/>
              </a:solidFill>
              <a:latin typeface="Calibri"/>
              <a:ea typeface="宋体"/>
            </a:endParaRPr>
          </a:p>
        </p:txBody>
      </p:sp>
      <p:sp>
        <p:nvSpPr>
          <p:cNvPr id="9" name="Oval 19"/>
          <p:cNvSpPr>
            <a:spLocks noChangeArrowheads="1"/>
          </p:cNvSpPr>
          <p:nvPr/>
        </p:nvSpPr>
        <p:spPr bwMode="auto">
          <a:xfrm>
            <a:off x="1259632" y="2564904"/>
            <a:ext cx="1800200" cy="2232248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lIns="62118" tIns="31058" rIns="62118" bIns="31058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b="1" kern="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四种</a:t>
            </a:r>
            <a:endParaRPr lang="en-US" altLang="zh-CN" sz="2800" b="1" kern="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20000"/>
              </a:lnSpc>
              <a:defRPr/>
            </a:pPr>
            <a:r>
              <a:rPr lang="zh-CN" altLang="en-US" sz="2800" b="1" kern="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体液</a:t>
            </a:r>
            <a:endParaRPr lang="zh-CN" altLang="en-US" sz="2800" b="1" kern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标题1"/>
          <p:cNvSpPr>
            <a:spLocks noChangeArrowheads="1"/>
          </p:cNvSpPr>
          <p:nvPr/>
        </p:nvSpPr>
        <p:spPr bwMode="gray">
          <a:xfrm>
            <a:off x="4211960" y="1412776"/>
            <a:ext cx="2304256" cy="909350"/>
          </a:xfrm>
          <a:prstGeom prst="roundRect">
            <a:avLst>
              <a:gd name="adj" fmla="val 11921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dirty="0">
                <a:solidFill>
                  <a:sysClr val="window" lastClr="CCE8CF">
                    <a:lumMod val="95000"/>
                  </a:sysClr>
                </a:solidFill>
                <a:latin typeface="微软雅黑" pitchFamily="34" charset="-122"/>
                <a:ea typeface="微软雅黑" pitchFamily="34" charset="-122"/>
              </a:rPr>
              <a:t>精液</a:t>
            </a:r>
          </a:p>
        </p:txBody>
      </p:sp>
      <p:sp>
        <p:nvSpPr>
          <p:cNvPr id="12" name="标题2"/>
          <p:cNvSpPr>
            <a:spLocks noChangeArrowheads="1"/>
          </p:cNvSpPr>
          <p:nvPr/>
        </p:nvSpPr>
        <p:spPr bwMode="gray">
          <a:xfrm>
            <a:off x="4211960" y="3933056"/>
            <a:ext cx="2304256" cy="901727"/>
          </a:xfrm>
          <a:prstGeom prst="roundRect">
            <a:avLst>
              <a:gd name="adj" fmla="val 11921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dirty="0">
                <a:solidFill>
                  <a:sysClr val="window" lastClr="CCE8CF">
                    <a:lumMod val="95000"/>
                  </a:sysClr>
                </a:solidFill>
                <a:latin typeface="微软雅黑" pitchFamily="34" charset="-122"/>
                <a:ea typeface="微软雅黑" pitchFamily="34" charset="-122"/>
              </a:rPr>
              <a:t>血液</a:t>
            </a:r>
          </a:p>
        </p:txBody>
      </p:sp>
      <p:sp>
        <p:nvSpPr>
          <p:cNvPr id="13" name="标题3"/>
          <p:cNvSpPr>
            <a:spLocks noChangeArrowheads="1"/>
          </p:cNvSpPr>
          <p:nvPr/>
        </p:nvSpPr>
        <p:spPr bwMode="gray">
          <a:xfrm>
            <a:off x="4211960" y="5229200"/>
            <a:ext cx="2304256" cy="893682"/>
          </a:xfrm>
          <a:prstGeom prst="roundRect">
            <a:avLst>
              <a:gd name="adj" fmla="val 15222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dirty="0">
                <a:solidFill>
                  <a:sysClr val="window" lastClr="CCE8CF">
                    <a:lumMod val="95000"/>
                  </a:sysClr>
                </a:solidFill>
                <a:latin typeface="微软雅黑" pitchFamily="34" charset="-122"/>
                <a:ea typeface="微软雅黑" pitchFamily="34" charset="-122"/>
              </a:rPr>
              <a:t>乳汁</a:t>
            </a:r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3.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艾滋病的传播途径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标题2"/>
          <p:cNvSpPr>
            <a:spLocks noChangeArrowheads="1"/>
          </p:cNvSpPr>
          <p:nvPr/>
        </p:nvSpPr>
        <p:spPr bwMode="gray">
          <a:xfrm>
            <a:off x="4211960" y="2636912"/>
            <a:ext cx="2304256" cy="1117751"/>
          </a:xfrm>
          <a:prstGeom prst="roundRect">
            <a:avLst>
              <a:gd name="adj" fmla="val 11921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lIns="62118" tIns="31058" rIns="62118" bIns="31058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dirty="0" smtClean="0">
                <a:solidFill>
                  <a:sysClr val="window" lastClr="CCE8CF">
                    <a:lumMod val="95000"/>
                  </a:sysClr>
                </a:solidFill>
                <a:latin typeface="微软雅黑" pitchFamily="34" charset="-122"/>
                <a:ea typeface="微软雅黑" pitchFamily="34" charset="-122"/>
              </a:rPr>
              <a:t>阴道分泌液</a:t>
            </a:r>
            <a:endParaRPr lang="zh-CN" altLang="en-US" sz="2800" b="1" dirty="0">
              <a:solidFill>
                <a:sysClr val="window" lastClr="CCE8CF">
                  <a:lumMod val="95000"/>
                </a:sys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3.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艾滋病的传播途径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539552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男同性恋艾滋病是怎样传播的？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467544" y="2636912"/>
            <a:ext cx="5184576" cy="3528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zh-CN" altLang="en-US" sz="3200" b="1" dirty="0" smtClean="0"/>
              <a:t> </a:t>
            </a:r>
            <a:r>
              <a:rPr lang="zh-CN" altLang="en-US" sz="3200" b="1" dirty="0" smtClean="0"/>
              <a:t>       </a:t>
            </a:r>
            <a:r>
              <a:rPr lang="zh-CN" altLang="en-US" sz="3200" b="1" dirty="0" smtClean="0"/>
              <a:t>男</a:t>
            </a:r>
            <a:r>
              <a:rPr lang="zh-CN" altLang="en-US" sz="3200" b="1" dirty="0" smtClean="0"/>
              <a:t>同性恋的主要传播途径是性传播，其中危险性最大的性交方式是肛交。由于直肠的生理特点使其极易受损，从而更易感染艾滋病病毒。另外，口交时不使用安全套，如口腔内有溃疡也有可能造成感染。</a:t>
            </a:r>
            <a:endParaRPr lang="zh-CN" altLang="en-US" sz="3200" b="1" dirty="0"/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8BC95E2B-5C9B-4E1E-8AAC-CE7339297F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92080" y="2348880"/>
            <a:ext cx="3851920" cy="39213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3.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艾滋病的传播途径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pSp>
        <p:nvGrpSpPr>
          <p:cNvPr id="2" name="组合 5">
            <a:extLst>
              <a:ext uri="{FF2B5EF4-FFF2-40B4-BE49-F238E27FC236}">
                <a16:creationId xmlns:a16="http://schemas.microsoft.com/office/drawing/2014/main" xmlns="" id="{36526F83-DB81-41BC-BC92-8044BCA86D1E}"/>
              </a:ext>
            </a:extLst>
          </p:cNvPr>
          <p:cNvGrpSpPr/>
          <p:nvPr/>
        </p:nvGrpSpPr>
        <p:grpSpPr>
          <a:xfrm>
            <a:off x="1907704" y="1844824"/>
            <a:ext cx="4824536" cy="4094199"/>
            <a:chOff x="2918627" y="2099447"/>
            <a:chExt cx="6377940" cy="4310223"/>
          </a:xfrm>
        </p:grpSpPr>
        <p:sp>
          <p:nvSpPr>
            <p:cNvPr id="7" name="任意多边形 6"/>
            <p:cNvSpPr/>
            <p:nvPr/>
          </p:nvSpPr>
          <p:spPr>
            <a:xfrm>
              <a:off x="2918627" y="2186648"/>
              <a:ext cx="2423160" cy="0"/>
            </a:xfrm>
            <a:custGeom>
              <a:avLst/>
              <a:gdLst>
                <a:gd name="connsiteX0" fmla="*/ 2423160 w 2423160"/>
                <a:gd name="connsiteY0" fmla="*/ 0 h 0"/>
                <a:gd name="connsiteX1" fmla="*/ 0 w 242316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3160">
                  <a:moveTo>
                    <a:pt x="2423160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2964345" y="3432517"/>
              <a:ext cx="1040131" cy="171451"/>
            </a:xfrm>
            <a:custGeom>
              <a:avLst/>
              <a:gdLst>
                <a:gd name="connsiteX0" fmla="*/ 1040130 w 1040130"/>
                <a:gd name="connsiteY0" fmla="*/ 0 h 171450"/>
                <a:gd name="connsiteX1" fmla="*/ 1040130 w 1040130"/>
                <a:gd name="connsiteY1" fmla="*/ 171450 h 171450"/>
                <a:gd name="connsiteX2" fmla="*/ 0 w 104013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0130" h="171450">
                  <a:moveTo>
                    <a:pt x="1040130" y="0"/>
                  </a:moveTo>
                  <a:lnTo>
                    <a:pt x="1040130" y="171450"/>
                  </a:lnTo>
                  <a:lnTo>
                    <a:pt x="0" y="171450"/>
                  </a:ln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3032927" y="5112728"/>
              <a:ext cx="731520" cy="0"/>
            </a:xfrm>
            <a:custGeom>
              <a:avLst/>
              <a:gdLst>
                <a:gd name="connsiteX0" fmla="*/ 731520 w 731520"/>
                <a:gd name="connsiteY0" fmla="*/ 0 h 0"/>
                <a:gd name="connsiteX1" fmla="*/ 0 w 73152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31520">
                  <a:moveTo>
                    <a:pt x="731520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6873407" y="6210008"/>
              <a:ext cx="2217420" cy="0"/>
            </a:xfrm>
            <a:custGeom>
              <a:avLst/>
              <a:gdLst>
                <a:gd name="connsiteX0" fmla="*/ 0 w 2217420"/>
                <a:gd name="connsiteY0" fmla="*/ 0 h 0"/>
                <a:gd name="connsiteX1" fmla="*/ 2217420 w 221742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17420">
                  <a:moveTo>
                    <a:pt x="0" y="0"/>
                  </a:moveTo>
                  <a:lnTo>
                    <a:pt x="2217420" y="0"/>
                  </a:ln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7947827" y="4918419"/>
              <a:ext cx="1303020" cy="251460"/>
            </a:xfrm>
            <a:custGeom>
              <a:avLst/>
              <a:gdLst>
                <a:gd name="connsiteX0" fmla="*/ 0 w 1303020"/>
                <a:gd name="connsiteY0" fmla="*/ 251460 h 251460"/>
                <a:gd name="connsiteX1" fmla="*/ 0 w 1303020"/>
                <a:gd name="connsiteY1" fmla="*/ 0 h 251460"/>
                <a:gd name="connsiteX2" fmla="*/ 1303020 w 1303020"/>
                <a:gd name="connsiteY2" fmla="*/ 0 h 25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3020" h="251460">
                  <a:moveTo>
                    <a:pt x="0" y="251460"/>
                  </a:moveTo>
                  <a:lnTo>
                    <a:pt x="0" y="0"/>
                  </a:lnTo>
                  <a:lnTo>
                    <a:pt x="1303020" y="0"/>
                  </a:ln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7856387" y="2975319"/>
              <a:ext cx="1440180" cy="0"/>
            </a:xfrm>
            <a:custGeom>
              <a:avLst/>
              <a:gdLst>
                <a:gd name="connsiteX0" fmla="*/ 0 w 1440180"/>
                <a:gd name="connsiteY0" fmla="*/ 0 h 0"/>
                <a:gd name="connsiteX1" fmla="*/ 1440180 w 144018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40180">
                  <a:moveTo>
                    <a:pt x="0" y="0"/>
                  </a:moveTo>
                  <a:lnTo>
                    <a:pt x="1440180" y="0"/>
                  </a:lnTo>
                </a:path>
              </a:pathLst>
            </a:cu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headEnd type="oval" w="med" len="med"/>
              <a:tailEnd type="oval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grpSp>
          <p:nvGrpSpPr>
            <p:cNvPr id="3" name="组合 16"/>
            <p:cNvGrpSpPr/>
            <p:nvPr/>
          </p:nvGrpSpPr>
          <p:grpSpPr>
            <a:xfrm>
              <a:off x="6016285" y="5590519"/>
              <a:ext cx="1060451" cy="819151"/>
              <a:chOff x="6016285" y="5216439"/>
              <a:chExt cx="1060450" cy="819150"/>
            </a:xfrm>
          </p:grpSpPr>
          <p:sp>
            <p:nvSpPr>
              <p:cNvPr id="31" name="Freeform 6"/>
              <p:cNvSpPr>
                <a:spLocks/>
              </p:cNvSpPr>
              <p:nvPr/>
            </p:nvSpPr>
            <p:spPr bwMode="auto">
              <a:xfrm rot="20700000">
                <a:off x="6016285" y="5216439"/>
                <a:ext cx="1060450" cy="819150"/>
              </a:xfrm>
              <a:custGeom>
                <a:avLst/>
                <a:gdLst>
                  <a:gd name="T0" fmla="*/ 24 w 392"/>
                  <a:gd name="T1" fmla="*/ 38 h 303"/>
                  <a:gd name="T2" fmla="*/ 1 w 392"/>
                  <a:gd name="T3" fmla="*/ 274 h 303"/>
                  <a:gd name="T4" fmla="*/ 18 w 392"/>
                  <a:gd name="T5" fmla="*/ 290 h 303"/>
                  <a:gd name="T6" fmla="*/ 378 w 392"/>
                  <a:gd name="T7" fmla="*/ 253 h 303"/>
                  <a:gd name="T8" fmla="*/ 387 w 392"/>
                  <a:gd name="T9" fmla="*/ 235 h 303"/>
                  <a:gd name="T10" fmla="*/ 305 w 392"/>
                  <a:gd name="T11" fmla="*/ 8 h 303"/>
                  <a:gd name="T12" fmla="*/ 292 w 392"/>
                  <a:gd name="T13" fmla="*/ 2 h 303"/>
                  <a:gd name="T14" fmla="*/ 41 w 392"/>
                  <a:gd name="T15" fmla="*/ 25 h 303"/>
                  <a:gd name="T16" fmla="*/ 24 w 392"/>
                  <a:gd name="T17" fmla="*/ 38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2" h="303">
                    <a:moveTo>
                      <a:pt x="24" y="38"/>
                    </a:moveTo>
                    <a:cubicBezTo>
                      <a:pt x="1" y="274"/>
                      <a:pt x="1" y="274"/>
                      <a:pt x="1" y="274"/>
                    </a:cubicBezTo>
                    <a:cubicBezTo>
                      <a:pt x="0" y="289"/>
                      <a:pt x="8" y="289"/>
                      <a:pt x="18" y="290"/>
                    </a:cubicBezTo>
                    <a:cubicBezTo>
                      <a:pt x="86" y="296"/>
                      <a:pt x="227" y="303"/>
                      <a:pt x="378" y="253"/>
                    </a:cubicBezTo>
                    <a:cubicBezTo>
                      <a:pt x="392" y="248"/>
                      <a:pt x="387" y="235"/>
                      <a:pt x="387" y="235"/>
                    </a:cubicBezTo>
                    <a:cubicBezTo>
                      <a:pt x="305" y="8"/>
                      <a:pt x="305" y="8"/>
                      <a:pt x="305" y="8"/>
                    </a:cubicBezTo>
                    <a:cubicBezTo>
                      <a:pt x="304" y="4"/>
                      <a:pt x="301" y="0"/>
                      <a:pt x="292" y="2"/>
                    </a:cubicBezTo>
                    <a:cubicBezTo>
                      <a:pt x="195" y="28"/>
                      <a:pt x="97" y="28"/>
                      <a:pt x="41" y="25"/>
                    </a:cubicBezTo>
                    <a:cubicBezTo>
                      <a:pt x="27" y="24"/>
                      <a:pt x="25" y="28"/>
                      <a:pt x="24" y="38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32" name="矩形 18"/>
              <p:cNvSpPr/>
              <p:nvPr/>
            </p:nvSpPr>
            <p:spPr>
              <a:xfrm>
                <a:off x="6051460" y="5430693"/>
                <a:ext cx="890515" cy="461664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19"/>
            <p:cNvGrpSpPr/>
            <p:nvPr/>
          </p:nvGrpSpPr>
          <p:grpSpPr>
            <a:xfrm>
              <a:off x="6942423" y="4864296"/>
              <a:ext cx="1084263" cy="1011237"/>
              <a:chOff x="6942422" y="4490220"/>
              <a:chExt cx="1084263" cy="1011237"/>
            </a:xfrm>
          </p:grpSpPr>
          <p:sp>
            <p:nvSpPr>
              <p:cNvPr id="29" name="Freeform 7"/>
              <p:cNvSpPr>
                <a:spLocks/>
              </p:cNvSpPr>
              <p:nvPr/>
            </p:nvSpPr>
            <p:spPr bwMode="auto">
              <a:xfrm rot="20700000">
                <a:off x="6942422" y="4490220"/>
                <a:ext cx="1084263" cy="1011237"/>
              </a:xfrm>
              <a:custGeom>
                <a:avLst/>
                <a:gdLst>
                  <a:gd name="T0" fmla="*/ 387 w 401"/>
                  <a:gd name="T1" fmla="*/ 147 h 374"/>
                  <a:gd name="T2" fmla="*/ 206 w 401"/>
                  <a:gd name="T3" fmla="*/ 8 h 374"/>
                  <a:gd name="T4" fmla="*/ 184 w 401"/>
                  <a:gd name="T5" fmla="*/ 10 h 374"/>
                  <a:gd name="T6" fmla="*/ 14 w 401"/>
                  <a:gd name="T7" fmla="*/ 132 h 374"/>
                  <a:gd name="T8" fmla="*/ 5 w 401"/>
                  <a:gd name="T9" fmla="*/ 157 h 374"/>
                  <a:gd name="T10" fmla="*/ 107 w 401"/>
                  <a:gd name="T11" fmla="*/ 364 h 374"/>
                  <a:gd name="T12" fmla="*/ 134 w 401"/>
                  <a:gd name="T13" fmla="*/ 369 h 374"/>
                  <a:gd name="T14" fmla="*/ 368 w 401"/>
                  <a:gd name="T15" fmla="*/ 202 h 374"/>
                  <a:gd name="T16" fmla="*/ 391 w 401"/>
                  <a:gd name="T17" fmla="*/ 178 h 374"/>
                  <a:gd name="T18" fmla="*/ 387 w 401"/>
                  <a:gd name="T19" fmla="*/ 147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1" h="374">
                    <a:moveTo>
                      <a:pt x="387" y="147"/>
                    </a:moveTo>
                    <a:cubicBezTo>
                      <a:pt x="206" y="8"/>
                      <a:pt x="206" y="8"/>
                      <a:pt x="206" y="8"/>
                    </a:cubicBezTo>
                    <a:cubicBezTo>
                      <a:pt x="200" y="4"/>
                      <a:pt x="193" y="0"/>
                      <a:pt x="184" y="10"/>
                    </a:cubicBezTo>
                    <a:cubicBezTo>
                      <a:pt x="130" y="66"/>
                      <a:pt x="74" y="102"/>
                      <a:pt x="14" y="132"/>
                    </a:cubicBezTo>
                    <a:cubicBezTo>
                      <a:pt x="0" y="140"/>
                      <a:pt x="0" y="145"/>
                      <a:pt x="5" y="157"/>
                    </a:cubicBezTo>
                    <a:cubicBezTo>
                      <a:pt x="107" y="364"/>
                      <a:pt x="107" y="364"/>
                      <a:pt x="107" y="364"/>
                    </a:cubicBezTo>
                    <a:cubicBezTo>
                      <a:pt x="110" y="371"/>
                      <a:pt x="120" y="374"/>
                      <a:pt x="134" y="369"/>
                    </a:cubicBezTo>
                    <a:cubicBezTo>
                      <a:pt x="224" y="330"/>
                      <a:pt x="301" y="270"/>
                      <a:pt x="368" y="202"/>
                    </a:cubicBezTo>
                    <a:cubicBezTo>
                      <a:pt x="376" y="194"/>
                      <a:pt x="383" y="186"/>
                      <a:pt x="391" y="178"/>
                    </a:cubicBezTo>
                    <a:cubicBezTo>
                      <a:pt x="401" y="166"/>
                      <a:pt x="398" y="156"/>
                      <a:pt x="387" y="147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7011013" y="4773007"/>
                <a:ext cx="890516" cy="461665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组合 22"/>
            <p:cNvGrpSpPr/>
            <p:nvPr/>
          </p:nvGrpSpPr>
          <p:grpSpPr>
            <a:xfrm>
              <a:off x="7142211" y="2865129"/>
              <a:ext cx="1373188" cy="2009775"/>
              <a:chOff x="7142211" y="2491052"/>
              <a:chExt cx="1373188" cy="2009775"/>
            </a:xfrm>
          </p:grpSpPr>
          <p:sp>
            <p:nvSpPr>
              <p:cNvPr id="27" name="Freeform 5"/>
              <p:cNvSpPr>
                <a:spLocks/>
              </p:cNvSpPr>
              <p:nvPr/>
            </p:nvSpPr>
            <p:spPr bwMode="auto">
              <a:xfrm rot="20700000">
                <a:off x="7142211" y="2491052"/>
                <a:ext cx="1373188" cy="2009775"/>
              </a:xfrm>
              <a:custGeom>
                <a:avLst/>
                <a:gdLst>
                  <a:gd name="T0" fmla="*/ 400 w 508"/>
                  <a:gd name="T1" fmla="*/ 472 h 743"/>
                  <a:gd name="T2" fmla="*/ 489 w 508"/>
                  <a:gd name="T3" fmla="*/ 491 h 743"/>
                  <a:gd name="T4" fmla="*/ 503 w 508"/>
                  <a:gd name="T5" fmla="*/ 477 h 743"/>
                  <a:gd name="T6" fmla="*/ 430 w 508"/>
                  <a:gd name="T7" fmla="*/ 246 h 743"/>
                  <a:gd name="T8" fmla="*/ 359 w 508"/>
                  <a:gd name="T9" fmla="*/ 23 h 743"/>
                  <a:gd name="T10" fmla="*/ 330 w 508"/>
                  <a:gd name="T11" fmla="*/ 19 h 743"/>
                  <a:gd name="T12" fmla="*/ 174 w 508"/>
                  <a:gd name="T13" fmla="*/ 190 h 743"/>
                  <a:gd name="T14" fmla="*/ 13 w 508"/>
                  <a:gd name="T15" fmla="*/ 365 h 743"/>
                  <a:gd name="T16" fmla="*/ 16 w 508"/>
                  <a:gd name="T17" fmla="*/ 387 h 743"/>
                  <a:gd name="T18" fmla="*/ 125 w 508"/>
                  <a:gd name="T19" fmla="*/ 411 h 743"/>
                  <a:gd name="T20" fmla="*/ 55 w 508"/>
                  <a:gd name="T21" fmla="*/ 607 h 743"/>
                  <a:gd name="T22" fmla="*/ 62 w 508"/>
                  <a:gd name="T23" fmla="*/ 630 h 743"/>
                  <a:gd name="T24" fmla="*/ 266 w 508"/>
                  <a:gd name="T25" fmla="*/ 734 h 743"/>
                  <a:gd name="T26" fmla="*/ 294 w 508"/>
                  <a:gd name="T27" fmla="*/ 726 h 743"/>
                  <a:gd name="T28" fmla="*/ 382 w 508"/>
                  <a:gd name="T29" fmla="*/ 483 h 743"/>
                  <a:gd name="T30" fmla="*/ 385 w 508"/>
                  <a:gd name="T31" fmla="*/ 469 h 743"/>
                  <a:gd name="T32" fmla="*/ 400 w 508"/>
                  <a:gd name="T33" fmla="*/ 472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8" h="743">
                    <a:moveTo>
                      <a:pt x="400" y="472"/>
                    </a:moveTo>
                    <a:cubicBezTo>
                      <a:pt x="489" y="491"/>
                      <a:pt x="489" y="491"/>
                      <a:pt x="489" y="491"/>
                    </a:cubicBezTo>
                    <a:cubicBezTo>
                      <a:pt x="506" y="496"/>
                      <a:pt x="508" y="494"/>
                      <a:pt x="503" y="477"/>
                    </a:cubicBezTo>
                    <a:cubicBezTo>
                      <a:pt x="430" y="246"/>
                      <a:pt x="430" y="246"/>
                      <a:pt x="430" y="246"/>
                    </a:cubicBezTo>
                    <a:cubicBezTo>
                      <a:pt x="359" y="23"/>
                      <a:pt x="359" y="23"/>
                      <a:pt x="359" y="23"/>
                    </a:cubicBezTo>
                    <a:cubicBezTo>
                      <a:pt x="352" y="0"/>
                      <a:pt x="338" y="9"/>
                      <a:pt x="330" y="19"/>
                    </a:cubicBezTo>
                    <a:cubicBezTo>
                      <a:pt x="174" y="190"/>
                      <a:pt x="174" y="190"/>
                      <a:pt x="174" y="190"/>
                    </a:cubicBezTo>
                    <a:cubicBezTo>
                      <a:pt x="13" y="365"/>
                      <a:pt x="13" y="365"/>
                      <a:pt x="13" y="365"/>
                    </a:cubicBezTo>
                    <a:cubicBezTo>
                      <a:pt x="0" y="378"/>
                      <a:pt x="2" y="385"/>
                      <a:pt x="16" y="387"/>
                    </a:cubicBezTo>
                    <a:cubicBezTo>
                      <a:pt x="125" y="411"/>
                      <a:pt x="125" y="411"/>
                      <a:pt x="125" y="411"/>
                    </a:cubicBezTo>
                    <a:cubicBezTo>
                      <a:pt x="109" y="485"/>
                      <a:pt x="84" y="553"/>
                      <a:pt x="55" y="607"/>
                    </a:cubicBezTo>
                    <a:cubicBezTo>
                      <a:pt x="50" y="618"/>
                      <a:pt x="53" y="623"/>
                      <a:pt x="62" y="630"/>
                    </a:cubicBezTo>
                    <a:cubicBezTo>
                      <a:pt x="266" y="734"/>
                      <a:pt x="266" y="734"/>
                      <a:pt x="266" y="734"/>
                    </a:cubicBezTo>
                    <a:cubicBezTo>
                      <a:pt x="282" y="741"/>
                      <a:pt x="285" y="743"/>
                      <a:pt x="294" y="726"/>
                    </a:cubicBezTo>
                    <a:cubicBezTo>
                      <a:pt x="333" y="650"/>
                      <a:pt x="362" y="573"/>
                      <a:pt x="382" y="483"/>
                    </a:cubicBezTo>
                    <a:cubicBezTo>
                      <a:pt x="385" y="469"/>
                      <a:pt x="385" y="469"/>
                      <a:pt x="385" y="469"/>
                    </a:cubicBezTo>
                    <a:lnTo>
                      <a:pt x="400" y="472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7456271" y="3320767"/>
                <a:ext cx="890516" cy="461665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组合 25"/>
            <p:cNvGrpSpPr/>
            <p:nvPr/>
          </p:nvGrpSpPr>
          <p:grpSpPr>
            <a:xfrm>
              <a:off x="4706508" y="2099447"/>
              <a:ext cx="1057275" cy="822326"/>
              <a:chOff x="4706507" y="1725370"/>
              <a:chExt cx="1057275" cy="822325"/>
            </a:xfrm>
          </p:grpSpPr>
          <p:sp>
            <p:nvSpPr>
              <p:cNvPr id="25" name="Freeform 9"/>
              <p:cNvSpPr>
                <a:spLocks/>
              </p:cNvSpPr>
              <p:nvPr/>
            </p:nvSpPr>
            <p:spPr bwMode="auto">
              <a:xfrm rot="20700000">
                <a:off x="4706507" y="1725370"/>
                <a:ext cx="1057275" cy="822325"/>
              </a:xfrm>
              <a:custGeom>
                <a:avLst/>
                <a:gdLst>
                  <a:gd name="T0" fmla="*/ 373 w 391"/>
                  <a:gd name="T1" fmla="*/ 260 h 304"/>
                  <a:gd name="T2" fmla="*/ 390 w 391"/>
                  <a:gd name="T3" fmla="*/ 24 h 304"/>
                  <a:gd name="T4" fmla="*/ 373 w 391"/>
                  <a:gd name="T5" fmla="*/ 8 h 304"/>
                  <a:gd name="T6" fmla="*/ 14 w 391"/>
                  <a:gd name="T7" fmla="*/ 53 h 304"/>
                  <a:gd name="T8" fmla="*/ 6 w 391"/>
                  <a:gd name="T9" fmla="*/ 71 h 304"/>
                  <a:gd name="T10" fmla="*/ 92 w 391"/>
                  <a:gd name="T11" fmla="*/ 297 h 304"/>
                  <a:gd name="T12" fmla="*/ 105 w 391"/>
                  <a:gd name="T13" fmla="*/ 302 h 304"/>
                  <a:gd name="T14" fmla="*/ 357 w 391"/>
                  <a:gd name="T15" fmla="*/ 273 h 304"/>
                  <a:gd name="T16" fmla="*/ 373 w 391"/>
                  <a:gd name="T17" fmla="*/ 26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1" h="304">
                    <a:moveTo>
                      <a:pt x="373" y="260"/>
                    </a:moveTo>
                    <a:cubicBezTo>
                      <a:pt x="390" y="24"/>
                      <a:pt x="390" y="24"/>
                      <a:pt x="390" y="24"/>
                    </a:cubicBezTo>
                    <a:cubicBezTo>
                      <a:pt x="391" y="9"/>
                      <a:pt x="384" y="9"/>
                      <a:pt x="373" y="8"/>
                    </a:cubicBezTo>
                    <a:cubicBezTo>
                      <a:pt x="305" y="3"/>
                      <a:pt x="164" y="0"/>
                      <a:pt x="14" y="53"/>
                    </a:cubicBezTo>
                    <a:cubicBezTo>
                      <a:pt x="0" y="58"/>
                      <a:pt x="6" y="71"/>
                      <a:pt x="6" y="71"/>
                    </a:cubicBezTo>
                    <a:cubicBezTo>
                      <a:pt x="92" y="297"/>
                      <a:pt x="92" y="297"/>
                      <a:pt x="92" y="297"/>
                    </a:cubicBezTo>
                    <a:cubicBezTo>
                      <a:pt x="94" y="301"/>
                      <a:pt x="97" y="304"/>
                      <a:pt x="105" y="302"/>
                    </a:cubicBezTo>
                    <a:cubicBezTo>
                      <a:pt x="203" y="274"/>
                      <a:pt x="300" y="271"/>
                      <a:pt x="357" y="273"/>
                    </a:cubicBezTo>
                    <a:cubicBezTo>
                      <a:pt x="370" y="274"/>
                      <a:pt x="372" y="270"/>
                      <a:pt x="373" y="260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4844592" y="1878759"/>
                <a:ext cx="890516" cy="461664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04</a:t>
                </a:r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组合 28"/>
            <p:cNvGrpSpPr/>
            <p:nvPr/>
          </p:nvGrpSpPr>
          <p:grpSpPr>
            <a:xfrm>
              <a:off x="3776509" y="2645485"/>
              <a:ext cx="1087439" cy="1016000"/>
              <a:chOff x="3776508" y="2271410"/>
              <a:chExt cx="1087438" cy="1016000"/>
            </a:xfrm>
          </p:grpSpPr>
          <p:sp>
            <p:nvSpPr>
              <p:cNvPr id="23" name="Freeform 10"/>
              <p:cNvSpPr>
                <a:spLocks/>
              </p:cNvSpPr>
              <p:nvPr/>
            </p:nvSpPr>
            <p:spPr bwMode="auto">
              <a:xfrm rot="20700000">
                <a:off x="3776508" y="2271410"/>
                <a:ext cx="1087438" cy="1016000"/>
              </a:xfrm>
              <a:custGeom>
                <a:avLst/>
                <a:gdLst>
                  <a:gd name="T0" fmla="*/ 14 w 402"/>
                  <a:gd name="T1" fmla="*/ 233 h 376"/>
                  <a:gd name="T2" fmla="*/ 198 w 402"/>
                  <a:gd name="T3" fmla="*/ 367 h 376"/>
                  <a:gd name="T4" fmla="*/ 221 w 402"/>
                  <a:gd name="T5" fmla="*/ 366 h 376"/>
                  <a:gd name="T6" fmla="*/ 387 w 402"/>
                  <a:gd name="T7" fmla="*/ 239 h 376"/>
                  <a:gd name="T8" fmla="*/ 396 w 402"/>
                  <a:gd name="T9" fmla="*/ 214 h 376"/>
                  <a:gd name="T10" fmla="*/ 290 w 402"/>
                  <a:gd name="T11" fmla="*/ 10 h 376"/>
                  <a:gd name="T12" fmla="*/ 263 w 402"/>
                  <a:gd name="T13" fmla="*/ 6 h 376"/>
                  <a:gd name="T14" fmla="*/ 32 w 402"/>
                  <a:gd name="T15" fmla="*/ 178 h 376"/>
                  <a:gd name="T16" fmla="*/ 10 w 402"/>
                  <a:gd name="T17" fmla="*/ 202 h 376"/>
                  <a:gd name="T18" fmla="*/ 14 w 402"/>
                  <a:gd name="T19" fmla="*/ 233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2" h="376">
                    <a:moveTo>
                      <a:pt x="14" y="233"/>
                    </a:moveTo>
                    <a:cubicBezTo>
                      <a:pt x="198" y="367"/>
                      <a:pt x="198" y="367"/>
                      <a:pt x="198" y="367"/>
                    </a:cubicBezTo>
                    <a:cubicBezTo>
                      <a:pt x="204" y="372"/>
                      <a:pt x="212" y="376"/>
                      <a:pt x="221" y="366"/>
                    </a:cubicBezTo>
                    <a:cubicBezTo>
                      <a:pt x="273" y="309"/>
                      <a:pt x="329" y="271"/>
                      <a:pt x="387" y="239"/>
                    </a:cubicBezTo>
                    <a:cubicBezTo>
                      <a:pt x="401" y="232"/>
                      <a:pt x="402" y="226"/>
                      <a:pt x="396" y="214"/>
                    </a:cubicBezTo>
                    <a:cubicBezTo>
                      <a:pt x="290" y="10"/>
                      <a:pt x="290" y="10"/>
                      <a:pt x="290" y="10"/>
                    </a:cubicBezTo>
                    <a:cubicBezTo>
                      <a:pt x="286" y="3"/>
                      <a:pt x="276" y="0"/>
                      <a:pt x="263" y="6"/>
                    </a:cubicBezTo>
                    <a:cubicBezTo>
                      <a:pt x="174" y="47"/>
                      <a:pt x="98" y="108"/>
                      <a:pt x="32" y="178"/>
                    </a:cubicBezTo>
                    <a:cubicBezTo>
                      <a:pt x="25" y="186"/>
                      <a:pt x="17" y="194"/>
                      <a:pt x="10" y="202"/>
                    </a:cubicBezTo>
                    <a:cubicBezTo>
                      <a:pt x="0" y="214"/>
                      <a:pt x="3" y="225"/>
                      <a:pt x="14" y="233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3893245" y="2579029"/>
                <a:ext cx="890515" cy="461665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05</a:t>
                </a:r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31"/>
            <p:cNvGrpSpPr/>
            <p:nvPr/>
          </p:nvGrpSpPr>
          <p:grpSpPr>
            <a:xfrm>
              <a:off x="3404739" y="3682348"/>
              <a:ext cx="1387475" cy="2016125"/>
              <a:chOff x="3404738" y="3308273"/>
              <a:chExt cx="1387475" cy="2016125"/>
            </a:xfrm>
          </p:grpSpPr>
          <p:sp>
            <p:nvSpPr>
              <p:cNvPr id="21" name="Freeform 11"/>
              <p:cNvSpPr>
                <a:spLocks/>
              </p:cNvSpPr>
              <p:nvPr/>
            </p:nvSpPr>
            <p:spPr bwMode="auto">
              <a:xfrm rot="20700000">
                <a:off x="3404738" y="3308273"/>
                <a:ext cx="1387475" cy="2016125"/>
              </a:xfrm>
              <a:custGeom>
                <a:avLst/>
                <a:gdLst>
                  <a:gd name="T0" fmla="*/ 109 w 513"/>
                  <a:gd name="T1" fmla="*/ 277 h 745"/>
                  <a:gd name="T2" fmla="*/ 19 w 513"/>
                  <a:gd name="T3" fmla="*/ 262 h 745"/>
                  <a:gd name="T4" fmla="*/ 5 w 513"/>
                  <a:gd name="T5" fmla="*/ 277 h 745"/>
                  <a:gd name="T6" fmla="*/ 92 w 513"/>
                  <a:gd name="T7" fmla="*/ 504 h 745"/>
                  <a:gd name="T8" fmla="*/ 175 w 513"/>
                  <a:gd name="T9" fmla="*/ 722 h 745"/>
                  <a:gd name="T10" fmla="*/ 204 w 513"/>
                  <a:gd name="T11" fmla="*/ 725 h 745"/>
                  <a:gd name="T12" fmla="*/ 351 w 513"/>
                  <a:gd name="T13" fmla="*/ 546 h 745"/>
                  <a:gd name="T14" fmla="*/ 500 w 513"/>
                  <a:gd name="T15" fmla="*/ 362 h 745"/>
                  <a:gd name="T16" fmla="*/ 497 w 513"/>
                  <a:gd name="T17" fmla="*/ 339 h 745"/>
                  <a:gd name="T18" fmla="*/ 387 w 513"/>
                  <a:gd name="T19" fmla="*/ 321 h 745"/>
                  <a:gd name="T20" fmla="*/ 445 w 513"/>
                  <a:gd name="T21" fmla="*/ 122 h 745"/>
                  <a:gd name="T22" fmla="*/ 437 w 513"/>
                  <a:gd name="T23" fmla="*/ 100 h 745"/>
                  <a:gd name="T24" fmla="*/ 227 w 513"/>
                  <a:gd name="T25" fmla="*/ 8 h 745"/>
                  <a:gd name="T26" fmla="*/ 200 w 513"/>
                  <a:gd name="T27" fmla="*/ 17 h 745"/>
                  <a:gd name="T28" fmla="*/ 126 w 513"/>
                  <a:gd name="T29" fmla="*/ 264 h 745"/>
                  <a:gd name="T30" fmla="*/ 124 w 513"/>
                  <a:gd name="T31" fmla="*/ 279 h 745"/>
                  <a:gd name="T32" fmla="*/ 109 w 513"/>
                  <a:gd name="T33" fmla="*/ 277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13" h="745">
                    <a:moveTo>
                      <a:pt x="109" y="277"/>
                    </a:moveTo>
                    <a:cubicBezTo>
                      <a:pt x="19" y="262"/>
                      <a:pt x="19" y="262"/>
                      <a:pt x="19" y="262"/>
                    </a:cubicBezTo>
                    <a:cubicBezTo>
                      <a:pt x="1" y="259"/>
                      <a:pt x="0" y="261"/>
                      <a:pt x="5" y="277"/>
                    </a:cubicBezTo>
                    <a:cubicBezTo>
                      <a:pt x="92" y="504"/>
                      <a:pt x="92" y="504"/>
                      <a:pt x="92" y="504"/>
                    </a:cubicBezTo>
                    <a:cubicBezTo>
                      <a:pt x="175" y="722"/>
                      <a:pt x="175" y="722"/>
                      <a:pt x="175" y="722"/>
                    </a:cubicBezTo>
                    <a:cubicBezTo>
                      <a:pt x="184" y="745"/>
                      <a:pt x="197" y="735"/>
                      <a:pt x="204" y="725"/>
                    </a:cubicBezTo>
                    <a:cubicBezTo>
                      <a:pt x="351" y="546"/>
                      <a:pt x="351" y="546"/>
                      <a:pt x="351" y="546"/>
                    </a:cubicBezTo>
                    <a:cubicBezTo>
                      <a:pt x="500" y="362"/>
                      <a:pt x="500" y="362"/>
                      <a:pt x="500" y="362"/>
                    </a:cubicBezTo>
                    <a:cubicBezTo>
                      <a:pt x="513" y="347"/>
                      <a:pt x="511" y="341"/>
                      <a:pt x="497" y="339"/>
                    </a:cubicBezTo>
                    <a:cubicBezTo>
                      <a:pt x="387" y="321"/>
                      <a:pt x="387" y="321"/>
                      <a:pt x="387" y="321"/>
                    </a:cubicBezTo>
                    <a:cubicBezTo>
                      <a:pt x="398" y="247"/>
                      <a:pt x="420" y="178"/>
                      <a:pt x="445" y="122"/>
                    </a:cubicBezTo>
                    <a:cubicBezTo>
                      <a:pt x="450" y="111"/>
                      <a:pt x="447" y="106"/>
                      <a:pt x="437" y="100"/>
                    </a:cubicBezTo>
                    <a:cubicBezTo>
                      <a:pt x="227" y="8"/>
                      <a:pt x="227" y="8"/>
                      <a:pt x="227" y="8"/>
                    </a:cubicBezTo>
                    <a:cubicBezTo>
                      <a:pt x="211" y="1"/>
                      <a:pt x="208" y="0"/>
                      <a:pt x="200" y="17"/>
                    </a:cubicBezTo>
                    <a:cubicBezTo>
                      <a:pt x="165" y="95"/>
                      <a:pt x="141" y="174"/>
                      <a:pt x="126" y="264"/>
                    </a:cubicBezTo>
                    <a:cubicBezTo>
                      <a:pt x="124" y="279"/>
                      <a:pt x="124" y="279"/>
                      <a:pt x="124" y="279"/>
                    </a:cubicBezTo>
                    <a:lnTo>
                      <a:pt x="109" y="277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3604706" y="4140342"/>
                <a:ext cx="890516" cy="461665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06</a:t>
                </a:r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 rot="20700000">
              <a:off x="5045997" y="3342170"/>
              <a:ext cx="1792288" cy="1792287"/>
            </a:xfrm>
            <a:prstGeom prst="ellipse">
              <a:avLst/>
            </a:prstGeom>
            <a:solidFill>
              <a:srgbClr val="C00000"/>
            </a:solidFill>
            <a:ln w="508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  <p:sp>
          <p:nvSpPr>
            <p:cNvPr id="20" name="文本框 1">
              <a:extLst>
                <a:ext uri="{FF2B5EF4-FFF2-40B4-BE49-F238E27FC236}">
                  <a16:creationId xmlns:a16="http://schemas.microsoft.com/office/drawing/2014/main" xmlns="" id="{E57ED76D-3E85-4E40-B464-ED48FF5A0494}"/>
                </a:ext>
              </a:extLst>
            </p:cNvPr>
            <p:cNvSpPr txBox="1"/>
            <p:nvPr/>
          </p:nvSpPr>
          <p:spPr>
            <a:xfrm>
              <a:off x="5033089" y="3510442"/>
              <a:ext cx="1790513" cy="1458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日</a:t>
              </a:r>
              <a:r>
                <a:rPr lang="zh-CN" altLang="en-US" sz="2800" b="1" dirty="0" smtClean="0">
                  <a:solidFill>
                    <a:schemeClr val="bg1"/>
                  </a:solidFill>
                  <a:cs typeface="+mn-ea"/>
                  <a:sym typeface="+mn-lt"/>
                </a:rPr>
                <a:t>常生活接</a:t>
              </a: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触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algn="ctr"/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不传播</a:t>
              </a:r>
            </a:p>
          </p:txBody>
        </p:sp>
      </p:grpSp>
      <p:sp>
        <p:nvSpPr>
          <p:cNvPr id="34" name="矩形 47"/>
          <p:cNvSpPr>
            <a:spLocks noChangeArrowheads="1"/>
          </p:cNvSpPr>
          <p:nvPr/>
        </p:nvSpPr>
        <p:spPr bwMode="auto">
          <a:xfrm>
            <a:off x="0" y="1628800"/>
            <a:ext cx="2902857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握手、拥抱或接吻</a:t>
            </a:r>
          </a:p>
        </p:txBody>
      </p:sp>
      <p:sp>
        <p:nvSpPr>
          <p:cNvPr id="35" name="矩形 47"/>
          <p:cNvSpPr>
            <a:spLocks noChangeArrowheads="1"/>
          </p:cNvSpPr>
          <p:nvPr/>
        </p:nvSpPr>
        <p:spPr bwMode="auto">
          <a:xfrm>
            <a:off x="0" y="2996952"/>
            <a:ext cx="2466562" cy="90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使用共用电话</a:t>
            </a:r>
          </a:p>
          <a:p>
            <a:pPr algn="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到医院就诊 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矩形 47"/>
          <p:cNvSpPr>
            <a:spLocks noChangeArrowheads="1"/>
          </p:cNvSpPr>
          <p:nvPr/>
        </p:nvSpPr>
        <p:spPr bwMode="auto">
          <a:xfrm>
            <a:off x="0" y="4797152"/>
            <a:ext cx="2502065" cy="1034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r"/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共用餐具或饮具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r"/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共同进餐 </a:t>
            </a:r>
          </a:p>
          <a:p>
            <a:pPr>
              <a:buNone/>
            </a:pPr>
            <a:endParaRPr lang="en-US" altLang="zh-CN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7" name="矩形 47"/>
          <p:cNvSpPr>
            <a:spLocks noChangeArrowheads="1"/>
          </p:cNvSpPr>
          <p:nvPr/>
        </p:nvSpPr>
        <p:spPr bwMode="auto">
          <a:xfrm>
            <a:off x="6312363" y="2132856"/>
            <a:ext cx="2831637" cy="90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使用卫生间或淋浴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设备，被蚊虫叮咬</a:t>
            </a:r>
          </a:p>
        </p:txBody>
      </p:sp>
      <p:sp>
        <p:nvSpPr>
          <p:cNvPr id="38" name="矩形 37"/>
          <p:cNvSpPr>
            <a:spLocks noChangeArrowheads="1"/>
          </p:cNvSpPr>
          <p:nvPr/>
        </p:nvSpPr>
        <p:spPr bwMode="auto">
          <a:xfrm>
            <a:off x="6588134" y="3933056"/>
            <a:ext cx="2555866" cy="90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使用饮水器</a:t>
            </a:r>
          </a:p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使用公共游泳池 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矩形 47"/>
          <p:cNvSpPr>
            <a:spLocks noChangeArrowheads="1"/>
          </p:cNvSpPr>
          <p:nvPr/>
        </p:nvSpPr>
        <p:spPr bwMode="auto">
          <a:xfrm>
            <a:off x="6372200" y="5445224"/>
            <a:ext cx="2439751" cy="1034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咳嗽或打喷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嚏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r"/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蚊虫叮咬 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buNone/>
            </a:pPr>
            <a:endParaRPr lang="en-US" altLang="zh-CN" sz="7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1840" y="1340768"/>
            <a:ext cx="5698976" cy="331236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7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7200" b="1" dirty="0" smtClean="0">
                <a:solidFill>
                  <a:srgbClr val="FF0000"/>
                </a:solidFill>
              </a:rPr>
              <a:t>艾滋病的预防</a:t>
            </a:r>
            <a:endParaRPr lang="zh-CN" altLang="en-US" sz="7200" b="1" dirty="0">
              <a:solidFill>
                <a:srgbClr val="FF0000"/>
              </a:solidFill>
            </a:endParaRPr>
          </a:p>
        </p:txBody>
      </p:sp>
      <p:grpSp>
        <p:nvGrpSpPr>
          <p:cNvPr id="2" name="组合 4">
            <a:extLst>
              <a:ext uri="{FF2B5EF4-FFF2-40B4-BE49-F238E27FC236}">
                <a16:creationId xmlns="" xmlns:a16="http://schemas.microsoft.com/office/drawing/2014/main" id="{CE5F9FA2-AC04-4611-AF3D-C13AF67C88C7}"/>
              </a:ext>
            </a:extLst>
          </p:cNvPr>
          <p:cNvGrpSpPr/>
          <p:nvPr/>
        </p:nvGrpSpPr>
        <p:grpSpPr>
          <a:xfrm>
            <a:off x="179512" y="1556792"/>
            <a:ext cx="3024336" cy="3139628"/>
            <a:chOff x="1308446" y="2020815"/>
            <a:chExt cx="3847099" cy="2891629"/>
          </a:xfrm>
        </p:grpSpPr>
        <p:pic>
          <p:nvPicPr>
            <p:cNvPr id="6" name="图片 5">
              <a:extLst>
                <a:ext uri="{FF2B5EF4-FFF2-40B4-BE49-F238E27FC236}">
                  <a16:creationId xmlns="" xmlns:a16="http://schemas.microsoft.com/office/drawing/2014/main" id="{D132A952-C617-485A-9312-5F0093894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08446" y="2020815"/>
              <a:ext cx="3847099" cy="2891629"/>
            </a:xfrm>
            <a:prstGeom prst="rect">
              <a:avLst/>
            </a:prstGeom>
          </p:spPr>
        </p:pic>
        <p:sp>
          <p:nvSpPr>
            <p:cNvPr id="7" name="文本框 2">
              <a:extLst>
                <a:ext uri="{FF2B5EF4-FFF2-40B4-BE49-F238E27FC236}">
                  <a16:creationId xmlns="" xmlns:a16="http://schemas.microsoft.com/office/drawing/2014/main" id="{4F4E1E16-B99F-46E4-A713-97351BA7A2E6}"/>
                </a:ext>
              </a:extLst>
            </p:cNvPr>
            <p:cNvSpPr txBox="1"/>
            <p:nvPr/>
          </p:nvSpPr>
          <p:spPr>
            <a:xfrm>
              <a:off x="1699235" y="3473610"/>
              <a:ext cx="11105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3">
              <a:extLst>
                <a:ext uri="{FF2B5EF4-FFF2-40B4-BE49-F238E27FC236}">
                  <a16:creationId xmlns="" xmlns:a16="http://schemas.microsoft.com/office/drawing/2014/main" id="{9B051BB2-DD17-4046-84AB-C346CB145F2D}"/>
                </a:ext>
              </a:extLst>
            </p:cNvPr>
            <p:cNvSpPr txBox="1"/>
            <p:nvPr/>
          </p:nvSpPr>
          <p:spPr>
            <a:xfrm>
              <a:off x="3716295" y="3473610"/>
              <a:ext cx="1110556" cy="85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zh-CN" altLang="en-US" dirty="0" smtClean="0"/>
              <a:t>男性同性恋及双性恋者</a:t>
            </a:r>
            <a:endParaRPr lang="en-US" altLang="zh-CN" dirty="0" smtClean="0"/>
          </a:p>
          <a:p>
            <a:r>
              <a:rPr lang="zh-CN" altLang="en-US" dirty="0" smtClean="0"/>
              <a:t>多性伴者</a:t>
            </a:r>
            <a:endParaRPr lang="en-US" altLang="zh-CN" dirty="0" smtClean="0"/>
          </a:p>
          <a:p>
            <a:r>
              <a:rPr lang="zh-CN" altLang="en-US" dirty="0" smtClean="0"/>
              <a:t>共用注射器吸毒者</a:t>
            </a:r>
            <a:endParaRPr lang="en-US" altLang="zh-CN" dirty="0" smtClean="0"/>
          </a:p>
          <a:p>
            <a:r>
              <a:rPr lang="en-US" altLang="zh-CN" dirty="0" smtClean="0"/>
              <a:t>HIV</a:t>
            </a:r>
            <a:r>
              <a:rPr lang="zh-CN" altLang="en-US" dirty="0" smtClean="0"/>
              <a:t>感染者的性伴</a:t>
            </a:r>
            <a:r>
              <a:rPr lang="en-US" altLang="zh-CN" dirty="0" smtClean="0"/>
              <a:t>/</a:t>
            </a:r>
            <a:r>
              <a:rPr lang="zh-CN" altLang="en-US" dirty="0" smtClean="0"/>
              <a:t>同伴</a:t>
            </a:r>
            <a:endParaRPr lang="en-US" altLang="zh-CN" dirty="0" smtClean="0"/>
          </a:p>
          <a:p>
            <a:r>
              <a:rPr lang="zh-CN" altLang="en-US" dirty="0" smtClean="0"/>
              <a:t>感染艾滋病病毒的母亲所生的子女</a:t>
            </a:r>
            <a:endParaRPr lang="en-US" altLang="zh-CN" dirty="0" smtClean="0"/>
          </a:p>
          <a:p>
            <a:r>
              <a:rPr lang="zh-CN" altLang="en-US" dirty="0" smtClean="0"/>
              <a:t>输入或使用被</a:t>
            </a:r>
            <a:r>
              <a:rPr lang="en-US" altLang="zh-CN" dirty="0" smtClean="0"/>
              <a:t>HIV</a:t>
            </a:r>
            <a:r>
              <a:rPr lang="zh-CN" altLang="en-US" dirty="0" smtClean="0"/>
              <a:t>污染的血液或血制品者</a:t>
            </a:r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4.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艾滋病的预防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539552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b="1" dirty="0" smtClean="0">
                <a:latin typeface="+mj-lt"/>
                <a:ea typeface="+mj-ea"/>
                <a:cs typeface="+mj-cs"/>
              </a:rPr>
              <a:t>一、艾滋病高危人群有哪些？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2060848"/>
            <a:ext cx="7992888" cy="40653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>
                <a:solidFill>
                  <a:schemeClr val="tx2"/>
                </a:solidFill>
                <a:cs typeface="+mn-ea"/>
                <a:sym typeface="+mn-lt"/>
              </a:rPr>
              <a:t>        为增进人们对艾滋病的认识，世界卫生组织于</a:t>
            </a:r>
            <a:r>
              <a:rPr lang="en-US" altLang="zh-CN" sz="4000" b="1" dirty="0" smtClean="0">
                <a:solidFill>
                  <a:srgbClr val="C00000"/>
                </a:solidFill>
                <a:cs typeface="+mn-ea"/>
                <a:sym typeface="+mn-lt"/>
              </a:rPr>
              <a:t>1988</a:t>
            </a:r>
            <a:r>
              <a:rPr lang="zh-CN" altLang="en-US" dirty="0" smtClean="0">
                <a:solidFill>
                  <a:schemeClr val="tx2"/>
                </a:solidFill>
                <a:cs typeface="+mn-ea"/>
                <a:sym typeface="+mn-lt"/>
              </a:rPr>
              <a:t>年将每年的</a:t>
            </a:r>
            <a:r>
              <a:rPr lang="en-US" altLang="zh-CN" sz="4000" b="1" dirty="0" smtClean="0">
                <a:solidFill>
                  <a:srgbClr val="C00000"/>
                </a:solidFill>
                <a:cs typeface="+mn-ea"/>
                <a:sym typeface="+mn-lt"/>
              </a:rPr>
              <a:t>12</a:t>
            </a:r>
            <a:r>
              <a:rPr lang="zh-CN" altLang="en-US" dirty="0" smtClean="0">
                <a:solidFill>
                  <a:schemeClr val="tx2"/>
                </a:solidFill>
                <a:cs typeface="+mn-ea"/>
                <a:sym typeface="+mn-lt"/>
              </a:rPr>
              <a:t>月</a:t>
            </a:r>
            <a:r>
              <a:rPr lang="en-US" altLang="zh-CN" sz="4000" b="1" dirty="0" smtClean="0">
                <a:solidFill>
                  <a:srgbClr val="C00000"/>
                </a:solidFill>
                <a:cs typeface="+mn-ea"/>
                <a:sym typeface="+mn-lt"/>
              </a:rPr>
              <a:t>1</a:t>
            </a:r>
            <a:r>
              <a:rPr lang="zh-CN" altLang="en-US" dirty="0" smtClean="0">
                <a:solidFill>
                  <a:schemeClr val="tx2"/>
                </a:solidFill>
                <a:cs typeface="+mn-ea"/>
                <a:sym typeface="+mn-lt"/>
              </a:rPr>
              <a:t>日定为世界艾滋病日，号召世界各国和国际组织在这一天举办相关活动，宣传和普及预防艾滋病的知识 。世界艾滋病日的标志是</a:t>
            </a:r>
            <a:r>
              <a:rPr lang="zh-CN" altLang="en-US" sz="4000" b="1" dirty="0" smtClean="0">
                <a:solidFill>
                  <a:srgbClr val="C00000"/>
                </a:solidFill>
                <a:cs typeface="+mn-ea"/>
                <a:sym typeface="+mn-lt"/>
              </a:rPr>
              <a:t>红丝带</a:t>
            </a:r>
            <a:r>
              <a:rPr lang="zh-CN" altLang="en-US" dirty="0" smtClean="0">
                <a:solidFill>
                  <a:schemeClr val="tx2"/>
                </a:solidFill>
                <a:cs typeface="+mn-ea"/>
                <a:sym typeface="+mn-lt"/>
              </a:rPr>
              <a:t>，象征着大众对艾滋病病毒感染者和艾滋病病人的关心与支持 。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 bwMode="auto">
          <a:xfrm>
            <a:off x="611560" y="1268760"/>
            <a:ext cx="7776864" cy="4847368"/>
          </a:xfrm>
          <a:prstGeom prst="roundRect">
            <a:avLst>
              <a:gd name="adj" fmla="val 3926"/>
            </a:avLst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16122"/>
            <a:endParaRPr lang="zh-CN" altLang="en-US" sz="2400"/>
          </a:p>
        </p:txBody>
      </p:sp>
      <p:grpSp>
        <p:nvGrpSpPr>
          <p:cNvPr id="2" name="组合 6"/>
          <p:cNvGrpSpPr/>
          <p:nvPr/>
        </p:nvGrpSpPr>
        <p:grpSpPr>
          <a:xfrm>
            <a:off x="1043608" y="908720"/>
            <a:ext cx="4168879" cy="773041"/>
            <a:chOff x="2332469" y="809238"/>
            <a:chExt cx="1859969" cy="608493"/>
          </a:xfrm>
          <a:solidFill>
            <a:srgbClr val="C00000"/>
          </a:solidFill>
        </p:grpSpPr>
        <p:sp>
          <p:nvSpPr>
            <p:cNvPr id="8" name="圆角矩形 7"/>
            <p:cNvSpPr/>
            <p:nvPr/>
          </p:nvSpPr>
          <p:spPr bwMode="auto">
            <a:xfrm>
              <a:off x="2332469" y="809238"/>
              <a:ext cx="1859969" cy="608493"/>
            </a:xfrm>
            <a:prstGeom prst="roundRect">
              <a:avLst>
                <a:gd name="adj" fmla="val 50000"/>
              </a:avLst>
            </a:pr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145088" tIns="72544" rIns="145088" bIns="72544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088135"/>
              <a:endParaRPr lang="zh-CN" altLang="en-US" sz="3733" dirty="0">
                <a:solidFill>
                  <a:schemeClr val="bg1"/>
                </a:solidFill>
                <a:latin typeface="+mj-lt"/>
                <a:ea typeface="微软雅黑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332469" y="923027"/>
              <a:ext cx="1859969" cy="3795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世</a:t>
              </a:r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界艾滋病日</a:t>
              </a:r>
              <a:endParaRPr lang="zh-CN" altLang="en-US" sz="28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4.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艾滋病的预防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speech-bubble-with-question-mark_62024"/>
          <p:cNvSpPr>
            <a:spLocks noChangeAspect="1"/>
          </p:cNvSpPr>
          <p:nvPr/>
        </p:nvSpPr>
        <p:spPr bwMode="auto">
          <a:xfrm>
            <a:off x="179512" y="3356992"/>
            <a:ext cx="1887795" cy="1714539"/>
          </a:xfrm>
          <a:custGeom>
            <a:avLst/>
            <a:gdLst>
              <a:gd name="T0" fmla="*/ 5223 w 5399"/>
              <a:gd name="T1" fmla="*/ 0 h 4911"/>
              <a:gd name="T2" fmla="*/ 177 w 5399"/>
              <a:gd name="T3" fmla="*/ 0 h 4911"/>
              <a:gd name="T4" fmla="*/ 0 w 5399"/>
              <a:gd name="T5" fmla="*/ 176 h 4911"/>
              <a:gd name="T6" fmla="*/ 0 w 5399"/>
              <a:gd name="T7" fmla="*/ 3410 h 4911"/>
              <a:gd name="T8" fmla="*/ 177 w 5399"/>
              <a:gd name="T9" fmla="*/ 3586 h 4911"/>
              <a:gd name="T10" fmla="*/ 2879 w 5399"/>
              <a:gd name="T11" fmla="*/ 3586 h 4911"/>
              <a:gd name="T12" fmla="*/ 2879 w 5399"/>
              <a:gd name="T13" fmla="*/ 4735 h 4911"/>
              <a:gd name="T14" fmla="*/ 2988 w 5399"/>
              <a:gd name="T15" fmla="*/ 4898 h 4911"/>
              <a:gd name="T16" fmla="*/ 3056 w 5399"/>
              <a:gd name="T17" fmla="*/ 4911 h 4911"/>
              <a:gd name="T18" fmla="*/ 3181 w 5399"/>
              <a:gd name="T19" fmla="*/ 4860 h 4911"/>
              <a:gd name="T20" fmla="*/ 4463 w 5399"/>
              <a:gd name="T21" fmla="*/ 3586 h 4911"/>
              <a:gd name="T22" fmla="*/ 5223 w 5399"/>
              <a:gd name="T23" fmla="*/ 3586 h 4911"/>
              <a:gd name="T24" fmla="*/ 5399 w 5399"/>
              <a:gd name="T25" fmla="*/ 3410 h 4911"/>
              <a:gd name="T26" fmla="*/ 5399 w 5399"/>
              <a:gd name="T27" fmla="*/ 176 h 4911"/>
              <a:gd name="T28" fmla="*/ 5223 w 5399"/>
              <a:gd name="T29" fmla="*/ 0 h 4911"/>
              <a:gd name="T30" fmla="*/ 2700 w 5399"/>
              <a:gd name="T31" fmla="*/ 3090 h 4911"/>
              <a:gd name="T32" fmla="*/ 2428 w 5399"/>
              <a:gd name="T33" fmla="*/ 2819 h 4911"/>
              <a:gd name="T34" fmla="*/ 2700 w 5399"/>
              <a:gd name="T35" fmla="*/ 2547 h 4911"/>
              <a:gd name="T36" fmla="*/ 2971 w 5399"/>
              <a:gd name="T37" fmla="*/ 2819 h 4911"/>
              <a:gd name="T38" fmla="*/ 2700 w 5399"/>
              <a:gd name="T39" fmla="*/ 3090 h 4911"/>
              <a:gd name="T40" fmla="*/ 2984 w 5399"/>
              <a:gd name="T41" fmla="*/ 1799 h 4911"/>
              <a:gd name="T42" fmla="*/ 2910 w 5399"/>
              <a:gd name="T43" fmla="*/ 1853 h 4911"/>
              <a:gd name="T44" fmla="*/ 2910 w 5399"/>
              <a:gd name="T45" fmla="*/ 2136 h 4911"/>
              <a:gd name="T46" fmla="*/ 2700 w 5399"/>
              <a:gd name="T47" fmla="*/ 2347 h 4911"/>
              <a:gd name="T48" fmla="*/ 2489 w 5399"/>
              <a:gd name="T49" fmla="*/ 2136 h 4911"/>
              <a:gd name="T50" fmla="*/ 2489 w 5399"/>
              <a:gd name="T51" fmla="*/ 1831 h 4911"/>
              <a:gd name="T52" fmla="*/ 2746 w 5399"/>
              <a:gd name="T53" fmla="*/ 1451 h 4911"/>
              <a:gd name="T54" fmla="*/ 2941 w 5399"/>
              <a:gd name="T55" fmla="*/ 1153 h 4911"/>
              <a:gd name="T56" fmla="*/ 2700 w 5399"/>
              <a:gd name="T57" fmla="*/ 912 h 4911"/>
              <a:gd name="T58" fmla="*/ 2458 w 5399"/>
              <a:gd name="T59" fmla="*/ 1153 h 4911"/>
              <a:gd name="T60" fmla="*/ 2248 w 5399"/>
              <a:gd name="T61" fmla="*/ 1364 h 4911"/>
              <a:gd name="T62" fmla="*/ 2037 w 5399"/>
              <a:gd name="T63" fmla="*/ 1153 h 4911"/>
              <a:gd name="T64" fmla="*/ 2700 w 5399"/>
              <a:gd name="T65" fmla="*/ 491 h 4911"/>
              <a:gd name="T66" fmla="*/ 3362 w 5399"/>
              <a:gd name="T67" fmla="*/ 1153 h 4911"/>
              <a:gd name="T68" fmla="*/ 2984 w 5399"/>
              <a:gd name="T69" fmla="*/ 1799 h 4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399" h="4911">
                <a:moveTo>
                  <a:pt x="5223" y="0"/>
                </a:moveTo>
                <a:lnTo>
                  <a:pt x="177" y="0"/>
                </a:lnTo>
                <a:cubicBezTo>
                  <a:pt x="79" y="0"/>
                  <a:pt x="0" y="79"/>
                  <a:pt x="0" y="176"/>
                </a:cubicBezTo>
                <a:lnTo>
                  <a:pt x="0" y="3410"/>
                </a:lnTo>
                <a:cubicBezTo>
                  <a:pt x="0" y="3507"/>
                  <a:pt x="79" y="3586"/>
                  <a:pt x="177" y="3586"/>
                </a:cubicBezTo>
                <a:lnTo>
                  <a:pt x="2879" y="3586"/>
                </a:lnTo>
                <a:lnTo>
                  <a:pt x="2879" y="4735"/>
                </a:lnTo>
                <a:cubicBezTo>
                  <a:pt x="2879" y="4806"/>
                  <a:pt x="2922" y="4871"/>
                  <a:pt x="2988" y="4898"/>
                </a:cubicBezTo>
                <a:cubicBezTo>
                  <a:pt x="3010" y="4907"/>
                  <a:pt x="3033" y="4911"/>
                  <a:pt x="3056" y="4911"/>
                </a:cubicBezTo>
                <a:cubicBezTo>
                  <a:pt x="3102" y="4911"/>
                  <a:pt x="3147" y="4893"/>
                  <a:pt x="3181" y="4860"/>
                </a:cubicBezTo>
                <a:lnTo>
                  <a:pt x="4463" y="3586"/>
                </a:lnTo>
                <a:lnTo>
                  <a:pt x="5223" y="3586"/>
                </a:lnTo>
                <a:cubicBezTo>
                  <a:pt x="5320" y="3586"/>
                  <a:pt x="5399" y="3507"/>
                  <a:pt x="5399" y="3410"/>
                </a:cubicBezTo>
                <a:lnTo>
                  <a:pt x="5399" y="176"/>
                </a:lnTo>
                <a:cubicBezTo>
                  <a:pt x="5399" y="79"/>
                  <a:pt x="5320" y="0"/>
                  <a:pt x="5223" y="0"/>
                </a:cubicBezTo>
                <a:close/>
                <a:moveTo>
                  <a:pt x="2700" y="3090"/>
                </a:moveTo>
                <a:cubicBezTo>
                  <a:pt x="2550" y="3090"/>
                  <a:pt x="2428" y="2969"/>
                  <a:pt x="2428" y="2819"/>
                </a:cubicBezTo>
                <a:cubicBezTo>
                  <a:pt x="2428" y="2669"/>
                  <a:pt x="2550" y="2547"/>
                  <a:pt x="2700" y="2547"/>
                </a:cubicBezTo>
                <a:cubicBezTo>
                  <a:pt x="2849" y="2547"/>
                  <a:pt x="2971" y="2669"/>
                  <a:pt x="2971" y="2819"/>
                </a:cubicBezTo>
                <a:cubicBezTo>
                  <a:pt x="2971" y="2969"/>
                  <a:pt x="2849" y="3090"/>
                  <a:pt x="2700" y="3090"/>
                </a:cubicBezTo>
                <a:close/>
                <a:moveTo>
                  <a:pt x="2984" y="1799"/>
                </a:moveTo>
                <a:cubicBezTo>
                  <a:pt x="2948" y="1823"/>
                  <a:pt x="2924" y="1841"/>
                  <a:pt x="2910" y="1853"/>
                </a:cubicBezTo>
                <a:lnTo>
                  <a:pt x="2910" y="2136"/>
                </a:lnTo>
                <a:cubicBezTo>
                  <a:pt x="2910" y="2253"/>
                  <a:pt x="2816" y="2347"/>
                  <a:pt x="2700" y="2347"/>
                </a:cubicBezTo>
                <a:cubicBezTo>
                  <a:pt x="2583" y="2347"/>
                  <a:pt x="2489" y="2253"/>
                  <a:pt x="2489" y="2136"/>
                </a:cubicBezTo>
                <a:lnTo>
                  <a:pt x="2489" y="1831"/>
                </a:lnTo>
                <a:cubicBezTo>
                  <a:pt x="2489" y="1627"/>
                  <a:pt x="2638" y="1525"/>
                  <a:pt x="2746" y="1451"/>
                </a:cubicBezTo>
                <a:cubicBezTo>
                  <a:pt x="2863" y="1371"/>
                  <a:pt x="2941" y="1318"/>
                  <a:pt x="2941" y="1153"/>
                </a:cubicBezTo>
                <a:cubicBezTo>
                  <a:pt x="2941" y="1020"/>
                  <a:pt x="2833" y="912"/>
                  <a:pt x="2700" y="912"/>
                </a:cubicBezTo>
                <a:cubicBezTo>
                  <a:pt x="2567" y="912"/>
                  <a:pt x="2458" y="1020"/>
                  <a:pt x="2458" y="1153"/>
                </a:cubicBezTo>
                <a:cubicBezTo>
                  <a:pt x="2458" y="1269"/>
                  <a:pt x="2364" y="1364"/>
                  <a:pt x="2248" y="1364"/>
                </a:cubicBezTo>
                <a:cubicBezTo>
                  <a:pt x="2132" y="1364"/>
                  <a:pt x="2037" y="1269"/>
                  <a:pt x="2037" y="1153"/>
                </a:cubicBezTo>
                <a:cubicBezTo>
                  <a:pt x="2037" y="788"/>
                  <a:pt x="2334" y="491"/>
                  <a:pt x="2700" y="491"/>
                </a:cubicBezTo>
                <a:cubicBezTo>
                  <a:pt x="3065" y="491"/>
                  <a:pt x="3362" y="788"/>
                  <a:pt x="3362" y="1153"/>
                </a:cubicBezTo>
                <a:cubicBezTo>
                  <a:pt x="3362" y="1541"/>
                  <a:pt x="3125" y="1702"/>
                  <a:pt x="2984" y="179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23728" y="2780928"/>
            <a:ext cx="6624736" cy="55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zh-CN" altLang="en-US" sz="2400" b="1" dirty="0" smtClean="0">
                <a:latin typeface="+mn-ea"/>
                <a:cs typeface="+mn-ea"/>
                <a:sym typeface="+mn-lt"/>
              </a:rPr>
              <a:t> </a:t>
            </a:r>
            <a:endParaRPr lang="en-US" altLang="zh-CN" sz="2400" b="1" dirty="0" smtClean="0">
              <a:latin typeface="+mn-ea"/>
              <a:cs typeface="+mn-ea"/>
              <a:sym typeface="+mn-lt"/>
            </a:endParaRPr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2987824" y="3068960"/>
            <a:ext cx="4871823" cy="22399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endParaRPr lang="zh-CN" altLang="en-US" sz="2400" b="1" dirty="0">
              <a:solidFill>
                <a:srgbClr val="A50021"/>
              </a:solidFill>
              <a:cs typeface="+mn-ea"/>
              <a:sym typeface="+mn-lt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zh-CN" altLang="en-US" sz="4400" b="1" dirty="0" smtClean="0">
                <a:solidFill>
                  <a:srgbClr val="FF00FF"/>
                </a:solidFill>
                <a:cs typeface="+mn-ea"/>
                <a:sym typeface="+mn-lt"/>
              </a:rPr>
              <a:t>  </a:t>
            </a:r>
            <a:endParaRPr lang="zh-CN" altLang="en-US" sz="4400" b="1" dirty="0">
              <a:solidFill>
                <a:srgbClr val="FF00FF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99592" y="1052736"/>
            <a:ext cx="7560840" cy="1833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4000" b="1" dirty="0" smtClean="0">
                <a:solidFill>
                  <a:srgbClr val="C00000"/>
                </a:solidFill>
                <a:cs typeface="+mn-ea"/>
                <a:sym typeface="+mn-lt"/>
              </a:rPr>
              <a:t>艾滋病病毒经性途径感染的危险是可以降低和避免的</a:t>
            </a:r>
          </a:p>
        </p:txBody>
      </p:sp>
      <p:sp>
        <p:nvSpPr>
          <p:cNvPr id="13" name="矩形 12"/>
          <p:cNvSpPr/>
          <p:nvPr/>
        </p:nvSpPr>
        <p:spPr>
          <a:xfrm>
            <a:off x="2051720" y="2924944"/>
            <a:ext cx="6840760" cy="335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cs typeface="+mn-ea"/>
                <a:sym typeface="+mn-lt"/>
              </a:rPr>
              <a:t>1.</a:t>
            </a:r>
            <a:r>
              <a:rPr lang="zh-CN" altLang="en-US" sz="2400" b="1" dirty="0" smtClean="0">
                <a:cs typeface="+mn-ea"/>
                <a:sym typeface="+mn-lt"/>
              </a:rPr>
              <a:t>学会识别正确、健康的性知识来源，不要看黄色书刊或低级网站上获得相关的性知识。 </a:t>
            </a:r>
            <a:endParaRPr lang="en-US" altLang="zh-CN" sz="2400" b="1" dirty="0" smtClean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cs typeface="+mn-ea"/>
                <a:sym typeface="+mn-lt"/>
              </a:rPr>
              <a:t>2.</a:t>
            </a:r>
            <a:r>
              <a:rPr lang="zh-CN" altLang="en-US" sz="2400" b="1" dirty="0" smtClean="0">
                <a:cs typeface="+mn-ea"/>
                <a:sym typeface="+mn-lt"/>
              </a:rPr>
              <a:t>青少年要把握异性交往的尺度，要自尊、自爱，增强自我保护意识。</a:t>
            </a:r>
            <a:endParaRPr lang="en-US" altLang="zh-CN" sz="2400" b="1" dirty="0" smtClean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cs typeface="+mn-ea"/>
                <a:sym typeface="+mn-lt"/>
              </a:rPr>
              <a:t>3.</a:t>
            </a:r>
            <a:r>
              <a:rPr lang="zh-CN" altLang="en-US" sz="2400" b="1" dirty="0" smtClean="0">
                <a:cs typeface="+mn-ea"/>
                <a:sym typeface="+mn-lt"/>
              </a:rPr>
              <a:t>万一发生性行为，请正确使用安全套以预防艾滋病性病，避免怀孕。</a:t>
            </a:r>
            <a:endParaRPr lang="en-US" altLang="zh-CN" sz="2400" b="1" dirty="0"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4.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艾滋病的预防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4000" b="1" dirty="0" smtClean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拒绝毒品，预防经注射毒品传播艾滋病 </a:t>
            </a:r>
          </a:p>
          <a:p>
            <a:pPr algn="ctr"/>
            <a:endParaRPr lang="zh-CN" altLang="en-US" sz="4000" b="1" dirty="0">
              <a:solidFill>
                <a:srgbClr val="C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786743" y="2984568"/>
            <a:ext cx="5892799" cy="31549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zh-CN" altLang="en-US" sz="2400" b="1" dirty="0">
                <a:cs typeface="+mn-ea"/>
                <a:sym typeface="+mn-lt"/>
              </a:rPr>
              <a:t>A</a:t>
            </a:r>
            <a:r>
              <a:rPr lang="zh-CN" altLang="en-US" sz="2400" b="1" dirty="0" smtClean="0">
                <a:cs typeface="+mn-ea"/>
                <a:sym typeface="+mn-lt"/>
              </a:rPr>
              <a:t>：吸毒是一种违法行为，不但因成瘾而严重损害身心健康，而且使人丧失理智，危害家庭和社会。 </a:t>
            </a:r>
            <a:endParaRPr lang="zh-CN" altLang="en-US" sz="2400" b="1" dirty="0"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zh-CN" altLang="en-US" sz="2400" b="1" dirty="0" smtClean="0">
                <a:cs typeface="+mn-ea"/>
                <a:sym typeface="+mn-lt"/>
              </a:rPr>
              <a:t>B：共用注射器注射毒品的人很容易感染艾滋病病毒 。</a:t>
            </a:r>
            <a:endParaRPr lang="en-US" altLang="zh-CN" sz="2400" b="1" dirty="0" smtClean="0"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zh-CN" altLang="en-US" sz="2400" b="1" dirty="0">
              <a:cs typeface="+mn-ea"/>
              <a:sym typeface="+mn-lt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endParaRPr lang="zh-CN" altLang="en-US" sz="2400" b="1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8" name="speech-bubble-with-question-mark_62024"/>
          <p:cNvSpPr>
            <a:spLocks noChangeAspect="1"/>
          </p:cNvSpPr>
          <p:nvPr/>
        </p:nvSpPr>
        <p:spPr bwMode="auto">
          <a:xfrm>
            <a:off x="740289" y="3079222"/>
            <a:ext cx="1887795" cy="1714539"/>
          </a:xfrm>
          <a:custGeom>
            <a:avLst/>
            <a:gdLst>
              <a:gd name="T0" fmla="*/ 5223 w 5399"/>
              <a:gd name="T1" fmla="*/ 0 h 4911"/>
              <a:gd name="T2" fmla="*/ 177 w 5399"/>
              <a:gd name="T3" fmla="*/ 0 h 4911"/>
              <a:gd name="T4" fmla="*/ 0 w 5399"/>
              <a:gd name="T5" fmla="*/ 176 h 4911"/>
              <a:gd name="T6" fmla="*/ 0 w 5399"/>
              <a:gd name="T7" fmla="*/ 3410 h 4911"/>
              <a:gd name="T8" fmla="*/ 177 w 5399"/>
              <a:gd name="T9" fmla="*/ 3586 h 4911"/>
              <a:gd name="T10" fmla="*/ 2879 w 5399"/>
              <a:gd name="T11" fmla="*/ 3586 h 4911"/>
              <a:gd name="T12" fmla="*/ 2879 w 5399"/>
              <a:gd name="T13" fmla="*/ 4735 h 4911"/>
              <a:gd name="T14" fmla="*/ 2988 w 5399"/>
              <a:gd name="T15" fmla="*/ 4898 h 4911"/>
              <a:gd name="T16" fmla="*/ 3056 w 5399"/>
              <a:gd name="T17" fmla="*/ 4911 h 4911"/>
              <a:gd name="T18" fmla="*/ 3181 w 5399"/>
              <a:gd name="T19" fmla="*/ 4860 h 4911"/>
              <a:gd name="T20" fmla="*/ 4463 w 5399"/>
              <a:gd name="T21" fmla="*/ 3586 h 4911"/>
              <a:gd name="T22" fmla="*/ 5223 w 5399"/>
              <a:gd name="T23" fmla="*/ 3586 h 4911"/>
              <a:gd name="T24" fmla="*/ 5399 w 5399"/>
              <a:gd name="T25" fmla="*/ 3410 h 4911"/>
              <a:gd name="T26" fmla="*/ 5399 w 5399"/>
              <a:gd name="T27" fmla="*/ 176 h 4911"/>
              <a:gd name="T28" fmla="*/ 5223 w 5399"/>
              <a:gd name="T29" fmla="*/ 0 h 4911"/>
              <a:gd name="T30" fmla="*/ 2700 w 5399"/>
              <a:gd name="T31" fmla="*/ 3090 h 4911"/>
              <a:gd name="T32" fmla="*/ 2428 w 5399"/>
              <a:gd name="T33" fmla="*/ 2819 h 4911"/>
              <a:gd name="T34" fmla="*/ 2700 w 5399"/>
              <a:gd name="T35" fmla="*/ 2547 h 4911"/>
              <a:gd name="T36" fmla="*/ 2971 w 5399"/>
              <a:gd name="T37" fmla="*/ 2819 h 4911"/>
              <a:gd name="T38" fmla="*/ 2700 w 5399"/>
              <a:gd name="T39" fmla="*/ 3090 h 4911"/>
              <a:gd name="T40" fmla="*/ 2984 w 5399"/>
              <a:gd name="T41" fmla="*/ 1799 h 4911"/>
              <a:gd name="T42" fmla="*/ 2910 w 5399"/>
              <a:gd name="T43" fmla="*/ 1853 h 4911"/>
              <a:gd name="T44" fmla="*/ 2910 w 5399"/>
              <a:gd name="T45" fmla="*/ 2136 h 4911"/>
              <a:gd name="T46" fmla="*/ 2700 w 5399"/>
              <a:gd name="T47" fmla="*/ 2347 h 4911"/>
              <a:gd name="T48" fmla="*/ 2489 w 5399"/>
              <a:gd name="T49" fmla="*/ 2136 h 4911"/>
              <a:gd name="T50" fmla="*/ 2489 w 5399"/>
              <a:gd name="T51" fmla="*/ 1831 h 4911"/>
              <a:gd name="T52" fmla="*/ 2746 w 5399"/>
              <a:gd name="T53" fmla="*/ 1451 h 4911"/>
              <a:gd name="T54" fmla="*/ 2941 w 5399"/>
              <a:gd name="T55" fmla="*/ 1153 h 4911"/>
              <a:gd name="T56" fmla="*/ 2700 w 5399"/>
              <a:gd name="T57" fmla="*/ 912 h 4911"/>
              <a:gd name="T58" fmla="*/ 2458 w 5399"/>
              <a:gd name="T59" fmla="*/ 1153 h 4911"/>
              <a:gd name="T60" fmla="*/ 2248 w 5399"/>
              <a:gd name="T61" fmla="*/ 1364 h 4911"/>
              <a:gd name="T62" fmla="*/ 2037 w 5399"/>
              <a:gd name="T63" fmla="*/ 1153 h 4911"/>
              <a:gd name="T64" fmla="*/ 2700 w 5399"/>
              <a:gd name="T65" fmla="*/ 491 h 4911"/>
              <a:gd name="T66" fmla="*/ 3362 w 5399"/>
              <a:gd name="T67" fmla="*/ 1153 h 4911"/>
              <a:gd name="T68" fmla="*/ 2984 w 5399"/>
              <a:gd name="T69" fmla="*/ 1799 h 4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399" h="4911">
                <a:moveTo>
                  <a:pt x="5223" y="0"/>
                </a:moveTo>
                <a:lnTo>
                  <a:pt x="177" y="0"/>
                </a:lnTo>
                <a:cubicBezTo>
                  <a:pt x="79" y="0"/>
                  <a:pt x="0" y="79"/>
                  <a:pt x="0" y="176"/>
                </a:cubicBezTo>
                <a:lnTo>
                  <a:pt x="0" y="3410"/>
                </a:lnTo>
                <a:cubicBezTo>
                  <a:pt x="0" y="3507"/>
                  <a:pt x="79" y="3586"/>
                  <a:pt x="177" y="3586"/>
                </a:cubicBezTo>
                <a:lnTo>
                  <a:pt x="2879" y="3586"/>
                </a:lnTo>
                <a:lnTo>
                  <a:pt x="2879" y="4735"/>
                </a:lnTo>
                <a:cubicBezTo>
                  <a:pt x="2879" y="4806"/>
                  <a:pt x="2922" y="4871"/>
                  <a:pt x="2988" y="4898"/>
                </a:cubicBezTo>
                <a:cubicBezTo>
                  <a:pt x="3010" y="4907"/>
                  <a:pt x="3033" y="4911"/>
                  <a:pt x="3056" y="4911"/>
                </a:cubicBezTo>
                <a:cubicBezTo>
                  <a:pt x="3102" y="4911"/>
                  <a:pt x="3147" y="4893"/>
                  <a:pt x="3181" y="4860"/>
                </a:cubicBezTo>
                <a:lnTo>
                  <a:pt x="4463" y="3586"/>
                </a:lnTo>
                <a:lnTo>
                  <a:pt x="5223" y="3586"/>
                </a:lnTo>
                <a:cubicBezTo>
                  <a:pt x="5320" y="3586"/>
                  <a:pt x="5399" y="3507"/>
                  <a:pt x="5399" y="3410"/>
                </a:cubicBezTo>
                <a:lnTo>
                  <a:pt x="5399" y="176"/>
                </a:lnTo>
                <a:cubicBezTo>
                  <a:pt x="5399" y="79"/>
                  <a:pt x="5320" y="0"/>
                  <a:pt x="5223" y="0"/>
                </a:cubicBezTo>
                <a:close/>
                <a:moveTo>
                  <a:pt x="2700" y="3090"/>
                </a:moveTo>
                <a:cubicBezTo>
                  <a:pt x="2550" y="3090"/>
                  <a:pt x="2428" y="2969"/>
                  <a:pt x="2428" y="2819"/>
                </a:cubicBezTo>
                <a:cubicBezTo>
                  <a:pt x="2428" y="2669"/>
                  <a:pt x="2550" y="2547"/>
                  <a:pt x="2700" y="2547"/>
                </a:cubicBezTo>
                <a:cubicBezTo>
                  <a:pt x="2849" y="2547"/>
                  <a:pt x="2971" y="2669"/>
                  <a:pt x="2971" y="2819"/>
                </a:cubicBezTo>
                <a:cubicBezTo>
                  <a:pt x="2971" y="2969"/>
                  <a:pt x="2849" y="3090"/>
                  <a:pt x="2700" y="3090"/>
                </a:cubicBezTo>
                <a:close/>
                <a:moveTo>
                  <a:pt x="2984" y="1799"/>
                </a:moveTo>
                <a:cubicBezTo>
                  <a:pt x="2948" y="1823"/>
                  <a:pt x="2924" y="1841"/>
                  <a:pt x="2910" y="1853"/>
                </a:cubicBezTo>
                <a:lnTo>
                  <a:pt x="2910" y="2136"/>
                </a:lnTo>
                <a:cubicBezTo>
                  <a:pt x="2910" y="2253"/>
                  <a:pt x="2816" y="2347"/>
                  <a:pt x="2700" y="2347"/>
                </a:cubicBezTo>
                <a:cubicBezTo>
                  <a:pt x="2583" y="2347"/>
                  <a:pt x="2489" y="2253"/>
                  <a:pt x="2489" y="2136"/>
                </a:cubicBezTo>
                <a:lnTo>
                  <a:pt x="2489" y="1831"/>
                </a:lnTo>
                <a:cubicBezTo>
                  <a:pt x="2489" y="1627"/>
                  <a:pt x="2638" y="1525"/>
                  <a:pt x="2746" y="1451"/>
                </a:cubicBezTo>
                <a:cubicBezTo>
                  <a:pt x="2863" y="1371"/>
                  <a:pt x="2941" y="1318"/>
                  <a:pt x="2941" y="1153"/>
                </a:cubicBezTo>
                <a:cubicBezTo>
                  <a:pt x="2941" y="1020"/>
                  <a:pt x="2833" y="912"/>
                  <a:pt x="2700" y="912"/>
                </a:cubicBezTo>
                <a:cubicBezTo>
                  <a:pt x="2567" y="912"/>
                  <a:pt x="2458" y="1020"/>
                  <a:pt x="2458" y="1153"/>
                </a:cubicBezTo>
                <a:cubicBezTo>
                  <a:pt x="2458" y="1269"/>
                  <a:pt x="2364" y="1364"/>
                  <a:pt x="2248" y="1364"/>
                </a:cubicBezTo>
                <a:cubicBezTo>
                  <a:pt x="2132" y="1364"/>
                  <a:pt x="2037" y="1269"/>
                  <a:pt x="2037" y="1153"/>
                </a:cubicBezTo>
                <a:cubicBezTo>
                  <a:pt x="2037" y="788"/>
                  <a:pt x="2334" y="491"/>
                  <a:pt x="2700" y="491"/>
                </a:cubicBezTo>
                <a:cubicBezTo>
                  <a:pt x="3065" y="491"/>
                  <a:pt x="3362" y="788"/>
                  <a:pt x="3362" y="1153"/>
                </a:cubicBezTo>
                <a:cubicBezTo>
                  <a:pt x="3362" y="1541"/>
                  <a:pt x="3125" y="1702"/>
                  <a:pt x="2984" y="179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4.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艾滋病的预防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Grp="1"/>
          </p:cNvSpPr>
          <p:nvPr>
            <p:ph idx="1"/>
          </p:nvPr>
        </p:nvSpPr>
        <p:spPr>
          <a:xfrm>
            <a:off x="467544" y="1340768"/>
            <a:ext cx="8229600" cy="13967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4000" b="1" dirty="0" smtClean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拒绝毒品，预防经注射毒品传播艾滋病 </a:t>
            </a:r>
          </a:p>
          <a:p>
            <a:pPr algn="ctr"/>
            <a:endParaRPr lang="zh-CN" altLang="en-US" sz="4000" b="1" dirty="0">
              <a:solidFill>
                <a:srgbClr val="C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speech-bubble-with-question-mark_62024"/>
          <p:cNvSpPr>
            <a:spLocks noChangeAspect="1"/>
          </p:cNvSpPr>
          <p:nvPr/>
        </p:nvSpPr>
        <p:spPr bwMode="auto">
          <a:xfrm>
            <a:off x="740289" y="3079222"/>
            <a:ext cx="1887795" cy="1714539"/>
          </a:xfrm>
          <a:custGeom>
            <a:avLst/>
            <a:gdLst>
              <a:gd name="T0" fmla="*/ 5223 w 5399"/>
              <a:gd name="T1" fmla="*/ 0 h 4911"/>
              <a:gd name="T2" fmla="*/ 177 w 5399"/>
              <a:gd name="T3" fmla="*/ 0 h 4911"/>
              <a:gd name="T4" fmla="*/ 0 w 5399"/>
              <a:gd name="T5" fmla="*/ 176 h 4911"/>
              <a:gd name="T6" fmla="*/ 0 w 5399"/>
              <a:gd name="T7" fmla="*/ 3410 h 4911"/>
              <a:gd name="T8" fmla="*/ 177 w 5399"/>
              <a:gd name="T9" fmla="*/ 3586 h 4911"/>
              <a:gd name="T10" fmla="*/ 2879 w 5399"/>
              <a:gd name="T11" fmla="*/ 3586 h 4911"/>
              <a:gd name="T12" fmla="*/ 2879 w 5399"/>
              <a:gd name="T13" fmla="*/ 4735 h 4911"/>
              <a:gd name="T14" fmla="*/ 2988 w 5399"/>
              <a:gd name="T15" fmla="*/ 4898 h 4911"/>
              <a:gd name="T16" fmla="*/ 3056 w 5399"/>
              <a:gd name="T17" fmla="*/ 4911 h 4911"/>
              <a:gd name="T18" fmla="*/ 3181 w 5399"/>
              <a:gd name="T19" fmla="*/ 4860 h 4911"/>
              <a:gd name="T20" fmla="*/ 4463 w 5399"/>
              <a:gd name="T21" fmla="*/ 3586 h 4911"/>
              <a:gd name="T22" fmla="*/ 5223 w 5399"/>
              <a:gd name="T23" fmla="*/ 3586 h 4911"/>
              <a:gd name="T24" fmla="*/ 5399 w 5399"/>
              <a:gd name="T25" fmla="*/ 3410 h 4911"/>
              <a:gd name="T26" fmla="*/ 5399 w 5399"/>
              <a:gd name="T27" fmla="*/ 176 h 4911"/>
              <a:gd name="T28" fmla="*/ 5223 w 5399"/>
              <a:gd name="T29" fmla="*/ 0 h 4911"/>
              <a:gd name="T30" fmla="*/ 2700 w 5399"/>
              <a:gd name="T31" fmla="*/ 3090 h 4911"/>
              <a:gd name="T32" fmla="*/ 2428 w 5399"/>
              <a:gd name="T33" fmla="*/ 2819 h 4911"/>
              <a:gd name="T34" fmla="*/ 2700 w 5399"/>
              <a:gd name="T35" fmla="*/ 2547 h 4911"/>
              <a:gd name="T36" fmla="*/ 2971 w 5399"/>
              <a:gd name="T37" fmla="*/ 2819 h 4911"/>
              <a:gd name="T38" fmla="*/ 2700 w 5399"/>
              <a:gd name="T39" fmla="*/ 3090 h 4911"/>
              <a:gd name="T40" fmla="*/ 2984 w 5399"/>
              <a:gd name="T41" fmla="*/ 1799 h 4911"/>
              <a:gd name="T42" fmla="*/ 2910 w 5399"/>
              <a:gd name="T43" fmla="*/ 1853 h 4911"/>
              <a:gd name="T44" fmla="*/ 2910 w 5399"/>
              <a:gd name="T45" fmla="*/ 2136 h 4911"/>
              <a:gd name="T46" fmla="*/ 2700 w 5399"/>
              <a:gd name="T47" fmla="*/ 2347 h 4911"/>
              <a:gd name="T48" fmla="*/ 2489 w 5399"/>
              <a:gd name="T49" fmla="*/ 2136 h 4911"/>
              <a:gd name="T50" fmla="*/ 2489 w 5399"/>
              <a:gd name="T51" fmla="*/ 1831 h 4911"/>
              <a:gd name="T52" fmla="*/ 2746 w 5399"/>
              <a:gd name="T53" fmla="*/ 1451 h 4911"/>
              <a:gd name="T54" fmla="*/ 2941 w 5399"/>
              <a:gd name="T55" fmla="*/ 1153 h 4911"/>
              <a:gd name="T56" fmla="*/ 2700 w 5399"/>
              <a:gd name="T57" fmla="*/ 912 h 4911"/>
              <a:gd name="T58" fmla="*/ 2458 w 5399"/>
              <a:gd name="T59" fmla="*/ 1153 h 4911"/>
              <a:gd name="T60" fmla="*/ 2248 w 5399"/>
              <a:gd name="T61" fmla="*/ 1364 h 4911"/>
              <a:gd name="T62" fmla="*/ 2037 w 5399"/>
              <a:gd name="T63" fmla="*/ 1153 h 4911"/>
              <a:gd name="T64" fmla="*/ 2700 w 5399"/>
              <a:gd name="T65" fmla="*/ 491 h 4911"/>
              <a:gd name="T66" fmla="*/ 3362 w 5399"/>
              <a:gd name="T67" fmla="*/ 1153 h 4911"/>
              <a:gd name="T68" fmla="*/ 2984 w 5399"/>
              <a:gd name="T69" fmla="*/ 1799 h 4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399" h="4911">
                <a:moveTo>
                  <a:pt x="5223" y="0"/>
                </a:moveTo>
                <a:lnTo>
                  <a:pt x="177" y="0"/>
                </a:lnTo>
                <a:cubicBezTo>
                  <a:pt x="79" y="0"/>
                  <a:pt x="0" y="79"/>
                  <a:pt x="0" y="176"/>
                </a:cubicBezTo>
                <a:lnTo>
                  <a:pt x="0" y="3410"/>
                </a:lnTo>
                <a:cubicBezTo>
                  <a:pt x="0" y="3507"/>
                  <a:pt x="79" y="3586"/>
                  <a:pt x="177" y="3586"/>
                </a:cubicBezTo>
                <a:lnTo>
                  <a:pt x="2879" y="3586"/>
                </a:lnTo>
                <a:lnTo>
                  <a:pt x="2879" y="4735"/>
                </a:lnTo>
                <a:cubicBezTo>
                  <a:pt x="2879" y="4806"/>
                  <a:pt x="2922" y="4871"/>
                  <a:pt x="2988" y="4898"/>
                </a:cubicBezTo>
                <a:cubicBezTo>
                  <a:pt x="3010" y="4907"/>
                  <a:pt x="3033" y="4911"/>
                  <a:pt x="3056" y="4911"/>
                </a:cubicBezTo>
                <a:cubicBezTo>
                  <a:pt x="3102" y="4911"/>
                  <a:pt x="3147" y="4893"/>
                  <a:pt x="3181" y="4860"/>
                </a:cubicBezTo>
                <a:lnTo>
                  <a:pt x="4463" y="3586"/>
                </a:lnTo>
                <a:lnTo>
                  <a:pt x="5223" y="3586"/>
                </a:lnTo>
                <a:cubicBezTo>
                  <a:pt x="5320" y="3586"/>
                  <a:pt x="5399" y="3507"/>
                  <a:pt x="5399" y="3410"/>
                </a:cubicBezTo>
                <a:lnTo>
                  <a:pt x="5399" y="176"/>
                </a:lnTo>
                <a:cubicBezTo>
                  <a:pt x="5399" y="79"/>
                  <a:pt x="5320" y="0"/>
                  <a:pt x="5223" y="0"/>
                </a:cubicBezTo>
                <a:close/>
                <a:moveTo>
                  <a:pt x="2700" y="3090"/>
                </a:moveTo>
                <a:cubicBezTo>
                  <a:pt x="2550" y="3090"/>
                  <a:pt x="2428" y="2969"/>
                  <a:pt x="2428" y="2819"/>
                </a:cubicBezTo>
                <a:cubicBezTo>
                  <a:pt x="2428" y="2669"/>
                  <a:pt x="2550" y="2547"/>
                  <a:pt x="2700" y="2547"/>
                </a:cubicBezTo>
                <a:cubicBezTo>
                  <a:pt x="2849" y="2547"/>
                  <a:pt x="2971" y="2669"/>
                  <a:pt x="2971" y="2819"/>
                </a:cubicBezTo>
                <a:cubicBezTo>
                  <a:pt x="2971" y="2969"/>
                  <a:pt x="2849" y="3090"/>
                  <a:pt x="2700" y="3090"/>
                </a:cubicBezTo>
                <a:close/>
                <a:moveTo>
                  <a:pt x="2984" y="1799"/>
                </a:moveTo>
                <a:cubicBezTo>
                  <a:pt x="2948" y="1823"/>
                  <a:pt x="2924" y="1841"/>
                  <a:pt x="2910" y="1853"/>
                </a:cubicBezTo>
                <a:lnTo>
                  <a:pt x="2910" y="2136"/>
                </a:lnTo>
                <a:cubicBezTo>
                  <a:pt x="2910" y="2253"/>
                  <a:pt x="2816" y="2347"/>
                  <a:pt x="2700" y="2347"/>
                </a:cubicBezTo>
                <a:cubicBezTo>
                  <a:pt x="2583" y="2347"/>
                  <a:pt x="2489" y="2253"/>
                  <a:pt x="2489" y="2136"/>
                </a:cubicBezTo>
                <a:lnTo>
                  <a:pt x="2489" y="1831"/>
                </a:lnTo>
                <a:cubicBezTo>
                  <a:pt x="2489" y="1627"/>
                  <a:pt x="2638" y="1525"/>
                  <a:pt x="2746" y="1451"/>
                </a:cubicBezTo>
                <a:cubicBezTo>
                  <a:pt x="2863" y="1371"/>
                  <a:pt x="2941" y="1318"/>
                  <a:pt x="2941" y="1153"/>
                </a:cubicBezTo>
                <a:cubicBezTo>
                  <a:pt x="2941" y="1020"/>
                  <a:pt x="2833" y="912"/>
                  <a:pt x="2700" y="912"/>
                </a:cubicBezTo>
                <a:cubicBezTo>
                  <a:pt x="2567" y="912"/>
                  <a:pt x="2458" y="1020"/>
                  <a:pt x="2458" y="1153"/>
                </a:cubicBezTo>
                <a:cubicBezTo>
                  <a:pt x="2458" y="1269"/>
                  <a:pt x="2364" y="1364"/>
                  <a:pt x="2248" y="1364"/>
                </a:cubicBezTo>
                <a:cubicBezTo>
                  <a:pt x="2132" y="1364"/>
                  <a:pt x="2037" y="1269"/>
                  <a:pt x="2037" y="1153"/>
                </a:cubicBezTo>
                <a:cubicBezTo>
                  <a:pt x="2037" y="788"/>
                  <a:pt x="2334" y="491"/>
                  <a:pt x="2700" y="491"/>
                </a:cubicBezTo>
                <a:cubicBezTo>
                  <a:pt x="3065" y="491"/>
                  <a:pt x="3362" y="788"/>
                  <a:pt x="3362" y="1153"/>
                </a:cubicBezTo>
                <a:cubicBezTo>
                  <a:pt x="3362" y="1541"/>
                  <a:pt x="3125" y="1702"/>
                  <a:pt x="2984" y="179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2786743" y="2984568"/>
            <a:ext cx="5892799" cy="31549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zh-CN" sz="2400" b="1" dirty="0" smtClean="0">
                <a:cs typeface="+mn-ea"/>
                <a:sym typeface="+mn-lt"/>
              </a:rPr>
              <a:t>C</a:t>
            </a:r>
            <a:r>
              <a:rPr lang="zh-CN" altLang="en-US" sz="2400" b="1" dirty="0" smtClean="0">
                <a:cs typeface="+mn-ea"/>
                <a:sym typeface="+mn-lt"/>
              </a:rPr>
              <a:t>：使用新型合成毒品</a:t>
            </a:r>
            <a:r>
              <a:rPr lang="en-US" altLang="zh-CN" sz="2400" b="1" dirty="0" smtClean="0">
                <a:cs typeface="+mn-ea"/>
                <a:sym typeface="+mn-lt"/>
              </a:rPr>
              <a:t>/</a:t>
            </a:r>
            <a:r>
              <a:rPr lang="zh-CN" altLang="en-US" sz="2400" b="1" dirty="0" smtClean="0">
                <a:cs typeface="+mn-ea"/>
                <a:sym typeface="+mn-lt"/>
              </a:rPr>
              <a:t>醉酒会增加经性途径感染艾滋病病毒的风险。</a:t>
            </a:r>
            <a:endParaRPr lang="zh-CN" altLang="en-US" sz="2400" b="1" dirty="0"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zh-CN" sz="2400" b="1" dirty="0" smtClean="0">
                <a:cs typeface="+mn-ea"/>
                <a:sym typeface="+mn-lt"/>
              </a:rPr>
              <a:t>D</a:t>
            </a:r>
            <a:r>
              <a:rPr lang="zh-CN" altLang="en-US" sz="2400" b="1" dirty="0" smtClean="0">
                <a:cs typeface="+mn-ea"/>
                <a:sym typeface="+mn-lt"/>
              </a:rPr>
              <a:t>：交友不慎、好奇、不相信毒品的严重危害、不重视自己生命的价值，是导致青少年吸毒的重要原因。要坚决拒绝尝试毒品，在诱惑面前说“不“。 </a:t>
            </a:r>
            <a:endParaRPr lang="en-US" altLang="zh-CN" sz="2400" b="1" dirty="0" smtClean="0"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altLang="zh-CN" sz="2400" b="1" dirty="0" smtClean="0"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zh-CN" altLang="en-US" sz="2400" b="1" dirty="0">
              <a:cs typeface="+mn-ea"/>
              <a:sym typeface="+mn-lt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endParaRPr lang="zh-CN" altLang="en-US" sz="2400" b="1" dirty="0">
              <a:solidFill>
                <a:srgbClr val="0070C0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4.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艾滋病的预防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5576" y="1556792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000" b="1" dirty="0" smtClean="0">
                <a:solidFill>
                  <a:srgbClr val="C00000"/>
                </a:solidFill>
                <a:latin typeface="+mj-ea"/>
                <a:ea typeface="+mj-ea"/>
                <a:cs typeface="+mn-ea"/>
                <a:sym typeface="+mn-lt"/>
              </a:rPr>
              <a:t>避免不安全注射或输血，预防艾滋病经血传播</a:t>
            </a:r>
            <a:endParaRPr lang="zh-CN" altLang="en-US" sz="4000" b="1" dirty="0">
              <a:solidFill>
                <a:srgbClr val="C00000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8" name="Rectangle 3"/>
          <p:cNvSpPr txBox="1">
            <a:spLocks/>
          </p:cNvSpPr>
          <p:nvPr/>
        </p:nvSpPr>
        <p:spPr>
          <a:xfrm>
            <a:off x="2267744" y="3068960"/>
            <a:ext cx="6264696" cy="34612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zh-CN" altLang="en-US" sz="2400" b="1" dirty="0" smtClean="0">
                <a:cs typeface="+mn-ea"/>
                <a:sym typeface="+mn-lt"/>
              </a:rPr>
              <a:t>A：不安全和不必要的注射是引起艾滋病传播的原因之一，避免不必要的注射和输血。 </a:t>
            </a:r>
            <a:endParaRPr lang="en-US" altLang="zh-CN" sz="2400" b="1" dirty="0" smtClean="0"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zh-CN" altLang="en-US" sz="2400" b="1" dirty="0" smtClean="0">
                <a:cs typeface="+mn-ea"/>
                <a:sym typeface="+mn-lt"/>
              </a:rPr>
              <a:t>B：要到正规医院就医，不去无行医执照的个体诊所打针、输液、补牙等，不要到非正规的美容整形机构去做纹眉、纹身、穿耳眼、矫正畸形等刺破皮肤的手术。  </a:t>
            </a:r>
            <a:endParaRPr lang="en-US" altLang="zh-CN" sz="2400" b="1" dirty="0" smtClean="0">
              <a:cs typeface="+mn-ea"/>
              <a:sym typeface="+mn-lt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endParaRPr lang="en-US" altLang="zh-CN" sz="2400" dirty="0" smtClean="0">
              <a:cs typeface="+mn-ea"/>
              <a:sym typeface="+mn-lt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endParaRPr lang="en-US" altLang="zh-CN" sz="2400" dirty="0" smtClean="0">
              <a:cs typeface="+mn-ea"/>
              <a:sym typeface="+mn-lt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9" name="speech-bubble-with-question-mark_62024"/>
          <p:cNvSpPr>
            <a:spLocks noChangeAspect="1"/>
          </p:cNvSpPr>
          <p:nvPr/>
        </p:nvSpPr>
        <p:spPr bwMode="auto">
          <a:xfrm>
            <a:off x="179512" y="3356992"/>
            <a:ext cx="1887795" cy="1714539"/>
          </a:xfrm>
          <a:custGeom>
            <a:avLst/>
            <a:gdLst>
              <a:gd name="T0" fmla="*/ 5223 w 5399"/>
              <a:gd name="T1" fmla="*/ 0 h 4911"/>
              <a:gd name="T2" fmla="*/ 177 w 5399"/>
              <a:gd name="T3" fmla="*/ 0 h 4911"/>
              <a:gd name="T4" fmla="*/ 0 w 5399"/>
              <a:gd name="T5" fmla="*/ 176 h 4911"/>
              <a:gd name="T6" fmla="*/ 0 w 5399"/>
              <a:gd name="T7" fmla="*/ 3410 h 4911"/>
              <a:gd name="T8" fmla="*/ 177 w 5399"/>
              <a:gd name="T9" fmla="*/ 3586 h 4911"/>
              <a:gd name="T10" fmla="*/ 2879 w 5399"/>
              <a:gd name="T11" fmla="*/ 3586 h 4911"/>
              <a:gd name="T12" fmla="*/ 2879 w 5399"/>
              <a:gd name="T13" fmla="*/ 4735 h 4911"/>
              <a:gd name="T14" fmla="*/ 2988 w 5399"/>
              <a:gd name="T15" fmla="*/ 4898 h 4911"/>
              <a:gd name="T16" fmla="*/ 3056 w 5399"/>
              <a:gd name="T17" fmla="*/ 4911 h 4911"/>
              <a:gd name="T18" fmla="*/ 3181 w 5399"/>
              <a:gd name="T19" fmla="*/ 4860 h 4911"/>
              <a:gd name="T20" fmla="*/ 4463 w 5399"/>
              <a:gd name="T21" fmla="*/ 3586 h 4911"/>
              <a:gd name="T22" fmla="*/ 5223 w 5399"/>
              <a:gd name="T23" fmla="*/ 3586 h 4911"/>
              <a:gd name="T24" fmla="*/ 5399 w 5399"/>
              <a:gd name="T25" fmla="*/ 3410 h 4911"/>
              <a:gd name="T26" fmla="*/ 5399 w 5399"/>
              <a:gd name="T27" fmla="*/ 176 h 4911"/>
              <a:gd name="T28" fmla="*/ 5223 w 5399"/>
              <a:gd name="T29" fmla="*/ 0 h 4911"/>
              <a:gd name="T30" fmla="*/ 2700 w 5399"/>
              <a:gd name="T31" fmla="*/ 3090 h 4911"/>
              <a:gd name="T32" fmla="*/ 2428 w 5399"/>
              <a:gd name="T33" fmla="*/ 2819 h 4911"/>
              <a:gd name="T34" fmla="*/ 2700 w 5399"/>
              <a:gd name="T35" fmla="*/ 2547 h 4911"/>
              <a:gd name="T36" fmla="*/ 2971 w 5399"/>
              <a:gd name="T37" fmla="*/ 2819 h 4911"/>
              <a:gd name="T38" fmla="*/ 2700 w 5399"/>
              <a:gd name="T39" fmla="*/ 3090 h 4911"/>
              <a:gd name="T40" fmla="*/ 2984 w 5399"/>
              <a:gd name="T41" fmla="*/ 1799 h 4911"/>
              <a:gd name="T42" fmla="*/ 2910 w 5399"/>
              <a:gd name="T43" fmla="*/ 1853 h 4911"/>
              <a:gd name="T44" fmla="*/ 2910 w 5399"/>
              <a:gd name="T45" fmla="*/ 2136 h 4911"/>
              <a:gd name="T46" fmla="*/ 2700 w 5399"/>
              <a:gd name="T47" fmla="*/ 2347 h 4911"/>
              <a:gd name="T48" fmla="*/ 2489 w 5399"/>
              <a:gd name="T49" fmla="*/ 2136 h 4911"/>
              <a:gd name="T50" fmla="*/ 2489 w 5399"/>
              <a:gd name="T51" fmla="*/ 1831 h 4911"/>
              <a:gd name="T52" fmla="*/ 2746 w 5399"/>
              <a:gd name="T53" fmla="*/ 1451 h 4911"/>
              <a:gd name="T54" fmla="*/ 2941 w 5399"/>
              <a:gd name="T55" fmla="*/ 1153 h 4911"/>
              <a:gd name="T56" fmla="*/ 2700 w 5399"/>
              <a:gd name="T57" fmla="*/ 912 h 4911"/>
              <a:gd name="T58" fmla="*/ 2458 w 5399"/>
              <a:gd name="T59" fmla="*/ 1153 h 4911"/>
              <a:gd name="T60" fmla="*/ 2248 w 5399"/>
              <a:gd name="T61" fmla="*/ 1364 h 4911"/>
              <a:gd name="T62" fmla="*/ 2037 w 5399"/>
              <a:gd name="T63" fmla="*/ 1153 h 4911"/>
              <a:gd name="T64" fmla="*/ 2700 w 5399"/>
              <a:gd name="T65" fmla="*/ 491 h 4911"/>
              <a:gd name="T66" fmla="*/ 3362 w 5399"/>
              <a:gd name="T67" fmla="*/ 1153 h 4911"/>
              <a:gd name="T68" fmla="*/ 2984 w 5399"/>
              <a:gd name="T69" fmla="*/ 1799 h 4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399" h="4911">
                <a:moveTo>
                  <a:pt x="5223" y="0"/>
                </a:moveTo>
                <a:lnTo>
                  <a:pt x="177" y="0"/>
                </a:lnTo>
                <a:cubicBezTo>
                  <a:pt x="79" y="0"/>
                  <a:pt x="0" y="79"/>
                  <a:pt x="0" y="176"/>
                </a:cubicBezTo>
                <a:lnTo>
                  <a:pt x="0" y="3410"/>
                </a:lnTo>
                <a:cubicBezTo>
                  <a:pt x="0" y="3507"/>
                  <a:pt x="79" y="3586"/>
                  <a:pt x="177" y="3586"/>
                </a:cubicBezTo>
                <a:lnTo>
                  <a:pt x="2879" y="3586"/>
                </a:lnTo>
                <a:lnTo>
                  <a:pt x="2879" y="4735"/>
                </a:lnTo>
                <a:cubicBezTo>
                  <a:pt x="2879" y="4806"/>
                  <a:pt x="2922" y="4871"/>
                  <a:pt x="2988" y="4898"/>
                </a:cubicBezTo>
                <a:cubicBezTo>
                  <a:pt x="3010" y="4907"/>
                  <a:pt x="3033" y="4911"/>
                  <a:pt x="3056" y="4911"/>
                </a:cubicBezTo>
                <a:cubicBezTo>
                  <a:pt x="3102" y="4911"/>
                  <a:pt x="3147" y="4893"/>
                  <a:pt x="3181" y="4860"/>
                </a:cubicBezTo>
                <a:lnTo>
                  <a:pt x="4463" y="3586"/>
                </a:lnTo>
                <a:lnTo>
                  <a:pt x="5223" y="3586"/>
                </a:lnTo>
                <a:cubicBezTo>
                  <a:pt x="5320" y="3586"/>
                  <a:pt x="5399" y="3507"/>
                  <a:pt x="5399" y="3410"/>
                </a:cubicBezTo>
                <a:lnTo>
                  <a:pt x="5399" y="176"/>
                </a:lnTo>
                <a:cubicBezTo>
                  <a:pt x="5399" y="79"/>
                  <a:pt x="5320" y="0"/>
                  <a:pt x="5223" y="0"/>
                </a:cubicBezTo>
                <a:close/>
                <a:moveTo>
                  <a:pt x="2700" y="3090"/>
                </a:moveTo>
                <a:cubicBezTo>
                  <a:pt x="2550" y="3090"/>
                  <a:pt x="2428" y="2969"/>
                  <a:pt x="2428" y="2819"/>
                </a:cubicBezTo>
                <a:cubicBezTo>
                  <a:pt x="2428" y="2669"/>
                  <a:pt x="2550" y="2547"/>
                  <a:pt x="2700" y="2547"/>
                </a:cubicBezTo>
                <a:cubicBezTo>
                  <a:pt x="2849" y="2547"/>
                  <a:pt x="2971" y="2669"/>
                  <a:pt x="2971" y="2819"/>
                </a:cubicBezTo>
                <a:cubicBezTo>
                  <a:pt x="2971" y="2969"/>
                  <a:pt x="2849" y="3090"/>
                  <a:pt x="2700" y="3090"/>
                </a:cubicBezTo>
                <a:close/>
                <a:moveTo>
                  <a:pt x="2984" y="1799"/>
                </a:moveTo>
                <a:cubicBezTo>
                  <a:pt x="2948" y="1823"/>
                  <a:pt x="2924" y="1841"/>
                  <a:pt x="2910" y="1853"/>
                </a:cubicBezTo>
                <a:lnTo>
                  <a:pt x="2910" y="2136"/>
                </a:lnTo>
                <a:cubicBezTo>
                  <a:pt x="2910" y="2253"/>
                  <a:pt x="2816" y="2347"/>
                  <a:pt x="2700" y="2347"/>
                </a:cubicBezTo>
                <a:cubicBezTo>
                  <a:pt x="2583" y="2347"/>
                  <a:pt x="2489" y="2253"/>
                  <a:pt x="2489" y="2136"/>
                </a:cubicBezTo>
                <a:lnTo>
                  <a:pt x="2489" y="1831"/>
                </a:lnTo>
                <a:cubicBezTo>
                  <a:pt x="2489" y="1627"/>
                  <a:pt x="2638" y="1525"/>
                  <a:pt x="2746" y="1451"/>
                </a:cubicBezTo>
                <a:cubicBezTo>
                  <a:pt x="2863" y="1371"/>
                  <a:pt x="2941" y="1318"/>
                  <a:pt x="2941" y="1153"/>
                </a:cubicBezTo>
                <a:cubicBezTo>
                  <a:pt x="2941" y="1020"/>
                  <a:pt x="2833" y="912"/>
                  <a:pt x="2700" y="912"/>
                </a:cubicBezTo>
                <a:cubicBezTo>
                  <a:pt x="2567" y="912"/>
                  <a:pt x="2458" y="1020"/>
                  <a:pt x="2458" y="1153"/>
                </a:cubicBezTo>
                <a:cubicBezTo>
                  <a:pt x="2458" y="1269"/>
                  <a:pt x="2364" y="1364"/>
                  <a:pt x="2248" y="1364"/>
                </a:cubicBezTo>
                <a:cubicBezTo>
                  <a:pt x="2132" y="1364"/>
                  <a:pt x="2037" y="1269"/>
                  <a:pt x="2037" y="1153"/>
                </a:cubicBezTo>
                <a:cubicBezTo>
                  <a:pt x="2037" y="788"/>
                  <a:pt x="2334" y="491"/>
                  <a:pt x="2700" y="491"/>
                </a:cubicBezTo>
                <a:cubicBezTo>
                  <a:pt x="3065" y="491"/>
                  <a:pt x="3362" y="788"/>
                  <a:pt x="3362" y="1153"/>
                </a:cubicBezTo>
                <a:cubicBezTo>
                  <a:pt x="3362" y="1541"/>
                  <a:pt x="3125" y="1702"/>
                  <a:pt x="2984" y="179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4.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艾滋病的预防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5576" y="1556792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000" b="1" dirty="0" smtClean="0">
                <a:solidFill>
                  <a:srgbClr val="C00000"/>
                </a:solidFill>
                <a:latin typeface="+mj-ea"/>
                <a:ea typeface="+mj-ea"/>
                <a:cs typeface="+mn-ea"/>
                <a:sym typeface="+mn-lt"/>
              </a:rPr>
              <a:t>避免不安全注射或输血，预防艾滋病经血传播</a:t>
            </a:r>
            <a:endParaRPr lang="zh-CN" altLang="en-US" sz="4000" b="1" dirty="0">
              <a:solidFill>
                <a:srgbClr val="C00000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9" name="speech-bubble-with-question-mark_62024"/>
          <p:cNvSpPr>
            <a:spLocks noChangeAspect="1"/>
          </p:cNvSpPr>
          <p:nvPr/>
        </p:nvSpPr>
        <p:spPr bwMode="auto">
          <a:xfrm>
            <a:off x="179512" y="3645024"/>
            <a:ext cx="1887795" cy="1714539"/>
          </a:xfrm>
          <a:custGeom>
            <a:avLst/>
            <a:gdLst>
              <a:gd name="T0" fmla="*/ 5223 w 5399"/>
              <a:gd name="T1" fmla="*/ 0 h 4911"/>
              <a:gd name="T2" fmla="*/ 177 w 5399"/>
              <a:gd name="T3" fmla="*/ 0 h 4911"/>
              <a:gd name="T4" fmla="*/ 0 w 5399"/>
              <a:gd name="T5" fmla="*/ 176 h 4911"/>
              <a:gd name="T6" fmla="*/ 0 w 5399"/>
              <a:gd name="T7" fmla="*/ 3410 h 4911"/>
              <a:gd name="T8" fmla="*/ 177 w 5399"/>
              <a:gd name="T9" fmla="*/ 3586 h 4911"/>
              <a:gd name="T10" fmla="*/ 2879 w 5399"/>
              <a:gd name="T11" fmla="*/ 3586 h 4911"/>
              <a:gd name="T12" fmla="*/ 2879 w 5399"/>
              <a:gd name="T13" fmla="*/ 4735 h 4911"/>
              <a:gd name="T14" fmla="*/ 2988 w 5399"/>
              <a:gd name="T15" fmla="*/ 4898 h 4911"/>
              <a:gd name="T16" fmla="*/ 3056 w 5399"/>
              <a:gd name="T17" fmla="*/ 4911 h 4911"/>
              <a:gd name="T18" fmla="*/ 3181 w 5399"/>
              <a:gd name="T19" fmla="*/ 4860 h 4911"/>
              <a:gd name="T20" fmla="*/ 4463 w 5399"/>
              <a:gd name="T21" fmla="*/ 3586 h 4911"/>
              <a:gd name="T22" fmla="*/ 5223 w 5399"/>
              <a:gd name="T23" fmla="*/ 3586 h 4911"/>
              <a:gd name="T24" fmla="*/ 5399 w 5399"/>
              <a:gd name="T25" fmla="*/ 3410 h 4911"/>
              <a:gd name="T26" fmla="*/ 5399 w 5399"/>
              <a:gd name="T27" fmla="*/ 176 h 4911"/>
              <a:gd name="T28" fmla="*/ 5223 w 5399"/>
              <a:gd name="T29" fmla="*/ 0 h 4911"/>
              <a:gd name="T30" fmla="*/ 2700 w 5399"/>
              <a:gd name="T31" fmla="*/ 3090 h 4911"/>
              <a:gd name="T32" fmla="*/ 2428 w 5399"/>
              <a:gd name="T33" fmla="*/ 2819 h 4911"/>
              <a:gd name="T34" fmla="*/ 2700 w 5399"/>
              <a:gd name="T35" fmla="*/ 2547 h 4911"/>
              <a:gd name="T36" fmla="*/ 2971 w 5399"/>
              <a:gd name="T37" fmla="*/ 2819 h 4911"/>
              <a:gd name="T38" fmla="*/ 2700 w 5399"/>
              <a:gd name="T39" fmla="*/ 3090 h 4911"/>
              <a:gd name="T40" fmla="*/ 2984 w 5399"/>
              <a:gd name="T41" fmla="*/ 1799 h 4911"/>
              <a:gd name="T42" fmla="*/ 2910 w 5399"/>
              <a:gd name="T43" fmla="*/ 1853 h 4911"/>
              <a:gd name="T44" fmla="*/ 2910 w 5399"/>
              <a:gd name="T45" fmla="*/ 2136 h 4911"/>
              <a:gd name="T46" fmla="*/ 2700 w 5399"/>
              <a:gd name="T47" fmla="*/ 2347 h 4911"/>
              <a:gd name="T48" fmla="*/ 2489 w 5399"/>
              <a:gd name="T49" fmla="*/ 2136 h 4911"/>
              <a:gd name="T50" fmla="*/ 2489 w 5399"/>
              <a:gd name="T51" fmla="*/ 1831 h 4911"/>
              <a:gd name="T52" fmla="*/ 2746 w 5399"/>
              <a:gd name="T53" fmla="*/ 1451 h 4911"/>
              <a:gd name="T54" fmla="*/ 2941 w 5399"/>
              <a:gd name="T55" fmla="*/ 1153 h 4911"/>
              <a:gd name="T56" fmla="*/ 2700 w 5399"/>
              <a:gd name="T57" fmla="*/ 912 h 4911"/>
              <a:gd name="T58" fmla="*/ 2458 w 5399"/>
              <a:gd name="T59" fmla="*/ 1153 h 4911"/>
              <a:gd name="T60" fmla="*/ 2248 w 5399"/>
              <a:gd name="T61" fmla="*/ 1364 h 4911"/>
              <a:gd name="T62" fmla="*/ 2037 w 5399"/>
              <a:gd name="T63" fmla="*/ 1153 h 4911"/>
              <a:gd name="T64" fmla="*/ 2700 w 5399"/>
              <a:gd name="T65" fmla="*/ 491 h 4911"/>
              <a:gd name="T66" fmla="*/ 3362 w 5399"/>
              <a:gd name="T67" fmla="*/ 1153 h 4911"/>
              <a:gd name="T68" fmla="*/ 2984 w 5399"/>
              <a:gd name="T69" fmla="*/ 1799 h 4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399" h="4911">
                <a:moveTo>
                  <a:pt x="5223" y="0"/>
                </a:moveTo>
                <a:lnTo>
                  <a:pt x="177" y="0"/>
                </a:lnTo>
                <a:cubicBezTo>
                  <a:pt x="79" y="0"/>
                  <a:pt x="0" y="79"/>
                  <a:pt x="0" y="176"/>
                </a:cubicBezTo>
                <a:lnTo>
                  <a:pt x="0" y="3410"/>
                </a:lnTo>
                <a:cubicBezTo>
                  <a:pt x="0" y="3507"/>
                  <a:pt x="79" y="3586"/>
                  <a:pt x="177" y="3586"/>
                </a:cubicBezTo>
                <a:lnTo>
                  <a:pt x="2879" y="3586"/>
                </a:lnTo>
                <a:lnTo>
                  <a:pt x="2879" y="4735"/>
                </a:lnTo>
                <a:cubicBezTo>
                  <a:pt x="2879" y="4806"/>
                  <a:pt x="2922" y="4871"/>
                  <a:pt x="2988" y="4898"/>
                </a:cubicBezTo>
                <a:cubicBezTo>
                  <a:pt x="3010" y="4907"/>
                  <a:pt x="3033" y="4911"/>
                  <a:pt x="3056" y="4911"/>
                </a:cubicBezTo>
                <a:cubicBezTo>
                  <a:pt x="3102" y="4911"/>
                  <a:pt x="3147" y="4893"/>
                  <a:pt x="3181" y="4860"/>
                </a:cubicBezTo>
                <a:lnTo>
                  <a:pt x="4463" y="3586"/>
                </a:lnTo>
                <a:lnTo>
                  <a:pt x="5223" y="3586"/>
                </a:lnTo>
                <a:cubicBezTo>
                  <a:pt x="5320" y="3586"/>
                  <a:pt x="5399" y="3507"/>
                  <a:pt x="5399" y="3410"/>
                </a:cubicBezTo>
                <a:lnTo>
                  <a:pt x="5399" y="176"/>
                </a:lnTo>
                <a:cubicBezTo>
                  <a:pt x="5399" y="79"/>
                  <a:pt x="5320" y="0"/>
                  <a:pt x="5223" y="0"/>
                </a:cubicBezTo>
                <a:close/>
                <a:moveTo>
                  <a:pt x="2700" y="3090"/>
                </a:moveTo>
                <a:cubicBezTo>
                  <a:pt x="2550" y="3090"/>
                  <a:pt x="2428" y="2969"/>
                  <a:pt x="2428" y="2819"/>
                </a:cubicBezTo>
                <a:cubicBezTo>
                  <a:pt x="2428" y="2669"/>
                  <a:pt x="2550" y="2547"/>
                  <a:pt x="2700" y="2547"/>
                </a:cubicBezTo>
                <a:cubicBezTo>
                  <a:pt x="2849" y="2547"/>
                  <a:pt x="2971" y="2669"/>
                  <a:pt x="2971" y="2819"/>
                </a:cubicBezTo>
                <a:cubicBezTo>
                  <a:pt x="2971" y="2969"/>
                  <a:pt x="2849" y="3090"/>
                  <a:pt x="2700" y="3090"/>
                </a:cubicBezTo>
                <a:close/>
                <a:moveTo>
                  <a:pt x="2984" y="1799"/>
                </a:moveTo>
                <a:cubicBezTo>
                  <a:pt x="2948" y="1823"/>
                  <a:pt x="2924" y="1841"/>
                  <a:pt x="2910" y="1853"/>
                </a:cubicBezTo>
                <a:lnTo>
                  <a:pt x="2910" y="2136"/>
                </a:lnTo>
                <a:cubicBezTo>
                  <a:pt x="2910" y="2253"/>
                  <a:pt x="2816" y="2347"/>
                  <a:pt x="2700" y="2347"/>
                </a:cubicBezTo>
                <a:cubicBezTo>
                  <a:pt x="2583" y="2347"/>
                  <a:pt x="2489" y="2253"/>
                  <a:pt x="2489" y="2136"/>
                </a:cubicBezTo>
                <a:lnTo>
                  <a:pt x="2489" y="1831"/>
                </a:lnTo>
                <a:cubicBezTo>
                  <a:pt x="2489" y="1627"/>
                  <a:pt x="2638" y="1525"/>
                  <a:pt x="2746" y="1451"/>
                </a:cubicBezTo>
                <a:cubicBezTo>
                  <a:pt x="2863" y="1371"/>
                  <a:pt x="2941" y="1318"/>
                  <a:pt x="2941" y="1153"/>
                </a:cubicBezTo>
                <a:cubicBezTo>
                  <a:pt x="2941" y="1020"/>
                  <a:pt x="2833" y="912"/>
                  <a:pt x="2700" y="912"/>
                </a:cubicBezTo>
                <a:cubicBezTo>
                  <a:pt x="2567" y="912"/>
                  <a:pt x="2458" y="1020"/>
                  <a:pt x="2458" y="1153"/>
                </a:cubicBezTo>
                <a:cubicBezTo>
                  <a:pt x="2458" y="1269"/>
                  <a:pt x="2364" y="1364"/>
                  <a:pt x="2248" y="1364"/>
                </a:cubicBezTo>
                <a:cubicBezTo>
                  <a:pt x="2132" y="1364"/>
                  <a:pt x="2037" y="1269"/>
                  <a:pt x="2037" y="1153"/>
                </a:cubicBezTo>
                <a:cubicBezTo>
                  <a:pt x="2037" y="788"/>
                  <a:pt x="2334" y="491"/>
                  <a:pt x="2700" y="491"/>
                </a:cubicBezTo>
                <a:cubicBezTo>
                  <a:pt x="3065" y="491"/>
                  <a:pt x="3362" y="788"/>
                  <a:pt x="3362" y="1153"/>
                </a:cubicBezTo>
                <a:cubicBezTo>
                  <a:pt x="3362" y="1541"/>
                  <a:pt x="3125" y="1702"/>
                  <a:pt x="2984" y="179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23728" y="3212976"/>
            <a:ext cx="6624736" cy="2927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zh-CN" altLang="en-US" sz="2400" b="1" dirty="0" smtClean="0">
                <a:latin typeface="+mn-ea"/>
                <a:cs typeface="+mn-ea"/>
                <a:sym typeface="+mn-lt"/>
              </a:rPr>
              <a:t>C：</a:t>
            </a:r>
            <a:r>
              <a:rPr lang="zh-CN" altLang="zh-CN" sz="2400" b="1" dirty="0" smtClean="0">
                <a:latin typeface="+mn-ea"/>
                <a:cs typeface="+mn-ea"/>
                <a:sym typeface="+mn-lt"/>
              </a:rPr>
              <a:t>不与他人共用牙刷、剃须刀及有可能刺破皮肤的日常生活用品</a:t>
            </a:r>
            <a:r>
              <a:rPr lang="zh-CN" altLang="zh-CN" sz="2400" dirty="0" smtClean="0">
                <a:latin typeface="+mn-ea"/>
                <a:cs typeface="+mn-ea"/>
                <a:sym typeface="+mn-lt"/>
              </a:rPr>
              <a:t>。</a:t>
            </a:r>
            <a:endParaRPr lang="en-US" altLang="zh-CN" sz="2400" dirty="0" smtClean="0">
              <a:latin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zh-CN" sz="2400" b="1" dirty="0" smtClean="0">
                <a:latin typeface="+mn-ea"/>
                <a:cs typeface="+mn-ea"/>
                <a:sym typeface="+mn-lt"/>
              </a:rPr>
              <a:t>D</a:t>
            </a:r>
            <a:r>
              <a:rPr lang="zh-CN" altLang="en-US" sz="2400" b="1" dirty="0" smtClean="0">
                <a:latin typeface="+mn-ea"/>
                <a:cs typeface="+mn-ea"/>
                <a:sym typeface="+mn-lt"/>
              </a:rPr>
              <a:t>：帮助他人止血时，应做好自我防护，避免徒手接触血液和伤口，要用干净的手绢、纸巾或乳胶手套等物品进行应急处理，然后再去医院就诊。 </a:t>
            </a:r>
            <a:endParaRPr lang="en-US" altLang="zh-CN" sz="2400" b="1" dirty="0" smtClean="0"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4.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艾滋病的预防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speech-bubble-with-question-mark_62024"/>
          <p:cNvSpPr>
            <a:spLocks noChangeAspect="1"/>
          </p:cNvSpPr>
          <p:nvPr/>
        </p:nvSpPr>
        <p:spPr bwMode="auto">
          <a:xfrm>
            <a:off x="539552" y="3429000"/>
            <a:ext cx="1887795" cy="1714539"/>
          </a:xfrm>
          <a:custGeom>
            <a:avLst/>
            <a:gdLst>
              <a:gd name="T0" fmla="*/ 5223 w 5399"/>
              <a:gd name="T1" fmla="*/ 0 h 4911"/>
              <a:gd name="T2" fmla="*/ 177 w 5399"/>
              <a:gd name="T3" fmla="*/ 0 h 4911"/>
              <a:gd name="T4" fmla="*/ 0 w 5399"/>
              <a:gd name="T5" fmla="*/ 176 h 4911"/>
              <a:gd name="T6" fmla="*/ 0 w 5399"/>
              <a:gd name="T7" fmla="*/ 3410 h 4911"/>
              <a:gd name="T8" fmla="*/ 177 w 5399"/>
              <a:gd name="T9" fmla="*/ 3586 h 4911"/>
              <a:gd name="T10" fmla="*/ 2879 w 5399"/>
              <a:gd name="T11" fmla="*/ 3586 h 4911"/>
              <a:gd name="T12" fmla="*/ 2879 w 5399"/>
              <a:gd name="T13" fmla="*/ 4735 h 4911"/>
              <a:gd name="T14" fmla="*/ 2988 w 5399"/>
              <a:gd name="T15" fmla="*/ 4898 h 4911"/>
              <a:gd name="T16" fmla="*/ 3056 w 5399"/>
              <a:gd name="T17" fmla="*/ 4911 h 4911"/>
              <a:gd name="T18" fmla="*/ 3181 w 5399"/>
              <a:gd name="T19" fmla="*/ 4860 h 4911"/>
              <a:gd name="T20" fmla="*/ 4463 w 5399"/>
              <a:gd name="T21" fmla="*/ 3586 h 4911"/>
              <a:gd name="T22" fmla="*/ 5223 w 5399"/>
              <a:gd name="T23" fmla="*/ 3586 h 4911"/>
              <a:gd name="T24" fmla="*/ 5399 w 5399"/>
              <a:gd name="T25" fmla="*/ 3410 h 4911"/>
              <a:gd name="T26" fmla="*/ 5399 w 5399"/>
              <a:gd name="T27" fmla="*/ 176 h 4911"/>
              <a:gd name="T28" fmla="*/ 5223 w 5399"/>
              <a:gd name="T29" fmla="*/ 0 h 4911"/>
              <a:gd name="T30" fmla="*/ 2700 w 5399"/>
              <a:gd name="T31" fmla="*/ 3090 h 4911"/>
              <a:gd name="T32" fmla="*/ 2428 w 5399"/>
              <a:gd name="T33" fmla="*/ 2819 h 4911"/>
              <a:gd name="T34" fmla="*/ 2700 w 5399"/>
              <a:gd name="T35" fmla="*/ 2547 h 4911"/>
              <a:gd name="T36" fmla="*/ 2971 w 5399"/>
              <a:gd name="T37" fmla="*/ 2819 h 4911"/>
              <a:gd name="T38" fmla="*/ 2700 w 5399"/>
              <a:gd name="T39" fmla="*/ 3090 h 4911"/>
              <a:gd name="T40" fmla="*/ 2984 w 5399"/>
              <a:gd name="T41" fmla="*/ 1799 h 4911"/>
              <a:gd name="T42" fmla="*/ 2910 w 5399"/>
              <a:gd name="T43" fmla="*/ 1853 h 4911"/>
              <a:gd name="T44" fmla="*/ 2910 w 5399"/>
              <a:gd name="T45" fmla="*/ 2136 h 4911"/>
              <a:gd name="T46" fmla="*/ 2700 w 5399"/>
              <a:gd name="T47" fmla="*/ 2347 h 4911"/>
              <a:gd name="T48" fmla="*/ 2489 w 5399"/>
              <a:gd name="T49" fmla="*/ 2136 h 4911"/>
              <a:gd name="T50" fmla="*/ 2489 w 5399"/>
              <a:gd name="T51" fmla="*/ 1831 h 4911"/>
              <a:gd name="T52" fmla="*/ 2746 w 5399"/>
              <a:gd name="T53" fmla="*/ 1451 h 4911"/>
              <a:gd name="T54" fmla="*/ 2941 w 5399"/>
              <a:gd name="T55" fmla="*/ 1153 h 4911"/>
              <a:gd name="T56" fmla="*/ 2700 w 5399"/>
              <a:gd name="T57" fmla="*/ 912 h 4911"/>
              <a:gd name="T58" fmla="*/ 2458 w 5399"/>
              <a:gd name="T59" fmla="*/ 1153 h 4911"/>
              <a:gd name="T60" fmla="*/ 2248 w 5399"/>
              <a:gd name="T61" fmla="*/ 1364 h 4911"/>
              <a:gd name="T62" fmla="*/ 2037 w 5399"/>
              <a:gd name="T63" fmla="*/ 1153 h 4911"/>
              <a:gd name="T64" fmla="*/ 2700 w 5399"/>
              <a:gd name="T65" fmla="*/ 491 h 4911"/>
              <a:gd name="T66" fmla="*/ 3362 w 5399"/>
              <a:gd name="T67" fmla="*/ 1153 h 4911"/>
              <a:gd name="T68" fmla="*/ 2984 w 5399"/>
              <a:gd name="T69" fmla="*/ 1799 h 4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399" h="4911">
                <a:moveTo>
                  <a:pt x="5223" y="0"/>
                </a:moveTo>
                <a:lnTo>
                  <a:pt x="177" y="0"/>
                </a:lnTo>
                <a:cubicBezTo>
                  <a:pt x="79" y="0"/>
                  <a:pt x="0" y="79"/>
                  <a:pt x="0" y="176"/>
                </a:cubicBezTo>
                <a:lnTo>
                  <a:pt x="0" y="3410"/>
                </a:lnTo>
                <a:cubicBezTo>
                  <a:pt x="0" y="3507"/>
                  <a:pt x="79" y="3586"/>
                  <a:pt x="177" y="3586"/>
                </a:cubicBezTo>
                <a:lnTo>
                  <a:pt x="2879" y="3586"/>
                </a:lnTo>
                <a:lnTo>
                  <a:pt x="2879" y="4735"/>
                </a:lnTo>
                <a:cubicBezTo>
                  <a:pt x="2879" y="4806"/>
                  <a:pt x="2922" y="4871"/>
                  <a:pt x="2988" y="4898"/>
                </a:cubicBezTo>
                <a:cubicBezTo>
                  <a:pt x="3010" y="4907"/>
                  <a:pt x="3033" y="4911"/>
                  <a:pt x="3056" y="4911"/>
                </a:cubicBezTo>
                <a:cubicBezTo>
                  <a:pt x="3102" y="4911"/>
                  <a:pt x="3147" y="4893"/>
                  <a:pt x="3181" y="4860"/>
                </a:cubicBezTo>
                <a:lnTo>
                  <a:pt x="4463" y="3586"/>
                </a:lnTo>
                <a:lnTo>
                  <a:pt x="5223" y="3586"/>
                </a:lnTo>
                <a:cubicBezTo>
                  <a:pt x="5320" y="3586"/>
                  <a:pt x="5399" y="3507"/>
                  <a:pt x="5399" y="3410"/>
                </a:cubicBezTo>
                <a:lnTo>
                  <a:pt x="5399" y="176"/>
                </a:lnTo>
                <a:cubicBezTo>
                  <a:pt x="5399" y="79"/>
                  <a:pt x="5320" y="0"/>
                  <a:pt x="5223" y="0"/>
                </a:cubicBezTo>
                <a:close/>
                <a:moveTo>
                  <a:pt x="2700" y="3090"/>
                </a:moveTo>
                <a:cubicBezTo>
                  <a:pt x="2550" y="3090"/>
                  <a:pt x="2428" y="2969"/>
                  <a:pt x="2428" y="2819"/>
                </a:cubicBezTo>
                <a:cubicBezTo>
                  <a:pt x="2428" y="2669"/>
                  <a:pt x="2550" y="2547"/>
                  <a:pt x="2700" y="2547"/>
                </a:cubicBezTo>
                <a:cubicBezTo>
                  <a:pt x="2849" y="2547"/>
                  <a:pt x="2971" y="2669"/>
                  <a:pt x="2971" y="2819"/>
                </a:cubicBezTo>
                <a:cubicBezTo>
                  <a:pt x="2971" y="2969"/>
                  <a:pt x="2849" y="3090"/>
                  <a:pt x="2700" y="3090"/>
                </a:cubicBezTo>
                <a:close/>
                <a:moveTo>
                  <a:pt x="2984" y="1799"/>
                </a:moveTo>
                <a:cubicBezTo>
                  <a:pt x="2948" y="1823"/>
                  <a:pt x="2924" y="1841"/>
                  <a:pt x="2910" y="1853"/>
                </a:cubicBezTo>
                <a:lnTo>
                  <a:pt x="2910" y="2136"/>
                </a:lnTo>
                <a:cubicBezTo>
                  <a:pt x="2910" y="2253"/>
                  <a:pt x="2816" y="2347"/>
                  <a:pt x="2700" y="2347"/>
                </a:cubicBezTo>
                <a:cubicBezTo>
                  <a:pt x="2583" y="2347"/>
                  <a:pt x="2489" y="2253"/>
                  <a:pt x="2489" y="2136"/>
                </a:cubicBezTo>
                <a:lnTo>
                  <a:pt x="2489" y="1831"/>
                </a:lnTo>
                <a:cubicBezTo>
                  <a:pt x="2489" y="1627"/>
                  <a:pt x="2638" y="1525"/>
                  <a:pt x="2746" y="1451"/>
                </a:cubicBezTo>
                <a:cubicBezTo>
                  <a:pt x="2863" y="1371"/>
                  <a:pt x="2941" y="1318"/>
                  <a:pt x="2941" y="1153"/>
                </a:cubicBezTo>
                <a:cubicBezTo>
                  <a:pt x="2941" y="1020"/>
                  <a:pt x="2833" y="912"/>
                  <a:pt x="2700" y="912"/>
                </a:cubicBezTo>
                <a:cubicBezTo>
                  <a:pt x="2567" y="912"/>
                  <a:pt x="2458" y="1020"/>
                  <a:pt x="2458" y="1153"/>
                </a:cubicBezTo>
                <a:cubicBezTo>
                  <a:pt x="2458" y="1269"/>
                  <a:pt x="2364" y="1364"/>
                  <a:pt x="2248" y="1364"/>
                </a:cubicBezTo>
                <a:cubicBezTo>
                  <a:pt x="2132" y="1364"/>
                  <a:pt x="2037" y="1269"/>
                  <a:pt x="2037" y="1153"/>
                </a:cubicBezTo>
                <a:cubicBezTo>
                  <a:pt x="2037" y="788"/>
                  <a:pt x="2334" y="491"/>
                  <a:pt x="2700" y="491"/>
                </a:cubicBezTo>
                <a:cubicBezTo>
                  <a:pt x="3065" y="491"/>
                  <a:pt x="3362" y="788"/>
                  <a:pt x="3362" y="1153"/>
                </a:cubicBezTo>
                <a:cubicBezTo>
                  <a:pt x="3362" y="1541"/>
                  <a:pt x="3125" y="1702"/>
                  <a:pt x="2984" y="179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23728" y="2780928"/>
            <a:ext cx="6624736" cy="55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zh-CN" altLang="en-US" sz="2400" b="1" dirty="0" smtClean="0">
                <a:latin typeface="+mn-ea"/>
                <a:cs typeface="+mn-ea"/>
                <a:sym typeface="+mn-lt"/>
              </a:rPr>
              <a:t> </a:t>
            </a:r>
            <a:endParaRPr lang="en-US" altLang="zh-CN" sz="2400" b="1" dirty="0" smtClean="0">
              <a:latin typeface="+mn-ea"/>
              <a:cs typeface="+mn-ea"/>
              <a:sym typeface="+mn-lt"/>
            </a:endParaRPr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0" y="1340768"/>
            <a:ext cx="8535988" cy="76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zh-CN" altLang="en-US" sz="4000" b="1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避免母婴传播</a:t>
            </a:r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2987824" y="3068960"/>
            <a:ext cx="4871823" cy="22399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zh-CN" sz="3200" b="1" dirty="0">
                <a:cs typeface="+mn-ea"/>
                <a:sym typeface="+mn-lt"/>
              </a:rPr>
              <a:t>A</a:t>
            </a:r>
            <a:r>
              <a:rPr lang="zh-CN" altLang="en-US" sz="3200" b="1" dirty="0">
                <a:cs typeface="+mn-ea"/>
                <a:sym typeface="+mn-lt"/>
              </a:rPr>
              <a:t>：避免怀</a:t>
            </a:r>
            <a:r>
              <a:rPr lang="zh-CN" altLang="en-US" sz="3200" b="1" dirty="0" smtClean="0">
                <a:cs typeface="+mn-ea"/>
                <a:sym typeface="+mn-lt"/>
              </a:rPr>
              <a:t>孕</a:t>
            </a:r>
            <a:endParaRPr lang="en-US" altLang="zh-CN" sz="3200" b="1" dirty="0" smtClean="0">
              <a:cs typeface="+mn-ea"/>
              <a:sym typeface="+mn-lt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endParaRPr lang="zh-CN" altLang="en-US" sz="3200" b="1" dirty="0">
              <a:cs typeface="+mn-ea"/>
              <a:sym typeface="+mn-lt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zh-CN" sz="3200" b="1" dirty="0">
                <a:cs typeface="+mn-ea"/>
                <a:sym typeface="+mn-lt"/>
              </a:rPr>
              <a:t>B</a:t>
            </a:r>
            <a:r>
              <a:rPr lang="zh-CN" altLang="en-US" sz="3200" b="1" dirty="0">
                <a:cs typeface="+mn-ea"/>
                <a:sym typeface="+mn-lt"/>
              </a:rPr>
              <a:t>：终止妊</a:t>
            </a:r>
            <a:r>
              <a:rPr lang="zh-CN" altLang="en-US" sz="3200" b="1" dirty="0" smtClean="0">
                <a:cs typeface="+mn-ea"/>
                <a:sym typeface="+mn-lt"/>
              </a:rPr>
              <a:t>娠</a:t>
            </a:r>
            <a:endParaRPr lang="en-US" altLang="zh-CN" sz="3200" b="1" dirty="0" smtClean="0">
              <a:cs typeface="+mn-ea"/>
              <a:sym typeface="+mn-lt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endParaRPr lang="zh-CN" altLang="en-US" sz="3200" b="1" dirty="0">
              <a:cs typeface="+mn-ea"/>
              <a:sym typeface="+mn-lt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zh-CN" sz="3200" b="1" dirty="0">
                <a:cs typeface="+mn-ea"/>
                <a:sym typeface="+mn-lt"/>
              </a:rPr>
              <a:t>C</a:t>
            </a:r>
            <a:r>
              <a:rPr lang="zh-CN" altLang="en-US" sz="3200" b="1" dirty="0">
                <a:cs typeface="+mn-ea"/>
                <a:sym typeface="+mn-lt"/>
              </a:rPr>
              <a:t>：药物阻断，喂养选择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zh-CN" altLang="en-US" sz="3200" b="1" dirty="0">
                <a:cs typeface="+mn-ea"/>
                <a:sym typeface="+mn-lt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1840" y="1340768"/>
            <a:ext cx="5698976" cy="331236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7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7200" b="1" dirty="0" smtClean="0">
                <a:solidFill>
                  <a:srgbClr val="FF0000"/>
                </a:solidFill>
              </a:rPr>
              <a:t>艾滋病的检测</a:t>
            </a:r>
            <a:endParaRPr lang="zh-CN" altLang="en-US" sz="7200" b="1" dirty="0">
              <a:solidFill>
                <a:srgbClr val="FF0000"/>
              </a:solidFill>
            </a:endParaRPr>
          </a:p>
        </p:txBody>
      </p:sp>
      <p:grpSp>
        <p:nvGrpSpPr>
          <p:cNvPr id="2" name="组合 4">
            <a:extLst>
              <a:ext uri="{FF2B5EF4-FFF2-40B4-BE49-F238E27FC236}">
                <a16:creationId xmlns="" xmlns:a16="http://schemas.microsoft.com/office/drawing/2014/main" id="{CE5F9FA2-AC04-4611-AF3D-C13AF67C88C7}"/>
              </a:ext>
            </a:extLst>
          </p:cNvPr>
          <p:cNvGrpSpPr/>
          <p:nvPr/>
        </p:nvGrpSpPr>
        <p:grpSpPr>
          <a:xfrm>
            <a:off x="179512" y="1556792"/>
            <a:ext cx="3024336" cy="3139628"/>
            <a:chOff x="1308446" y="2020815"/>
            <a:chExt cx="3847099" cy="2891629"/>
          </a:xfrm>
        </p:grpSpPr>
        <p:pic>
          <p:nvPicPr>
            <p:cNvPr id="6" name="图片 5">
              <a:extLst>
                <a:ext uri="{FF2B5EF4-FFF2-40B4-BE49-F238E27FC236}">
                  <a16:creationId xmlns="" xmlns:a16="http://schemas.microsoft.com/office/drawing/2014/main" id="{D132A952-C617-485A-9312-5F0093894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08446" y="2020815"/>
              <a:ext cx="3847099" cy="2891629"/>
            </a:xfrm>
            <a:prstGeom prst="rect">
              <a:avLst/>
            </a:prstGeom>
          </p:spPr>
        </p:pic>
        <p:sp>
          <p:nvSpPr>
            <p:cNvPr id="7" name="文本框 2">
              <a:extLst>
                <a:ext uri="{FF2B5EF4-FFF2-40B4-BE49-F238E27FC236}">
                  <a16:creationId xmlns="" xmlns:a16="http://schemas.microsoft.com/office/drawing/2014/main" id="{4F4E1E16-B99F-46E4-A713-97351BA7A2E6}"/>
                </a:ext>
              </a:extLst>
            </p:cNvPr>
            <p:cNvSpPr txBox="1"/>
            <p:nvPr/>
          </p:nvSpPr>
          <p:spPr>
            <a:xfrm>
              <a:off x="1699235" y="3473610"/>
              <a:ext cx="11105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3">
              <a:extLst>
                <a:ext uri="{FF2B5EF4-FFF2-40B4-BE49-F238E27FC236}">
                  <a16:creationId xmlns="" xmlns:a16="http://schemas.microsoft.com/office/drawing/2014/main" id="{9B051BB2-DD17-4046-84AB-C346CB145F2D}"/>
                </a:ext>
              </a:extLst>
            </p:cNvPr>
            <p:cNvSpPr txBox="1"/>
            <p:nvPr/>
          </p:nvSpPr>
          <p:spPr>
            <a:xfrm>
              <a:off x="3716295" y="3473610"/>
              <a:ext cx="1110556" cy="85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877891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人体在感染艾滋病病毒后一般经</a:t>
            </a:r>
            <a:r>
              <a:rPr lang="en-US" altLang="zh-CN" dirty="0" smtClean="0"/>
              <a:t>7—10</a:t>
            </a:r>
            <a:r>
              <a:rPr lang="zh-CN" altLang="en-US" dirty="0" smtClean="0"/>
              <a:t>年的潜伏期才发展为艾滋病病人。潜伏期可能没有任何症状。随着艾滋病病毒对人体免疫功能的破坏，会出现多系统、多病原、多脏器的机会性感染，以及肿瘤和中枢神经系统等病变，最后因极度衰竭死亡。</a:t>
            </a:r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  <a:latin typeface="+mj-ea"/>
              </a:rPr>
              <a:t>5.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</a:rPr>
              <a:t>艾滋病的检测</a:t>
            </a:r>
            <a:endParaRPr lang="zh-CN" altLang="en-US" sz="3200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人体感染艾滋病病毒有哪些表现？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艾滋病病程分期及临床表现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" name="îṥļîḑé-Arrow: Pentagon 23"/>
          <p:cNvSpPr>
            <a:spLocks/>
          </p:cNvSpPr>
          <p:nvPr/>
        </p:nvSpPr>
        <p:spPr>
          <a:xfrm>
            <a:off x="683568" y="3212976"/>
            <a:ext cx="1440160" cy="1080120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zh-CN" altLang="en-US" sz="2800" b="1" dirty="0">
                <a:cs typeface="+mn-ea"/>
                <a:sym typeface="+mn-lt"/>
              </a:rPr>
              <a:t>１</a:t>
            </a:r>
            <a:endParaRPr lang="en-US" sz="2800" b="1" dirty="0">
              <a:cs typeface="+mn-ea"/>
              <a:sym typeface="+mn-lt"/>
            </a:endParaRPr>
          </a:p>
        </p:txBody>
      </p:sp>
      <p:sp>
        <p:nvSpPr>
          <p:cNvPr id="6" name="îṥļîḑé-Rectangle 24"/>
          <p:cNvSpPr>
            <a:spLocks/>
          </p:cNvSpPr>
          <p:nvPr/>
        </p:nvSpPr>
        <p:spPr>
          <a:xfrm>
            <a:off x="2195736" y="2924944"/>
            <a:ext cx="6372200" cy="1440160"/>
          </a:xfrm>
          <a:prstGeom prst="rect">
            <a:avLst/>
          </a:prstGeom>
        </p:spPr>
        <p:txBody>
          <a:bodyPr wrap="none" anchor="ctr">
            <a:normAutofit lnSpcReduction="10000"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  <a:cs typeface="+mn-ea"/>
                <a:sym typeface="+mn-lt"/>
              </a:rPr>
              <a:t>急性感染期</a:t>
            </a:r>
            <a:r>
              <a:rPr lang="zh-CN" altLang="en-US" sz="2400" dirty="0" smtClean="0">
                <a:cs typeface="+mn-ea"/>
                <a:sym typeface="+mn-lt"/>
              </a:rPr>
              <a:t>：</a:t>
            </a:r>
            <a:r>
              <a:rPr lang="en-US" altLang="zh-CN" sz="2400" dirty="0" smtClean="0">
                <a:cs typeface="+mn-ea"/>
                <a:sym typeface="+mn-lt"/>
              </a:rPr>
              <a:t>HIV</a:t>
            </a:r>
            <a:r>
              <a:rPr lang="zh-CN" altLang="en-US" sz="2400" dirty="0" smtClean="0">
                <a:cs typeface="+mn-ea"/>
                <a:sym typeface="+mn-lt"/>
              </a:rPr>
              <a:t>进入人体内，约</a:t>
            </a:r>
            <a:r>
              <a:rPr lang="en-US" altLang="zh-CN" sz="2400" dirty="0" smtClean="0">
                <a:cs typeface="+mn-ea"/>
                <a:sym typeface="+mn-lt"/>
              </a:rPr>
              <a:t>2~6</a:t>
            </a:r>
            <a:r>
              <a:rPr lang="zh-CN" altLang="en-US" sz="2400" dirty="0" smtClean="0">
                <a:cs typeface="+mn-ea"/>
                <a:sym typeface="+mn-lt"/>
              </a:rPr>
              <a:t>周后部分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人可出现类似感冒或传染性单核细胞增多症状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，如发热、头痛、全身酸痛、咽痛、恶心、呕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吐。腹泻、关节痛、皮疹等</a:t>
            </a:r>
            <a:r>
              <a:rPr lang="zh-CN" altLang="en-US" sz="2000" dirty="0" smtClean="0">
                <a:cs typeface="+mn-ea"/>
                <a:sym typeface="+mn-lt"/>
              </a:rPr>
              <a:t>。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7" name="îṥļîḑé-Arrow: Pentagon 25"/>
          <p:cNvSpPr>
            <a:spLocks/>
          </p:cNvSpPr>
          <p:nvPr/>
        </p:nvSpPr>
        <p:spPr>
          <a:xfrm>
            <a:off x="683568" y="5013176"/>
            <a:ext cx="1512168" cy="1037075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zh-CN" altLang="en-US" sz="2800" b="1" dirty="0">
                <a:cs typeface="+mn-ea"/>
                <a:sym typeface="+mn-lt"/>
              </a:rPr>
              <a:t>２</a:t>
            </a:r>
            <a:endParaRPr lang="en-US" sz="2800" b="1" dirty="0">
              <a:cs typeface="+mn-ea"/>
              <a:sym typeface="+mn-lt"/>
            </a:endParaRPr>
          </a:p>
        </p:txBody>
      </p:sp>
      <p:sp>
        <p:nvSpPr>
          <p:cNvPr id="8" name="îṥļîḑé-Rectangle 26"/>
          <p:cNvSpPr>
            <a:spLocks/>
          </p:cNvSpPr>
          <p:nvPr/>
        </p:nvSpPr>
        <p:spPr>
          <a:xfrm>
            <a:off x="2267744" y="4869160"/>
            <a:ext cx="6516216" cy="1549085"/>
          </a:xfrm>
          <a:prstGeom prst="rect">
            <a:avLst/>
          </a:prstGeom>
        </p:spPr>
        <p:txBody>
          <a:bodyPr wrap="none" anchor="ctr">
            <a:noAutofit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  <a:cs typeface="+mn-ea"/>
                <a:sym typeface="+mn-lt"/>
              </a:rPr>
              <a:t>无症状感染期</a:t>
            </a:r>
            <a:r>
              <a:rPr lang="zh-CN" altLang="en-US" sz="2400" dirty="0" smtClean="0">
                <a:cs typeface="+mn-ea"/>
                <a:sym typeface="+mn-lt"/>
              </a:rPr>
              <a:t>：</a:t>
            </a:r>
            <a:r>
              <a:rPr lang="en-US" altLang="zh-CN" sz="2400" dirty="0" smtClean="0">
                <a:cs typeface="+mn-ea"/>
                <a:sym typeface="+mn-lt"/>
              </a:rPr>
              <a:t>HIV</a:t>
            </a:r>
            <a:r>
              <a:rPr lang="zh-CN" altLang="en-US" sz="2400" dirty="0" smtClean="0">
                <a:cs typeface="+mn-ea"/>
                <a:sym typeface="+mn-lt"/>
              </a:rPr>
              <a:t>抗体阳性，但无临床症状或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体征。此期为艾滋病潜伏期。该期平均</a:t>
            </a:r>
            <a:r>
              <a:rPr lang="en-US" altLang="zh-CN" sz="2400" dirty="0" smtClean="0">
                <a:cs typeface="+mn-ea"/>
                <a:sym typeface="+mn-lt"/>
              </a:rPr>
              <a:t>7—10</a:t>
            </a:r>
            <a:r>
              <a:rPr lang="zh-CN" altLang="en-US" sz="2400" dirty="0" smtClean="0">
                <a:cs typeface="+mn-ea"/>
                <a:sym typeface="+mn-lt"/>
              </a:rPr>
              <a:t>年。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由于感染者没有明显临床症状，需通过血液检测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才能发现，这就造成了在人群中不知不觉传播的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机会。</a:t>
            </a:r>
            <a:endParaRPr lang="en-US" altLang="zh-CN" sz="2400" dirty="0" smtClean="0">
              <a:cs typeface="+mn-ea"/>
              <a:sym typeface="+mn-lt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5.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艾滋病的检测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îṥļîḑé-Arrow: Pentagon 29"/>
          <p:cNvSpPr>
            <a:spLocks/>
          </p:cNvSpPr>
          <p:nvPr/>
        </p:nvSpPr>
        <p:spPr>
          <a:xfrm>
            <a:off x="539552" y="3068960"/>
            <a:ext cx="1440160" cy="1152128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zh-CN" altLang="en-US" sz="2800" b="1" dirty="0">
                <a:cs typeface="+mn-ea"/>
                <a:sym typeface="+mn-lt"/>
              </a:rPr>
              <a:t>３</a:t>
            </a:r>
            <a:endParaRPr lang="en-US" sz="2800" b="1" dirty="0">
              <a:cs typeface="+mn-ea"/>
              <a:sym typeface="+mn-lt"/>
            </a:endParaRPr>
          </a:p>
        </p:txBody>
      </p:sp>
      <p:sp>
        <p:nvSpPr>
          <p:cNvPr id="6" name="îṥļîḑé-Arrow: Pentagon 29"/>
          <p:cNvSpPr>
            <a:spLocks/>
          </p:cNvSpPr>
          <p:nvPr/>
        </p:nvSpPr>
        <p:spPr>
          <a:xfrm>
            <a:off x="539552" y="5157192"/>
            <a:ext cx="1440160" cy="1053924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en-US" altLang="zh-CN" sz="2800" b="1" dirty="0" smtClean="0">
                <a:cs typeface="+mn-ea"/>
                <a:sym typeface="+mn-lt"/>
              </a:rPr>
              <a:t>4</a:t>
            </a:r>
            <a:endParaRPr lang="en-US" sz="2800" b="1" dirty="0">
              <a:cs typeface="+mn-ea"/>
              <a:sym typeface="+mn-lt"/>
            </a:endParaRPr>
          </a:p>
        </p:txBody>
      </p:sp>
      <p:sp>
        <p:nvSpPr>
          <p:cNvPr id="7" name="îṥļîḑé-Rectangle 30"/>
          <p:cNvSpPr>
            <a:spLocks/>
          </p:cNvSpPr>
          <p:nvPr/>
        </p:nvSpPr>
        <p:spPr>
          <a:xfrm>
            <a:off x="2123728" y="2924944"/>
            <a:ext cx="7199282" cy="1512168"/>
          </a:xfrm>
          <a:prstGeom prst="rect">
            <a:avLst/>
          </a:prstGeom>
        </p:spPr>
        <p:txBody>
          <a:bodyPr wrap="none" anchor="ctr">
            <a:normAutofit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  <a:cs typeface="+mn-ea"/>
                <a:sym typeface="+mn-lt"/>
              </a:rPr>
              <a:t>发病前期</a:t>
            </a:r>
            <a:r>
              <a:rPr lang="zh-CN" altLang="en-US" sz="2000" dirty="0" smtClean="0">
                <a:cs typeface="+mn-ea"/>
                <a:sym typeface="+mn-lt"/>
              </a:rPr>
              <a:t>：</a:t>
            </a:r>
            <a:r>
              <a:rPr lang="zh-CN" altLang="en-US" sz="2400" dirty="0" smtClean="0">
                <a:cs typeface="+mn-ea"/>
                <a:sym typeface="+mn-lt"/>
              </a:rPr>
              <a:t>出现与艾滋病有关的症状和体征。可有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淋巴结肿大、发热、腹泻或周围神经疾病、体重下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降及病毒、细菌及真菌性感染。</a:t>
            </a:r>
          </a:p>
        </p:txBody>
      </p:sp>
      <p:sp>
        <p:nvSpPr>
          <p:cNvPr id="8" name="îṥļîḑé-Rectangle 30"/>
          <p:cNvSpPr>
            <a:spLocks/>
          </p:cNvSpPr>
          <p:nvPr/>
        </p:nvSpPr>
        <p:spPr>
          <a:xfrm>
            <a:off x="2123728" y="4869160"/>
            <a:ext cx="7567144" cy="1584176"/>
          </a:xfrm>
          <a:prstGeom prst="rect">
            <a:avLst/>
          </a:prstGeom>
        </p:spPr>
        <p:txBody>
          <a:bodyPr wrap="none" anchor="ctr">
            <a:normAutofit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  <a:cs typeface="+mn-ea"/>
                <a:sym typeface="+mn-lt"/>
              </a:rPr>
              <a:t>艾滋病期</a:t>
            </a:r>
            <a:r>
              <a:rPr lang="zh-CN" altLang="en-US" sz="2000" dirty="0" smtClean="0">
                <a:cs typeface="+mn-ea"/>
                <a:sym typeface="+mn-lt"/>
              </a:rPr>
              <a:t>：</a:t>
            </a:r>
            <a:r>
              <a:rPr lang="zh-CN" altLang="en-US" sz="2400" dirty="0" smtClean="0">
                <a:cs typeface="+mn-ea"/>
                <a:sym typeface="+mn-lt"/>
              </a:rPr>
              <a:t>感染者免疫功能被严重破坏，可发生各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种机会性感染、肿瘤及相关性脑病。诊断标准为，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体内</a:t>
            </a:r>
            <a:r>
              <a:rPr lang="en-US" altLang="zh-CN" sz="2400" dirty="0" smtClean="0">
                <a:cs typeface="+mn-ea"/>
                <a:sym typeface="+mn-lt"/>
              </a:rPr>
              <a:t>CD4</a:t>
            </a:r>
            <a:r>
              <a:rPr lang="zh-CN" altLang="en-US" sz="2400" dirty="0" smtClean="0">
                <a:cs typeface="+mn-ea"/>
                <a:sym typeface="+mn-lt"/>
              </a:rPr>
              <a:t>细胞计数＜</a:t>
            </a:r>
            <a:r>
              <a:rPr lang="en-US" altLang="zh-CN" sz="2400" dirty="0" smtClean="0">
                <a:cs typeface="+mn-ea"/>
                <a:sym typeface="+mn-lt"/>
              </a:rPr>
              <a:t>200/ul</a:t>
            </a:r>
            <a:r>
              <a:rPr lang="zh-CN" altLang="en-US" sz="2400" dirty="0" smtClean="0">
                <a:cs typeface="+mn-ea"/>
                <a:sym typeface="+mn-lt"/>
              </a:rPr>
              <a:t>为艾滋病病人。晚期病人</a:t>
            </a:r>
            <a:endParaRPr lang="en-US" altLang="zh-CN" sz="2400" dirty="0" smtClean="0">
              <a:cs typeface="+mn-ea"/>
              <a:sym typeface="+mn-lt"/>
            </a:endParaRPr>
          </a:p>
          <a:p>
            <a:r>
              <a:rPr lang="zh-CN" altLang="en-US" sz="2400" dirty="0" smtClean="0">
                <a:cs typeface="+mn-ea"/>
                <a:sym typeface="+mn-lt"/>
              </a:rPr>
              <a:t>出现全身脏器功能衰竭。</a:t>
            </a: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5.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艾滋病的检测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艾滋病病程分期及临床表现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íṩľíḍè-Rectangle 16"/>
          <p:cNvSpPr/>
          <p:nvPr/>
        </p:nvSpPr>
        <p:spPr>
          <a:xfrm>
            <a:off x="539552" y="1340768"/>
            <a:ext cx="1992337" cy="352839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zh-CN" altLang="en-US" sz="8800" b="1" spc="300" dirty="0" smtClean="0">
                <a:solidFill>
                  <a:srgbClr val="C00000"/>
                </a:solidFill>
                <a:cs typeface="+mn-ea"/>
                <a:sym typeface="+mn-lt"/>
              </a:rPr>
              <a:t>目</a:t>
            </a:r>
            <a:endParaRPr lang="en-US" altLang="zh-CN" sz="8800" b="1" spc="300" dirty="0" smtClean="0">
              <a:solidFill>
                <a:srgbClr val="C00000"/>
              </a:solidFill>
              <a:cs typeface="+mn-ea"/>
              <a:sym typeface="+mn-lt"/>
            </a:endParaRPr>
          </a:p>
          <a:p>
            <a:endParaRPr lang="en-US" altLang="zh-CN" sz="8800" b="1" spc="300" dirty="0" smtClean="0">
              <a:solidFill>
                <a:srgbClr val="C00000"/>
              </a:solidFill>
              <a:cs typeface="+mn-ea"/>
              <a:sym typeface="+mn-lt"/>
            </a:endParaRPr>
          </a:p>
          <a:p>
            <a:r>
              <a:rPr lang="zh-CN" altLang="en-US" sz="8800" b="1" spc="300" dirty="0" smtClean="0">
                <a:solidFill>
                  <a:srgbClr val="C00000"/>
                </a:solidFill>
                <a:cs typeface="+mn-ea"/>
                <a:sym typeface="+mn-lt"/>
              </a:rPr>
              <a:t>录</a:t>
            </a:r>
            <a:endParaRPr lang="zh-CN" altLang="en-US" sz="8800" b="1" spc="300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8" name="íṩľíḍè-Oval 1"/>
          <p:cNvSpPr/>
          <p:nvPr/>
        </p:nvSpPr>
        <p:spPr bwMode="auto">
          <a:xfrm>
            <a:off x="2555776" y="620688"/>
            <a:ext cx="642664" cy="642664"/>
          </a:xfrm>
          <a:prstGeom prst="ellipse">
            <a:avLst/>
          </a:prstGeom>
          <a:solidFill>
            <a:srgbClr val="A5002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horz" wrap="none" lIns="91440" tIns="45720" rIns="91440" bIns="45720" anchor="ctr" anchorCtr="1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9" name="íṩľíḍè-Oval 1"/>
          <p:cNvSpPr/>
          <p:nvPr/>
        </p:nvSpPr>
        <p:spPr bwMode="auto">
          <a:xfrm>
            <a:off x="2555776" y="2708920"/>
            <a:ext cx="642664" cy="642664"/>
          </a:xfrm>
          <a:prstGeom prst="ellipse">
            <a:avLst/>
          </a:prstGeom>
          <a:solidFill>
            <a:srgbClr val="A5002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horz" wrap="none" lIns="91440" tIns="45720" rIns="91440" bIns="45720" anchor="ctr" anchorCtr="1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en-US" altLang="zh-CN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íṩľíḍè-Oval 1"/>
          <p:cNvSpPr/>
          <p:nvPr/>
        </p:nvSpPr>
        <p:spPr bwMode="auto">
          <a:xfrm>
            <a:off x="2555776" y="1700808"/>
            <a:ext cx="642664" cy="642664"/>
          </a:xfrm>
          <a:prstGeom prst="ellipse">
            <a:avLst/>
          </a:prstGeom>
          <a:solidFill>
            <a:srgbClr val="A5002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horz" wrap="none" lIns="91440" tIns="45720" rIns="91440" bIns="45720" anchor="ctr" anchorCtr="1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en-US" altLang="zh-CN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íṩľíḍè-Oval 1"/>
          <p:cNvSpPr/>
          <p:nvPr/>
        </p:nvSpPr>
        <p:spPr bwMode="auto">
          <a:xfrm>
            <a:off x="2555776" y="3717032"/>
            <a:ext cx="642664" cy="642664"/>
          </a:xfrm>
          <a:prstGeom prst="ellipse">
            <a:avLst/>
          </a:prstGeom>
          <a:solidFill>
            <a:srgbClr val="A5002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horz" wrap="none" lIns="91440" tIns="45720" rIns="91440" bIns="45720" anchor="ctr" anchorCtr="1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en-US" altLang="zh-CN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íṩľíḍè-TextBox 24"/>
          <p:cNvSpPr txBox="1">
            <a:spLocks/>
          </p:cNvSpPr>
          <p:nvPr/>
        </p:nvSpPr>
        <p:spPr>
          <a:xfrm>
            <a:off x="3491880" y="620688"/>
            <a:ext cx="3728551" cy="502775"/>
          </a:xfrm>
          <a:prstGeom prst="rect">
            <a:avLst/>
          </a:prstGeom>
        </p:spPr>
        <p:txBody>
          <a:bodyPr vert="horz" wrap="square" lIns="0" tIns="91440" rIns="0" bIns="0" anchor="t" anchorCtr="0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C00000"/>
                </a:solidFill>
                <a:cs typeface="+mn-ea"/>
                <a:sym typeface="+mn-lt"/>
              </a:rPr>
              <a:t>艾滋病</a:t>
            </a:r>
            <a:r>
              <a:rPr lang="zh-CN" altLang="en-US" sz="2800" b="1" dirty="0" smtClean="0">
                <a:solidFill>
                  <a:srgbClr val="C00000"/>
                </a:solidFill>
                <a:cs typeface="+mn-ea"/>
                <a:sym typeface="+mn-lt"/>
              </a:rPr>
              <a:t>的流行情况</a:t>
            </a:r>
            <a:endParaRPr lang="zh-CN" altLang="en-US" sz="2800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15" name="íṩľíḍè-TextBox 22"/>
          <p:cNvSpPr txBox="1">
            <a:spLocks/>
          </p:cNvSpPr>
          <p:nvPr/>
        </p:nvSpPr>
        <p:spPr>
          <a:xfrm>
            <a:off x="3563888" y="2708920"/>
            <a:ext cx="3800559" cy="504056"/>
          </a:xfrm>
          <a:prstGeom prst="rect">
            <a:avLst/>
          </a:prstGeom>
        </p:spPr>
        <p:txBody>
          <a:bodyPr vert="horz" wrap="square" lIns="0" tIns="91440" rIns="0" bIns="0" anchor="t" anchorCtr="0">
            <a:no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cs typeface="+mn-ea"/>
                <a:sym typeface="+mn-lt"/>
              </a:rPr>
              <a:t>艾滋病的传播途径</a:t>
            </a:r>
          </a:p>
        </p:txBody>
      </p:sp>
      <p:sp>
        <p:nvSpPr>
          <p:cNvPr id="16" name="íṩľíḍè-TextBox 20"/>
          <p:cNvSpPr txBox="1">
            <a:spLocks/>
          </p:cNvSpPr>
          <p:nvPr/>
        </p:nvSpPr>
        <p:spPr>
          <a:xfrm>
            <a:off x="3563888" y="3717032"/>
            <a:ext cx="3728551" cy="502775"/>
          </a:xfrm>
          <a:prstGeom prst="rect">
            <a:avLst/>
          </a:prstGeom>
        </p:spPr>
        <p:txBody>
          <a:bodyPr vert="horz" wrap="square" lIns="0" tIns="91440" rIns="0" bIns="0" anchor="t" anchorCtr="0">
            <a:no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cs typeface="+mn-ea"/>
                <a:sym typeface="+mn-lt"/>
              </a:rPr>
              <a:t>艾滋病</a:t>
            </a:r>
            <a:r>
              <a:rPr lang="zh-CN" altLang="en-US" sz="2800" b="1" dirty="0" smtClean="0">
                <a:solidFill>
                  <a:srgbClr val="C00000"/>
                </a:solidFill>
                <a:cs typeface="+mn-ea"/>
                <a:sym typeface="+mn-lt"/>
              </a:rPr>
              <a:t>的预防</a:t>
            </a:r>
            <a:endParaRPr lang="zh-CN" altLang="en-US" sz="2800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17" name="íṩľíḍè-TextBox 15"/>
          <p:cNvSpPr txBox="1">
            <a:spLocks/>
          </p:cNvSpPr>
          <p:nvPr/>
        </p:nvSpPr>
        <p:spPr>
          <a:xfrm>
            <a:off x="3635896" y="4797152"/>
            <a:ext cx="3728551" cy="502775"/>
          </a:xfrm>
          <a:prstGeom prst="rect">
            <a:avLst/>
          </a:prstGeom>
        </p:spPr>
        <p:txBody>
          <a:bodyPr vert="horz" wrap="square" lIns="0" tIns="91440" rIns="0" bIns="0" anchor="t" anchorCtr="0">
            <a:no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cs typeface="+mn-ea"/>
                <a:sym typeface="+mn-lt"/>
              </a:rPr>
              <a:t>艾滋病</a:t>
            </a:r>
            <a:r>
              <a:rPr lang="zh-CN" altLang="en-US" sz="2800" b="1" dirty="0" smtClean="0">
                <a:solidFill>
                  <a:srgbClr val="C00000"/>
                </a:solidFill>
                <a:cs typeface="+mn-ea"/>
                <a:sym typeface="+mn-lt"/>
              </a:rPr>
              <a:t>的检测</a:t>
            </a:r>
            <a:endParaRPr lang="zh-CN" altLang="en-US" sz="2800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13" name="íṩľíḍè-Oval 1"/>
          <p:cNvSpPr/>
          <p:nvPr/>
        </p:nvSpPr>
        <p:spPr bwMode="auto">
          <a:xfrm>
            <a:off x="2555776" y="4797152"/>
            <a:ext cx="642664" cy="642664"/>
          </a:xfrm>
          <a:prstGeom prst="ellipse">
            <a:avLst/>
          </a:prstGeom>
          <a:solidFill>
            <a:srgbClr val="A5002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horz" wrap="none" lIns="91440" tIns="45720" rIns="91440" bIns="45720" anchor="ctr" anchorCtr="1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cs typeface="+mn-ea"/>
                <a:sym typeface="+mn-lt"/>
              </a:rPr>
              <a:t>05</a:t>
            </a:r>
            <a:endParaRPr lang="en-US" altLang="zh-CN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íṩľíḍè-TextBox 22"/>
          <p:cNvSpPr txBox="1">
            <a:spLocks/>
          </p:cNvSpPr>
          <p:nvPr/>
        </p:nvSpPr>
        <p:spPr>
          <a:xfrm>
            <a:off x="3563888" y="1700808"/>
            <a:ext cx="3800559" cy="504056"/>
          </a:xfrm>
          <a:prstGeom prst="rect">
            <a:avLst/>
          </a:prstGeom>
        </p:spPr>
        <p:txBody>
          <a:bodyPr vert="horz" wrap="square" lIns="0" tIns="91440" rIns="0" bIns="0" anchor="t" anchorCtr="0">
            <a:no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cs typeface="+mn-ea"/>
                <a:sym typeface="+mn-lt"/>
              </a:rPr>
              <a:t>艾滋病</a:t>
            </a:r>
            <a:r>
              <a:rPr lang="zh-CN" altLang="en-US" sz="2800" b="1" dirty="0" smtClean="0">
                <a:solidFill>
                  <a:srgbClr val="C00000"/>
                </a:solidFill>
                <a:cs typeface="+mn-ea"/>
                <a:sym typeface="+mn-lt"/>
              </a:rPr>
              <a:t>的概念</a:t>
            </a:r>
            <a:endParaRPr lang="zh-CN" altLang="en-US" sz="2800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19" name="íṩľíḍè-Oval 1"/>
          <p:cNvSpPr/>
          <p:nvPr/>
        </p:nvSpPr>
        <p:spPr bwMode="auto">
          <a:xfrm>
            <a:off x="2555776" y="5805264"/>
            <a:ext cx="642664" cy="642664"/>
          </a:xfrm>
          <a:prstGeom prst="ellipse">
            <a:avLst/>
          </a:prstGeom>
          <a:solidFill>
            <a:srgbClr val="A50021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horz" wrap="none" lIns="91440" tIns="45720" rIns="91440" bIns="45720" anchor="ctr" anchorCtr="1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cs typeface="+mn-ea"/>
                <a:sym typeface="+mn-lt"/>
              </a:rPr>
              <a:t>06</a:t>
            </a:r>
            <a:endParaRPr lang="en-US" altLang="zh-CN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íṩľíḍè-TextBox 15"/>
          <p:cNvSpPr txBox="1">
            <a:spLocks/>
          </p:cNvSpPr>
          <p:nvPr/>
        </p:nvSpPr>
        <p:spPr>
          <a:xfrm>
            <a:off x="3635896" y="5805264"/>
            <a:ext cx="3728551" cy="502775"/>
          </a:xfrm>
          <a:prstGeom prst="rect">
            <a:avLst/>
          </a:prstGeom>
        </p:spPr>
        <p:txBody>
          <a:bodyPr vert="horz" wrap="square" lIns="0" tIns="91440" rIns="0" bIns="0" anchor="t" anchorCtr="0">
            <a:no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cs typeface="+mn-ea"/>
                <a:sym typeface="+mn-lt"/>
              </a:rPr>
              <a:t>艾滋病</a:t>
            </a:r>
            <a:r>
              <a:rPr lang="zh-CN" altLang="en-US" sz="2800" b="1" dirty="0" smtClean="0">
                <a:solidFill>
                  <a:srgbClr val="C00000"/>
                </a:solidFill>
                <a:cs typeface="+mn-ea"/>
                <a:sym typeface="+mn-lt"/>
              </a:rPr>
              <a:t>的相关国家政策</a:t>
            </a:r>
            <a:endParaRPr lang="zh-CN" altLang="en-US" sz="2800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1" grpId="0" animBg="1"/>
      <p:bldP spid="12" grpId="0" animBg="1"/>
      <p:bldP spid="14" grpId="0"/>
      <p:bldP spid="15" grpId="0"/>
      <p:bldP spid="16" grpId="0"/>
      <p:bldP spid="17" grpId="0"/>
      <p:bldP spid="13" grpId="0" animBg="1"/>
      <p:bldP spid="18" grpId="0"/>
      <p:bldP spid="19" grpId="0" animBg="1"/>
      <p:bldP spid="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  <a:latin typeface="+mj-ea"/>
              </a:rPr>
              <a:t>5.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</a:rPr>
              <a:t>艾滋病的检测</a:t>
            </a:r>
            <a:endParaRPr lang="zh-CN" altLang="en-US" sz="3200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5" name="Rectangle 3"/>
          <p:cNvSpPr txBox="1"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500"/>
              </a:spcBef>
              <a:spcAft>
                <a:spcPts val="500"/>
              </a:spcAft>
              <a:buNone/>
            </a:pPr>
            <a:endParaRPr lang="en-US" altLang="zh-CN" sz="3600" b="1" dirty="0" smtClean="0">
              <a:cs typeface="+mn-ea"/>
              <a:sym typeface="+mn-lt"/>
            </a:endParaRPr>
          </a:p>
          <a:p>
            <a:pPr algn="just">
              <a:lnSpc>
                <a:spcPct val="17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zh-CN" sz="11200" b="1" dirty="0" smtClean="0">
                <a:cs typeface="+mn-ea"/>
                <a:sym typeface="+mn-lt"/>
              </a:rPr>
              <a:t> 1.</a:t>
            </a:r>
            <a:r>
              <a:rPr lang="zh-CN" altLang="en-US" sz="11200" b="1" dirty="0" smtClean="0">
                <a:cs typeface="+mn-ea"/>
                <a:sym typeface="+mn-lt"/>
              </a:rPr>
              <a:t>发生高危行为后（</a:t>
            </a:r>
            <a:r>
              <a:rPr lang="zh-CN" altLang="en-US" sz="11200" b="1" dirty="0" smtClean="0">
                <a:cs typeface="+mn-ea"/>
                <a:sym typeface="+mn-lt"/>
              </a:rPr>
              <a:t>无保护性行为</a:t>
            </a:r>
            <a:r>
              <a:rPr lang="en-US" altLang="zh-CN" sz="11200" b="1" dirty="0" smtClean="0">
                <a:cs typeface="+mn-ea"/>
                <a:sym typeface="+mn-lt"/>
              </a:rPr>
              <a:t>/</a:t>
            </a:r>
            <a:r>
              <a:rPr lang="zh-CN" altLang="en-US" sz="11200" b="1" dirty="0" smtClean="0">
                <a:cs typeface="+mn-ea"/>
                <a:sym typeface="+mn-lt"/>
              </a:rPr>
              <a:t>共用针具吸毒）应该主动进行艾滋病检测与咨询，早发现、早诊断、早治疗。</a:t>
            </a:r>
            <a:endParaRPr lang="zh-CN" altLang="en-US" sz="11200" b="1" dirty="0">
              <a:cs typeface="+mn-ea"/>
              <a:sym typeface="+mn-lt"/>
            </a:endParaRPr>
          </a:p>
          <a:p>
            <a:pPr algn="just">
              <a:lnSpc>
                <a:spcPct val="17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zh-CN" sz="11200" b="1" dirty="0" smtClean="0">
                <a:cs typeface="+mn-ea"/>
                <a:sym typeface="+mn-lt"/>
              </a:rPr>
              <a:t>2.</a:t>
            </a:r>
            <a:r>
              <a:rPr lang="zh-CN" altLang="en-US" sz="11200" b="1" dirty="0" smtClean="0">
                <a:cs typeface="+mn-ea"/>
                <a:sym typeface="+mn-lt"/>
              </a:rPr>
              <a:t>疾控中心、医院等机构均能提供保密的艾滋病检测和咨询服务。</a:t>
            </a:r>
          </a:p>
          <a:p>
            <a:pPr>
              <a:lnSpc>
                <a:spcPct val="17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zh-CN" altLang="en-US" sz="7000" b="1" dirty="0" smtClean="0">
                <a:cs typeface="+mn-ea"/>
                <a:sym typeface="+mn-lt"/>
              </a:rPr>
              <a:t>  </a:t>
            </a:r>
            <a:endParaRPr lang="zh-CN" altLang="en-US" sz="7000" b="1" dirty="0">
              <a:cs typeface="+mn-ea"/>
              <a:sym typeface="+mn-lt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3568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如果怀疑自己感染了艾滋病，</a:t>
            </a:r>
            <a:endParaRPr kumimoji="0" lang="en-US" altLang="zh-CN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怎么办？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1840" y="1340768"/>
            <a:ext cx="5698976" cy="33123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zh-CN" sz="72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CN" altLang="en-US" sz="7200" dirty="0" smtClean="0">
                <a:solidFill>
                  <a:srgbClr val="FF0000"/>
                </a:solidFill>
              </a:rPr>
              <a:t>艾滋病的</a:t>
            </a:r>
            <a:endParaRPr lang="en-US" altLang="zh-CN" sz="72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CN" altLang="en-US" sz="7200" dirty="0" smtClean="0">
                <a:solidFill>
                  <a:srgbClr val="FF0000"/>
                </a:solidFill>
              </a:rPr>
              <a:t>相关国家政策</a:t>
            </a:r>
            <a:endParaRPr lang="zh-CN" altLang="en-US" sz="7200" dirty="0">
              <a:solidFill>
                <a:srgbClr val="FF0000"/>
              </a:solidFill>
            </a:endParaRPr>
          </a:p>
        </p:txBody>
      </p:sp>
      <p:grpSp>
        <p:nvGrpSpPr>
          <p:cNvPr id="2" name="组合 4">
            <a:extLst>
              <a:ext uri="{FF2B5EF4-FFF2-40B4-BE49-F238E27FC236}">
                <a16:creationId xmlns="" xmlns:a16="http://schemas.microsoft.com/office/drawing/2014/main" id="{CE5F9FA2-AC04-4611-AF3D-C13AF67C88C7}"/>
              </a:ext>
            </a:extLst>
          </p:cNvPr>
          <p:cNvGrpSpPr/>
          <p:nvPr/>
        </p:nvGrpSpPr>
        <p:grpSpPr>
          <a:xfrm>
            <a:off x="179512" y="1556792"/>
            <a:ext cx="3024336" cy="3139628"/>
            <a:chOff x="1308446" y="2020815"/>
            <a:chExt cx="3847099" cy="2891629"/>
          </a:xfrm>
        </p:grpSpPr>
        <p:pic>
          <p:nvPicPr>
            <p:cNvPr id="6" name="图片 5">
              <a:extLst>
                <a:ext uri="{FF2B5EF4-FFF2-40B4-BE49-F238E27FC236}">
                  <a16:creationId xmlns="" xmlns:a16="http://schemas.microsoft.com/office/drawing/2014/main" id="{D132A952-C617-485A-9312-5F0093894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08446" y="2020815"/>
              <a:ext cx="3847099" cy="2891629"/>
            </a:xfrm>
            <a:prstGeom prst="rect">
              <a:avLst/>
            </a:prstGeom>
          </p:spPr>
        </p:pic>
        <p:sp>
          <p:nvSpPr>
            <p:cNvPr id="7" name="文本框 2">
              <a:extLst>
                <a:ext uri="{FF2B5EF4-FFF2-40B4-BE49-F238E27FC236}">
                  <a16:creationId xmlns="" xmlns:a16="http://schemas.microsoft.com/office/drawing/2014/main" id="{4F4E1E16-B99F-46E4-A713-97351BA7A2E6}"/>
                </a:ext>
              </a:extLst>
            </p:cNvPr>
            <p:cNvSpPr txBox="1"/>
            <p:nvPr/>
          </p:nvSpPr>
          <p:spPr>
            <a:xfrm>
              <a:off x="1699235" y="3473610"/>
              <a:ext cx="11105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3">
              <a:extLst>
                <a:ext uri="{FF2B5EF4-FFF2-40B4-BE49-F238E27FC236}">
                  <a16:creationId xmlns="" xmlns:a16="http://schemas.microsoft.com/office/drawing/2014/main" id="{9B051BB2-DD17-4046-84AB-C346CB145F2D}"/>
                </a:ext>
              </a:extLst>
            </p:cNvPr>
            <p:cNvSpPr txBox="1"/>
            <p:nvPr/>
          </p:nvSpPr>
          <p:spPr>
            <a:xfrm>
              <a:off x="3716295" y="3473610"/>
              <a:ext cx="1110556" cy="85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6.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艾滋病的相关国家政策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b="1" dirty="0" smtClean="0">
                <a:solidFill>
                  <a:srgbClr val="FF0000"/>
                </a:solidFill>
              </a:rPr>
              <a:t>四项免费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对艾滋</a:t>
            </a:r>
            <a:r>
              <a:rPr lang="zh-CN" altLang="en-US" dirty="0" smtClean="0"/>
              <a:t>病患者提</a:t>
            </a:r>
            <a:r>
              <a:rPr lang="zh-CN" altLang="en-US" dirty="0" smtClean="0"/>
              <a:t>供免费抗病毒药物。</a:t>
            </a:r>
            <a:endParaRPr lang="en-US" altLang="zh-CN" dirty="0" smtClean="0"/>
          </a:p>
          <a:p>
            <a:r>
              <a:rPr lang="zh-CN" altLang="en-US" dirty="0" smtClean="0"/>
              <a:t>为自愿接受艾滋病病毒检测的人员提供免费咨询和初筛检测</a:t>
            </a:r>
            <a:endParaRPr lang="en-US" altLang="zh-CN" dirty="0" smtClean="0"/>
          </a:p>
          <a:p>
            <a:r>
              <a:rPr lang="zh-CN" altLang="en-US" dirty="0" smtClean="0"/>
              <a:t>为感染艾滋病病毒的孕妇提供免费母婴阻断药物及婴儿检测试剂</a:t>
            </a:r>
            <a:endParaRPr lang="en-US" altLang="zh-CN" dirty="0" smtClean="0"/>
          </a:p>
          <a:p>
            <a:r>
              <a:rPr lang="zh-CN" altLang="en-US" dirty="0" smtClean="0"/>
              <a:t>对艾滋病家庭的孤儿提供免费义务教育</a:t>
            </a:r>
            <a:endParaRPr lang="zh-CN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b="1" dirty="0" smtClean="0">
                <a:solidFill>
                  <a:srgbClr val="FF0000"/>
                </a:solidFill>
              </a:rPr>
              <a:t>6.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艾滋病的相关国家政策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b="1" dirty="0" smtClean="0">
                <a:solidFill>
                  <a:srgbClr val="FF0000"/>
                </a:solidFill>
              </a:rPr>
              <a:t>关怀救助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按照国家有关规定给予生活困难的艾滋病患者必要的生活救济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积极扶持有生产能力的艾滋病病毒感染者开展生产活动，增加收入。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艾滋病防治知识小结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517232"/>
          </a:xfrm>
        </p:spPr>
        <p:txBody>
          <a:bodyPr>
            <a:normAutofit fontScale="77500" lnSpcReduction="20000"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cs typeface="+mn-ea"/>
                <a:sym typeface="+mn-lt"/>
              </a:rPr>
              <a:t>1</a:t>
            </a:r>
            <a:r>
              <a:rPr lang="zh-CN" altLang="en-US" b="1" dirty="0" smtClean="0">
                <a:cs typeface="+mn-ea"/>
                <a:sym typeface="+mn-lt"/>
              </a:rPr>
              <a:t>、不能通过外表判断一个人是否感染了艾滋病病毒。</a:t>
            </a:r>
            <a:endParaRPr lang="en-US" altLang="zh-CN" b="1" dirty="0" smtClean="0">
              <a:cs typeface="+mn-ea"/>
              <a:sym typeface="+mn-lt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cs typeface="+mn-ea"/>
                <a:sym typeface="+mn-lt"/>
              </a:rPr>
              <a:t>2</a:t>
            </a:r>
            <a:r>
              <a:rPr lang="zh-CN" altLang="en-US" b="1" dirty="0" smtClean="0">
                <a:cs typeface="+mn-ea"/>
                <a:sym typeface="+mn-lt"/>
              </a:rPr>
              <a:t>、艾滋病目前没有疫苗可以预防，拒绝毒品、自尊自爱、遵守性道德是预防艾滋病的根本措施。</a:t>
            </a:r>
            <a:endParaRPr lang="en-US" altLang="zh-CN" b="1" dirty="0" smtClean="0">
              <a:cs typeface="+mn-ea"/>
              <a:sym typeface="+mn-lt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cs typeface="+mn-ea"/>
                <a:sym typeface="+mn-lt"/>
              </a:rPr>
              <a:t>3</a:t>
            </a:r>
            <a:r>
              <a:rPr lang="zh-CN" altLang="en-US" b="1" dirty="0" smtClean="0">
                <a:cs typeface="+mn-ea"/>
                <a:sym typeface="+mn-lt"/>
              </a:rPr>
              <a:t>、性病可增加感染艾滋病病毒的风险，必须及时到正规医疗机构诊治。</a:t>
            </a:r>
            <a:endParaRPr lang="en-US" altLang="zh-CN" b="1" dirty="0" smtClean="0">
              <a:cs typeface="+mn-ea"/>
              <a:sym typeface="+mn-lt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cs typeface="+mn-ea"/>
                <a:sym typeface="+mn-lt"/>
              </a:rPr>
              <a:t>4</a:t>
            </a:r>
            <a:r>
              <a:rPr lang="zh-CN" altLang="en-US" b="1" dirty="0" smtClean="0">
                <a:cs typeface="+mn-ea"/>
                <a:sym typeface="+mn-lt"/>
              </a:rPr>
              <a:t>、学习掌握性健康知识，提高自我保护意识与技能，培养积极向上的生活方式。</a:t>
            </a:r>
            <a:endParaRPr lang="en-US" altLang="zh-CN" b="1" dirty="0" smtClean="0">
              <a:cs typeface="+mn-ea"/>
              <a:sym typeface="+mn-lt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cs typeface="+mn-ea"/>
                <a:sym typeface="+mn-lt"/>
              </a:rPr>
              <a:t>5</a:t>
            </a:r>
            <a:r>
              <a:rPr lang="zh-CN" altLang="en-US" b="1" dirty="0" smtClean="0">
                <a:cs typeface="+mn-ea"/>
                <a:sym typeface="+mn-lt"/>
              </a:rPr>
              <a:t>、艾滋病病毒感染者也是艾滋病的受害者，应该得到理解和关系，但故意传播艾滋病的行为既不道德又要承担法律责任。</a:t>
            </a:r>
            <a:endParaRPr lang="en-US" altLang="zh-CN" b="1" dirty="0" smtClean="0">
              <a:cs typeface="+mn-ea"/>
              <a:sym typeface="+mn-lt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gimg2.baidu.com/image_search/src=http%3A%2F%2Fbpic.588ku.com%2Fback_pic%2F05%2F76%2F82%2F815beba412256a6.jpg&amp;refer=http%3A%2F%2Fbpic.588ku.com&amp;app=2002&amp;size=f9999,10000&amp;q=a80&amp;n=0&amp;g=0n&amp;fmt=auto?sec=1658473322&amp;t=a33437b250459ebca907c16bbc6a0a0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Autofit/>
          </a:bodyPr>
          <a:lstStyle/>
          <a:p>
            <a:pPr>
              <a:lnSpc>
                <a:spcPts val="7000"/>
              </a:lnSpc>
              <a:spcBef>
                <a:spcPts val="0"/>
              </a:spcBef>
              <a:buNone/>
            </a:pPr>
            <a:r>
              <a:rPr lang="zh-CN" altLang="en-US" sz="7200" dirty="0" smtClean="0"/>
              <a:t>洁身自好，</a:t>
            </a:r>
            <a:endParaRPr lang="en-US" altLang="zh-CN" sz="7200" dirty="0" smtClean="0"/>
          </a:p>
          <a:p>
            <a:pPr>
              <a:lnSpc>
                <a:spcPts val="7000"/>
              </a:lnSpc>
              <a:spcBef>
                <a:spcPts val="0"/>
              </a:spcBef>
              <a:buNone/>
            </a:pPr>
            <a:r>
              <a:rPr lang="en-US" altLang="zh-CN" sz="7200" dirty="0" smtClean="0"/>
              <a:t> </a:t>
            </a:r>
            <a:r>
              <a:rPr lang="en-US" altLang="zh-CN" sz="7200" dirty="0" smtClean="0"/>
              <a:t>           </a:t>
            </a:r>
          </a:p>
          <a:p>
            <a:pPr algn="ctr">
              <a:lnSpc>
                <a:spcPts val="7000"/>
              </a:lnSpc>
              <a:spcBef>
                <a:spcPts val="0"/>
              </a:spcBef>
              <a:buNone/>
            </a:pPr>
            <a:r>
              <a:rPr lang="zh-CN" altLang="en-US" sz="7200" dirty="0" smtClean="0"/>
              <a:t>珍爱生命，</a:t>
            </a:r>
            <a:endParaRPr lang="en-US" altLang="zh-CN" sz="7200" dirty="0" smtClean="0"/>
          </a:p>
          <a:p>
            <a:pPr>
              <a:lnSpc>
                <a:spcPts val="7000"/>
              </a:lnSpc>
              <a:spcBef>
                <a:spcPts val="0"/>
              </a:spcBef>
              <a:buNone/>
            </a:pPr>
            <a:r>
              <a:rPr lang="zh-CN" altLang="en-US" sz="7200" dirty="0" smtClean="0"/>
              <a:t>                      </a:t>
            </a:r>
            <a:endParaRPr lang="en-US" altLang="zh-CN" sz="7200" dirty="0" smtClean="0"/>
          </a:p>
          <a:p>
            <a:pPr algn="r">
              <a:lnSpc>
                <a:spcPts val="7000"/>
              </a:lnSpc>
              <a:spcBef>
                <a:spcPts val="0"/>
              </a:spcBef>
              <a:buNone/>
            </a:pPr>
            <a:r>
              <a:rPr lang="zh-CN" altLang="en-US" sz="7200" dirty="0" smtClean="0"/>
              <a:t> 远离艾滋</a:t>
            </a:r>
            <a:endParaRPr lang="zh-CN" alt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1840" y="1340768"/>
            <a:ext cx="5698976" cy="33123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altLang="zh-CN" sz="72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CN" altLang="en-US" sz="7800" b="1" dirty="0" smtClean="0">
                <a:solidFill>
                  <a:srgbClr val="FF0000"/>
                </a:solidFill>
              </a:rPr>
              <a:t>艾滋病的</a:t>
            </a:r>
            <a:endParaRPr lang="en-US" altLang="zh-CN" sz="7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zh-CN" altLang="en-US" sz="7800" b="1" dirty="0" smtClean="0">
                <a:solidFill>
                  <a:srgbClr val="FF0000"/>
                </a:solidFill>
              </a:rPr>
              <a:t>流  行  情  况</a:t>
            </a:r>
            <a:endParaRPr lang="en-US" altLang="zh-CN" sz="7800" b="1" dirty="0" smtClean="0">
              <a:solidFill>
                <a:srgbClr val="FF0000"/>
              </a:solidFill>
            </a:endParaRPr>
          </a:p>
        </p:txBody>
      </p:sp>
      <p:grpSp>
        <p:nvGrpSpPr>
          <p:cNvPr id="2" name="组合 4">
            <a:extLst>
              <a:ext uri="{FF2B5EF4-FFF2-40B4-BE49-F238E27FC236}">
                <a16:creationId xmlns="" xmlns:a16="http://schemas.microsoft.com/office/drawing/2014/main" id="{CE5F9FA2-AC04-4611-AF3D-C13AF67C88C7}"/>
              </a:ext>
            </a:extLst>
          </p:cNvPr>
          <p:cNvGrpSpPr/>
          <p:nvPr/>
        </p:nvGrpSpPr>
        <p:grpSpPr>
          <a:xfrm>
            <a:off x="179512" y="1556792"/>
            <a:ext cx="3024336" cy="3139628"/>
            <a:chOff x="1308446" y="2020815"/>
            <a:chExt cx="3847099" cy="2891629"/>
          </a:xfrm>
        </p:grpSpPr>
        <p:pic>
          <p:nvPicPr>
            <p:cNvPr id="6" name="图片 5">
              <a:extLst>
                <a:ext uri="{FF2B5EF4-FFF2-40B4-BE49-F238E27FC236}">
                  <a16:creationId xmlns="" xmlns:a16="http://schemas.microsoft.com/office/drawing/2014/main" id="{D132A952-C617-485A-9312-5F0093894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08446" y="2020815"/>
              <a:ext cx="3847099" cy="2891629"/>
            </a:xfrm>
            <a:prstGeom prst="rect">
              <a:avLst/>
            </a:prstGeom>
          </p:spPr>
        </p:pic>
        <p:sp>
          <p:nvSpPr>
            <p:cNvPr id="7" name="文本框 2">
              <a:extLst>
                <a:ext uri="{FF2B5EF4-FFF2-40B4-BE49-F238E27FC236}">
                  <a16:creationId xmlns="" xmlns:a16="http://schemas.microsoft.com/office/drawing/2014/main" id="{4F4E1E16-B99F-46E4-A713-97351BA7A2E6}"/>
                </a:ext>
              </a:extLst>
            </p:cNvPr>
            <p:cNvSpPr txBox="1"/>
            <p:nvPr/>
          </p:nvSpPr>
          <p:spPr>
            <a:xfrm>
              <a:off x="1699235" y="3473610"/>
              <a:ext cx="11105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3">
              <a:extLst>
                <a:ext uri="{FF2B5EF4-FFF2-40B4-BE49-F238E27FC236}">
                  <a16:creationId xmlns="" xmlns:a16="http://schemas.microsoft.com/office/drawing/2014/main" id="{9B051BB2-DD17-4046-84AB-C346CB145F2D}"/>
                </a:ext>
              </a:extLst>
            </p:cNvPr>
            <p:cNvSpPr txBox="1"/>
            <p:nvPr/>
          </p:nvSpPr>
          <p:spPr>
            <a:xfrm>
              <a:off x="3716295" y="3473610"/>
              <a:ext cx="1110556" cy="85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105472"/>
            <a:ext cx="8208912" cy="475252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b="1" dirty="0" smtClean="0">
              <a:solidFill>
                <a:schemeClr val="tx2"/>
              </a:solidFill>
              <a:cs typeface="+mn-ea"/>
              <a:sym typeface="+mn-lt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 </a:t>
            </a: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            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截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至</a:t>
            </a: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2021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年</a:t>
            </a: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10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月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底，我国报告的现存艾滋病感染者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114</a:t>
            </a:r>
            <a:r>
              <a:rPr lang="zh-CN" altLang="en-US" sz="4400" b="1" dirty="0" smtClean="0">
                <a:solidFill>
                  <a:srgbClr val="C00000"/>
                </a:solidFill>
                <a:cs typeface="+mn-ea"/>
                <a:sym typeface="+mn-lt"/>
              </a:rPr>
              <a:t>万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例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，</a:t>
            </a: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2021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年</a:t>
            </a: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1-10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月份报告的感染者是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11.1</a:t>
            </a:r>
            <a:r>
              <a:rPr lang="zh-CN" altLang="en-US" sz="4400" b="1" dirty="0" smtClean="0">
                <a:solidFill>
                  <a:srgbClr val="C00000"/>
                </a:solidFill>
                <a:cs typeface="+mn-ea"/>
                <a:sym typeface="+mn-lt"/>
              </a:rPr>
              <a:t>万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，性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传播比例在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97%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以上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，其中异性传播占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71%</a:t>
            </a: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,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同性传播占到了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26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%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。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 bwMode="auto">
          <a:xfrm>
            <a:off x="467544" y="1700808"/>
            <a:ext cx="7992888" cy="4752528"/>
          </a:xfrm>
          <a:prstGeom prst="roundRect">
            <a:avLst>
              <a:gd name="adj" fmla="val 3926"/>
            </a:avLst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16122"/>
            <a:endParaRPr lang="zh-CN" altLang="en-US" sz="2400"/>
          </a:p>
        </p:txBody>
      </p:sp>
      <p:grpSp>
        <p:nvGrpSpPr>
          <p:cNvPr id="2" name="组合 6"/>
          <p:cNvGrpSpPr/>
          <p:nvPr/>
        </p:nvGrpSpPr>
        <p:grpSpPr>
          <a:xfrm>
            <a:off x="1043608" y="1196752"/>
            <a:ext cx="4168879" cy="773041"/>
            <a:chOff x="2332469" y="809239"/>
            <a:chExt cx="1859969" cy="608493"/>
          </a:xfrm>
          <a:solidFill>
            <a:srgbClr val="C00000"/>
          </a:solidFill>
        </p:grpSpPr>
        <p:sp>
          <p:nvSpPr>
            <p:cNvPr id="8" name="圆角矩形 7"/>
            <p:cNvSpPr/>
            <p:nvPr/>
          </p:nvSpPr>
          <p:spPr bwMode="auto">
            <a:xfrm>
              <a:off x="2332469" y="809239"/>
              <a:ext cx="1859969" cy="608493"/>
            </a:xfrm>
            <a:prstGeom prst="roundRect">
              <a:avLst>
                <a:gd name="adj" fmla="val 50000"/>
              </a:avLst>
            </a:pr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145088" tIns="72544" rIns="145088" bIns="72544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088135"/>
              <a:endParaRPr lang="zh-CN" altLang="en-US" sz="3733" dirty="0">
                <a:solidFill>
                  <a:schemeClr val="bg1"/>
                </a:solidFill>
                <a:latin typeface="+mj-lt"/>
                <a:ea typeface="微软雅黑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332469" y="923027"/>
              <a:ext cx="1859969" cy="3795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我国艾</a:t>
              </a:r>
              <a:r>
                <a:rPr lang="zh-CN" altLang="en-US" sz="2800" b="1" dirty="0">
                  <a:latin typeface="微软雅黑" pitchFamily="34" charset="-122"/>
                  <a:ea typeface="微软雅黑" pitchFamily="34" charset="-122"/>
                </a:rPr>
                <a:t>滋病流行情况</a:t>
              </a: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3B3437C9-6F96-4FEC-BA00-EA0CF354A2CC}"/>
              </a:ext>
            </a:extLst>
          </p:cNvPr>
          <p:cNvSpPr/>
          <p:nvPr/>
        </p:nvSpPr>
        <p:spPr>
          <a:xfrm>
            <a:off x="755576" y="5085184"/>
            <a:ext cx="83548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  <a:cs typeface="+mn-ea"/>
                <a:sym typeface="+mn-lt"/>
              </a:rPr>
              <a:t>       </a:t>
            </a:r>
            <a:endParaRPr lang="en-US" altLang="zh-CN" sz="3200" b="1" dirty="0" smtClean="0">
              <a:solidFill>
                <a:schemeClr val="tx2"/>
              </a:solidFill>
              <a:cs typeface="+mn-ea"/>
              <a:sym typeface="+mn-lt"/>
            </a:endParaRPr>
          </a:p>
          <a:p>
            <a:r>
              <a:rPr lang="en-US" altLang="zh-CN" sz="3200" b="1" dirty="0" smtClean="0">
                <a:solidFill>
                  <a:schemeClr val="tx2"/>
                </a:solidFill>
                <a:cs typeface="+mn-ea"/>
                <a:sym typeface="+mn-lt"/>
              </a:rPr>
              <a:t>      </a:t>
            </a:r>
            <a:endParaRPr lang="zh-CN" altLang="en-US" sz="32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1.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艾滋病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的流行情况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2636912"/>
            <a:ext cx="7992888" cy="3600400"/>
          </a:xfrm>
        </p:spPr>
        <p:txBody>
          <a:bodyPr>
            <a:normAutofit/>
          </a:bodyPr>
          <a:lstStyle/>
          <a:p>
            <a:pPr marL="360000" indent="-360000">
              <a:spcBef>
                <a:spcPts val="0"/>
              </a:spcBef>
              <a:buNone/>
            </a:pP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        我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国</a:t>
            </a:r>
            <a:r>
              <a:rPr lang="zh-CN" altLang="en-US" sz="4400" b="1" dirty="0" smtClean="0">
                <a:solidFill>
                  <a:srgbClr val="C00000"/>
                </a:solidFill>
                <a:cs typeface="+mn-ea"/>
                <a:sym typeface="+mn-lt"/>
              </a:rPr>
              <a:t>1985年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首次报告艾滋病病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例</a:t>
            </a:r>
            <a:r>
              <a:rPr lang="zh-CN" altLang="en-US" dirty="0" smtClean="0">
                <a:solidFill>
                  <a:schemeClr val="tx2"/>
                </a:solidFill>
                <a:cs typeface="+mn-ea"/>
                <a:sym typeface="+mn-lt"/>
              </a:rPr>
              <a:t>，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我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省</a:t>
            </a:r>
            <a:r>
              <a:rPr lang="zh-CN" altLang="en-US" sz="4400" b="1" dirty="0" smtClean="0">
                <a:solidFill>
                  <a:srgbClr val="C00000"/>
                </a:solidFill>
                <a:cs typeface="+mn-ea"/>
                <a:sym typeface="+mn-lt"/>
              </a:rPr>
              <a:t>19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92</a:t>
            </a:r>
            <a:r>
              <a:rPr lang="zh-CN" altLang="en-US" sz="4400" b="1" dirty="0" smtClean="0">
                <a:solidFill>
                  <a:srgbClr val="C00000"/>
                </a:solidFill>
                <a:cs typeface="+mn-ea"/>
                <a:sym typeface="+mn-lt"/>
              </a:rPr>
              <a:t>年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在归国劳务人员中发现首例</a:t>
            </a: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HIV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感染者，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截至</a:t>
            </a: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2021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年底，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全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省报告现存活艾滋病病毒感染者和艾滋病病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人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22188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例，报告死亡</a:t>
            </a:r>
            <a:r>
              <a:rPr lang="en-US" altLang="zh-CN" sz="4400" b="1" dirty="0" smtClean="0">
                <a:solidFill>
                  <a:srgbClr val="C00000"/>
                </a:solidFill>
                <a:cs typeface="+mn-ea"/>
                <a:sym typeface="+mn-lt"/>
              </a:rPr>
              <a:t>3082</a:t>
            </a:r>
            <a:r>
              <a:rPr lang="zh-CN" altLang="en-US" b="1" dirty="0" smtClean="0">
                <a:solidFill>
                  <a:schemeClr val="tx2"/>
                </a:solidFill>
                <a:cs typeface="+mn-ea"/>
                <a:sym typeface="+mn-lt"/>
              </a:rPr>
              <a:t>例</a:t>
            </a:r>
            <a:r>
              <a:rPr lang="en-US" altLang="zh-CN" b="1" dirty="0" smtClean="0">
                <a:solidFill>
                  <a:schemeClr val="tx2"/>
                </a:solidFill>
                <a:cs typeface="+mn-ea"/>
                <a:sym typeface="+mn-lt"/>
              </a:rPr>
              <a:t>.</a:t>
            </a:r>
            <a:endParaRPr lang="zh-CN" altLang="en-US" dirty="0" smtClean="0">
              <a:solidFill>
                <a:schemeClr val="tx2"/>
              </a:solidFill>
              <a:cs typeface="+mn-ea"/>
              <a:sym typeface="+mn-lt"/>
            </a:endParaRPr>
          </a:p>
          <a:p>
            <a:pPr>
              <a:buNone/>
            </a:pP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 bwMode="auto">
          <a:xfrm>
            <a:off x="611560" y="1628800"/>
            <a:ext cx="7776864" cy="4487328"/>
          </a:xfrm>
          <a:prstGeom prst="roundRect">
            <a:avLst>
              <a:gd name="adj" fmla="val 3926"/>
            </a:avLst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16122"/>
            <a:endParaRPr lang="zh-CN" altLang="en-US" sz="2400"/>
          </a:p>
        </p:txBody>
      </p:sp>
      <p:grpSp>
        <p:nvGrpSpPr>
          <p:cNvPr id="2" name="组合 6"/>
          <p:cNvGrpSpPr/>
          <p:nvPr/>
        </p:nvGrpSpPr>
        <p:grpSpPr>
          <a:xfrm>
            <a:off x="899592" y="1268760"/>
            <a:ext cx="4168879" cy="773041"/>
            <a:chOff x="2332469" y="809238"/>
            <a:chExt cx="1859969" cy="608493"/>
          </a:xfrm>
          <a:solidFill>
            <a:srgbClr val="C00000"/>
          </a:solidFill>
        </p:grpSpPr>
        <p:sp>
          <p:nvSpPr>
            <p:cNvPr id="8" name="圆角矩形 7"/>
            <p:cNvSpPr/>
            <p:nvPr/>
          </p:nvSpPr>
          <p:spPr bwMode="auto">
            <a:xfrm>
              <a:off x="2332469" y="809238"/>
              <a:ext cx="1859969" cy="608493"/>
            </a:xfrm>
            <a:prstGeom prst="roundRect">
              <a:avLst>
                <a:gd name="adj" fmla="val 50000"/>
              </a:avLst>
            </a:pr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145088" tIns="72544" rIns="145088" bIns="72544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088135"/>
              <a:endParaRPr lang="zh-CN" altLang="en-US" sz="3733" dirty="0">
                <a:solidFill>
                  <a:schemeClr val="bg1"/>
                </a:solidFill>
                <a:latin typeface="+mj-lt"/>
                <a:ea typeface="微软雅黑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332469" y="923027"/>
              <a:ext cx="1859969" cy="3795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我省艾</a:t>
              </a:r>
              <a:r>
                <a:rPr lang="zh-CN" altLang="en-US" sz="2800" b="1" dirty="0">
                  <a:latin typeface="微软雅黑" pitchFamily="34" charset="-122"/>
                  <a:ea typeface="微软雅黑" pitchFamily="34" charset="-122"/>
                </a:rPr>
                <a:t>滋病流行情况</a:t>
              </a:r>
            </a:p>
          </p:txBody>
        </p:sp>
      </p:grpSp>
      <p:sp>
        <p:nvSpPr>
          <p:cNvPr id="10" name="标题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1.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艾滋病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的流行情况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07704" y="54452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2492896"/>
            <a:ext cx="7272808" cy="3528392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2021</a:t>
            </a:r>
            <a:r>
              <a:rPr lang="zh-CN" altLang="en-US" b="1" dirty="0" smtClean="0"/>
              <a:t>年报告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3174</a:t>
            </a:r>
            <a:r>
              <a:rPr lang="zh-CN" altLang="en-US" b="1" dirty="0" smtClean="0"/>
              <a:t>例，其中</a:t>
            </a:r>
            <a:r>
              <a:rPr lang="en-US" altLang="zh-CN" b="1" dirty="0" smtClean="0"/>
              <a:t>HIV</a:t>
            </a:r>
            <a:r>
              <a:rPr lang="zh-CN" altLang="en-US" b="1" dirty="0" smtClean="0"/>
              <a:t>感染者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2400</a:t>
            </a:r>
            <a:r>
              <a:rPr lang="zh-CN" altLang="en-US" b="1" dirty="0" smtClean="0"/>
              <a:t>例，</a:t>
            </a:r>
            <a:r>
              <a:rPr lang="en-US" altLang="zh-CN" b="1" dirty="0" smtClean="0"/>
              <a:t>AIDS</a:t>
            </a:r>
            <a:r>
              <a:rPr lang="zh-CN" altLang="en-US" b="1" dirty="0" smtClean="0"/>
              <a:t>病人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774</a:t>
            </a:r>
            <a:r>
              <a:rPr lang="zh-CN" altLang="en-US" b="1" dirty="0" smtClean="0"/>
              <a:t>例</a:t>
            </a:r>
            <a:r>
              <a:rPr lang="zh-CN" altLang="en-US" b="1" dirty="0" smtClean="0"/>
              <a:t>；死亡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347</a:t>
            </a:r>
            <a:r>
              <a:rPr lang="zh-CN" altLang="en-US" b="1" dirty="0" smtClean="0"/>
              <a:t>例，报告病例数比</a:t>
            </a:r>
            <a:r>
              <a:rPr lang="en-US" altLang="zh-CN" b="1" dirty="0" smtClean="0"/>
              <a:t>2020</a:t>
            </a:r>
            <a:r>
              <a:rPr lang="zh-CN" altLang="en-US" b="1" dirty="0" smtClean="0"/>
              <a:t>年（</a:t>
            </a:r>
            <a:r>
              <a:rPr lang="en-US" altLang="zh-CN" b="1" dirty="0" smtClean="0"/>
              <a:t>2825</a:t>
            </a:r>
            <a:r>
              <a:rPr lang="zh-CN" altLang="en-US" b="1" dirty="0" smtClean="0"/>
              <a:t>例）同期增长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12.35%</a:t>
            </a:r>
            <a:r>
              <a:rPr lang="zh-CN" altLang="en-US" b="1" dirty="0" smtClean="0"/>
              <a:t>，比</a:t>
            </a:r>
            <a:r>
              <a:rPr lang="en-US" altLang="zh-CN" b="1" dirty="0" smtClean="0"/>
              <a:t>2019</a:t>
            </a:r>
            <a:r>
              <a:rPr lang="zh-CN" altLang="en-US" b="1" dirty="0" smtClean="0"/>
              <a:t>年（</a:t>
            </a:r>
            <a:r>
              <a:rPr lang="en-US" altLang="zh-CN" b="1" dirty="0" smtClean="0"/>
              <a:t>3108</a:t>
            </a:r>
            <a:r>
              <a:rPr lang="zh-CN" altLang="en-US" b="1" dirty="0" smtClean="0"/>
              <a:t>例）同期增长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2.12%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endParaRPr lang="zh-CN" altLang="en-US" dirty="0" smtClean="0"/>
          </a:p>
        </p:txBody>
      </p:sp>
      <p:sp>
        <p:nvSpPr>
          <p:cNvPr id="6" name="圆角矩形 5"/>
          <p:cNvSpPr/>
          <p:nvPr/>
        </p:nvSpPr>
        <p:spPr bwMode="auto">
          <a:xfrm>
            <a:off x="611560" y="1700808"/>
            <a:ext cx="7776864" cy="4415320"/>
          </a:xfrm>
          <a:prstGeom prst="roundRect">
            <a:avLst>
              <a:gd name="adj" fmla="val 3926"/>
            </a:avLst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16122"/>
            <a:endParaRPr lang="zh-CN" altLang="en-US" sz="2400"/>
          </a:p>
        </p:txBody>
      </p:sp>
      <p:grpSp>
        <p:nvGrpSpPr>
          <p:cNvPr id="7" name="组合 6"/>
          <p:cNvGrpSpPr/>
          <p:nvPr/>
        </p:nvGrpSpPr>
        <p:grpSpPr>
          <a:xfrm>
            <a:off x="971600" y="1412776"/>
            <a:ext cx="4168879" cy="773041"/>
            <a:chOff x="2332469" y="809238"/>
            <a:chExt cx="1859969" cy="608493"/>
          </a:xfrm>
          <a:solidFill>
            <a:srgbClr val="C00000"/>
          </a:solidFill>
        </p:grpSpPr>
        <p:sp>
          <p:nvSpPr>
            <p:cNvPr id="8" name="圆角矩形 7"/>
            <p:cNvSpPr/>
            <p:nvPr/>
          </p:nvSpPr>
          <p:spPr bwMode="auto">
            <a:xfrm>
              <a:off x="2332469" y="809238"/>
              <a:ext cx="1859969" cy="608493"/>
            </a:xfrm>
            <a:prstGeom prst="roundRect">
              <a:avLst>
                <a:gd name="adj" fmla="val 50000"/>
              </a:avLst>
            </a:pr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145088" tIns="72544" rIns="145088" bIns="72544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088135"/>
              <a:endParaRPr lang="zh-CN" altLang="en-US" sz="3733" dirty="0">
                <a:solidFill>
                  <a:schemeClr val="bg1"/>
                </a:solidFill>
                <a:latin typeface="+mj-lt"/>
                <a:ea typeface="微软雅黑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332469" y="923027"/>
              <a:ext cx="1859969" cy="3795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我省</a:t>
              </a:r>
              <a:r>
                <a:rPr lang="zh-CN" altLang="en-US" sz="2800" b="1" dirty="0" smtClean="0">
                  <a:latin typeface="微软雅黑" pitchFamily="34" charset="-122"/>
                  <a:ea typeface="微软雅黑" pitchFamily="34" charset="-122"/>
                </a:rPr>
                <a:t>艾</a:t>
              </a:r>
              <a:r>
                <a:rPr lang="zh-CN" altLang="en-US" sz="2800" b="1" dirty="0">
                  <a:latin typeface="微软雅黑" pitchFamily="34" charset="-122"/>
                  <a:ea typeface="微软雅黑" pitchFamily="34" charset="-122"/>
                </a:rPr>
                <a:t>滋病流行情况</a:t>
              </a:r>
            </a:p>
          </p:txBody>
        </p:sp>
      </p:grpSp>
      <p:sp>
        <p:nvSpPr>
          <p:cNvPr id="10" name="内容占位符 2"/>
          <p:cNvSpPr txBox="1">
            <a:spLocks/>
          </p:cNvSpPr>
          <p:nvPr/>
        </p:nvSpPr>
        <p:spPr>
          <a:xfrm>
            <a:off x="755576" y="2348880"/>
            <a:ext cx="7200800" cy="2049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1.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艾滋病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的流行情况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1840" y="1340768"/>
            <a:ext cx="5698976" cy="331236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7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7200" b="1" dirty="0" smtClean="0">
                <a:solidFill>
                  <a:srgbClr val="FF0000"/>
                </a:solidFill>
              </a:rPr>
              <a:t>艾滋病的概念</a:t>
            </a:r>
            <a:endParaRPr lang="zh-CN" altLang="en-US" sz="7200" b="1" dirty="0">
              <a:solidFill>
                <a:srgbClr val="FF0000"/>
              </a:solidFill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CE5F9FA2-AC04-4611-AF3D-C13AF67C88C7}"/>
              </a:ext>
            </a:extLst>
          </p:cNvPr>
          <p:cNvGrpSpPr/>
          <p:nvPr/>
        </p:nvGrpSpPr>
        <p:grpSpPr>
          <a:xfrm>
            <a:off x="179512" y="1556792"/>
            <a:ext cx="3024336" cy="3139628"/>
            <a:chOff x="1308446" y="2020815"/>
            <a:chExt cx="3847099" cy="2891629"/>
          </a:xfrm>
        </p:grpSpPr>
        <p:pic>
          <p:nvPicPr>
            <p:cNvPr id="6" name="图片 5">
              <a:extLst>
                <a:ext uri="{FF2B5EF4-FFF2-40B4-BE49-F238E27FC236}">
                  <a16:creationId xmlns="" xmlns:a16="http://schemas.microsoft.com/office/drawing/2014/main" id="{D132A952-C617-485A-9312-5F0093894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08446" y="2020815"/>
              <a:ext cx="3847099" cy="2891629"/>
            </a:xfrm>
            <a:prstGeom prst="rect">
              <a:avLst/>
            </a:prstGeom>
          </p:spPr>
        </p:pic>
        <p:sp>
          <p:nvSpPr>
            <p:cNvPr id="7" name="文本框 2">
              <a:extLst>
                <a:ext uri="{FF2B5EF4-FFF2-40B4-BE49-F238E27FC236}">
                  <a16:creationId xmlns="" xmlns:a16="http://schemas.microsoft.com/office/drawing/2014/main" id="{4F4E1E16-B99F-46E4-A713-97351BA7A2E6}"/>
                </a:ext>
              </a:extLst>
            </p:cNvPr>
            <p:cNvSpPr txBox="1"/>
            <p:nvPr/>
          </p:nvSpPr>
          <p:spPr>
            <a:xfrm>
              <a:off x="1699235" y="3473610"/>
              <a:ext cx="11105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3">
              <a:extLst>
                <a:ext uri="{FF2B5EF4-FFF2-40B4-BE49-F238E27FC236}">
                  <a16:creationId xmlns="" xmlns:a16="http://schemas.microsoft.com/office/drawing/2014/main" id="{9B051BB2-DD17-4046-84AB-C346CB145F2D}"/>
                </a:ext>
              </a:extLst>
            </p:cNvPr>
            <p:cNvSpPr txBox="1"/>
            <p:nvPr/>
          </p:nvSpPr>
          <p:spPr>
            <a:xfrm>
              <a:off x="3716295" y="3473610"/>
              <a:ext cx="1110556" cy="85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img2.baidu.com/image_search/src=http%3A%2F%2Ffile.xiazaii.com%2Ffile%2Fimg%2F20200828%2Ft23sdwwgkdz.jpg&amp;refer=http%3A%2F%2Ffile.xiazaii.com&amp;app=2002&amp;size=f9999,10000&amp;q=a80&amp;n=0&amp;g=0n&amp;fmt=auto?sec=1658472838&amp;t=d298869cf08dd6c8da986f09d8068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一、什么是艾滋病？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91880" y="2924944"/>
            <a:ext cx="5266928" cy="2736304"/>
          </a:xfrm>
        </p:spPr>
        <p:txBody>
          <a:bodyPr>
            <a:normAutofit/>
          </a:bodyPr>
          <a:lstStyle/>
          <a:p>
            <a:r>
              <a:rPr lang="zh-CN" altLang="en-US" sz="3600" b="1" dirty="0" smtClean="0"/>
              <a:t>艾滋病是一种病死率极高的严重传染病，目前没有彻底治愈的办法，但是完全可以预防。</a:t>
            </a:r>
            <a:endParaRPr lang="zh-CN" altLang="en-US" sz="3600" b="1" dirty="0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  <a:cs typeface="+mj-cs"/>
              </a:rPr>
              <a:t>2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艾滋病的概念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pic>
        <p:nvPicPr>
          <p:cNvPr id="6" name="内容占位符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9837" t="14977" r="22490" b="5790"/>
          <a:stretch>
            <a:fillRect/>
          </a:stretch>
        </p:blipFill>
        <p:spPr>
          <a:xfrm>
            <a:off x="467544" y="2276872"/>
            <a:ext cx="2952328" cy="36497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2991</Words>
  <Application>Microsoft Office PowerPoint</Application>
  <PresentationFormat>全屏显示(4:3)</PresentationFormat>
  <Paragraphs>211</Paragraphs>
  <Slides>35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6" baseType="lpstr">
      <vt:lpstr>Office 主题</vt:lpstr>
      <vt:lpstr>生命至上，               终结艾滋，                             健康平等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一、什么是艾滋病？</vt:lpstr>
      <vt:lpstr>2.艾滋病的概念</vt:lpstr>
      <vt:lpstr>2.艾滋病的概念</vt:lpstr>
      <vt:lpstr>2.艾滋病的概念</vt:lpstr>
      <vt:lpstr>幻灯片 13</vt:lpstr>
      <vt:lpstr>3.艾滋病的传播途径</vt:lpstr>
      <vt:lpstr>3.艾滋病的传播途径</vt:lpstr>
      <vt:lpstr>3.艾滋病的传播途径</vt:lpstr>
      <vt:lpstr>3.艾滋病的传播途径</vt:lpstr>
      <vt:lpstr>幻灯片 18</vt:lpstr>
      <vt:lpstr>4.艾滋病的预防</vt:lpstr>
      <vt:lpstr>4.艾滋病的预防</vt:lpstr>
      <vt:lpstr>4.艾滋病的预防</vt:lpstr>
      <vt:lpstr>4.艾滋病的预防</vt:lpstr>
      <vt:lpstr>4.艾滋病的预防</vt:lpstr>
      <vt:lpstr>4.艾滋病的预防</vt:lpstr>
      <vt:lpstr>4.艾滋病的预防</vt:lpstr>
      <vt:lpstr>幻灯片 26</vt:lpstr>
      <vt:lpstr>5.艾滋病的检测</vt:lpstr>
      <vt:lpstr>艾滋病病程分期及临床表现</vt:lpstr>
      <vt:lpstr>艾滋病病程分期及临床表现</vt:lpstr>
      <vt:lpstr>5.艾滋病的检测</vt:lpstr>
      <vt:lpstr>幻灯片 31</vt:lpstr>
      <vt:lpstr>6.艾滋病的相关国家政策</vt:lpstr>
      <vt:lpstr>6.艾滋病的相关国家政策</vt:lpstr>
      <vt:lpstr>艾滋病防治知识小结</vt:lpstr>
      <vt:lpstr>幻灯片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生命至上，健康平等，终结艾滋</dc:title>
  <dc:creator>Administrator</dc:creator>
  <cp:lastModifiedBy>Administrator</cp:lastModifiedBy>
  <cp:revision>70</cp:revision>
  <dcterms:created xsi:type="dcterms:W3CDTF">2022-06-22T06:53:28Z</dcterms:created>
  <dcterms:modified xsi:type="dcterms:W3CDTF">2022-07-07T01:29:13Z</dcterms:modified>
</cp:coreProperties>
</file>