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handoutMasterIdLst>
    <p:handoutMasterId r:id="rId25"/>
  </p:handoutMasterIdLst>
  <p:sldIdLst>
    <p:sldId id="256" r:id="rId4"/>
    <p:sldId id="264" r:id="rId5"/>
    <p:sldId id="258" r:id="rId6"/>
    <p:sldId id="262" r:id="rId7"/>
    <p:sldId id="260" r:id="rId8"/>
    <p:sldId id="535" r:id="rId9"/>
    <p:sldId id="418" r:id="rId10"/>
    <p:sldId id="419" r:id="rId11"/>
    <p:sldId id="420" r:id="rId12"/>
    <p:sldId id="421" r:id="rId13"/>
    <p:sldId id="348" r:id="rId14"/>
    <p:sldId id="349" r:id="rId15"/>
    <p:sldId id="516" r:id="rId16"/>
    <p:sldId id="517" r:id="rId17"/>
    <p:sldId id="519" r:id="rId18"/>
    <p:sldId id="521" r:id="rId20"/>
    <p:sldId id="522" r:id="rId21"/>
    <p:sldId id="353" r:id="rId22"/>
    <p:sldId id="534" r:id="rId23"/>
    <p:sldId id="54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5C1A-3E83-4214-BA03-744DE643C4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396D-5C29-4502-9704-90B7D1503B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20EC-8659-48D9-A374-D67E47E6E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EFBEA-6678-4CB1-B5DB-1FB3CFC454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685598-B23B-4D4E-81DE-409A350C5E6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81716"/>
            <a:ext cx="2137041" cy="10374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095"/>
            <a:ext cx="2137041" cy="103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8672-8F8A-4C80-A7C7-C90DF1FF4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B78E-C344-44B4-9CAA-19BE9A118E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hyperlink" Target="http://news.sina.com.cn/c/2003-08-22/1303615743s.shtml" TargetMode="External"/><Relationship Id="rId8" Type="http://schemas.openxmlformats.org/officeDocument/2006/relationships/image" Target="../media/image23.jpeg"/><Relationship Id="rId7" Type="http://schemas.openxmlformats.org/officeDocument/2006/relationships/hyperlink" Target="http://www.chinaetv.com/etvnews/style/cgnr/20050824/161849.htm" TargetMode="External"/><Relationship Id="rId6" Type="http://schemas.openxmlformats.org/officeDocument/2006/relationships/image" Target="../media/image22.jpeg"/><Relationship Id="rId5" Type="http://schemas.openxmlformats.org/officeDocument/2006/relationships/hyperlink" Target="http://image.baidu.com/i?ct=503316480&amp;z=111408901&amp;tn=baiduimagedetail&amp;word=&#21059;&#32993;&#39035;&amp;in=9" TargetMode="Externa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365ddcn.com/chanpin/2328.html" TargetMode="External"/><Relationship Id="rId4" Type="http://schemas.openxmlformats.org/officeDocument/2006/relationships/image" Target="../media/image27.jpeg"/><Relationship Id="rId3" Type="http://schemas.openxmlformats.org/officeDocument/2006/relationships/hyperlink" Target="http://www.55tj.com/Article/Print.asp?ArticleID=19207" TargetMode="External"/><Relationship Id="rId2" Type="http://schemas.openxmlformats.org/officeDocument/2006/relationships/image" Target="../media/image26.jpeg"/><Relationship Id="rId1" Type="http://schemas.openxmlformats.org/officeDocument/2006/relationships/hyperlink" Target="http://news.sohu.com/2004/06/10/99/news220469978.s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7200" b="1" dirty="0">
                <a:solidFill>
                  <a:srgbClr val="29166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老年人</a:t>
            </a:r>
            <a:br>
              <a:rPr lang="en-US" altLang="zh-CN" sz="4900" b="1" dirty="0">
                <a:solidFill>
                  <a:srgbClr val="29166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r>
              <a:rPr lang="en-US" altLang="zh-CN" sz="4900" b="1" dirty="0">
                <a:solidFill>
                  <a:srgbClr val="29166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</a:t>
            </a:r>
            <a:r>
              <a:rPr lang="zh-CN" altLang="en-US" sz="4900" b="1" dirty="0">
                <a:solidFill>
                  <a:srgbClr val="29166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预防艾滋病健康讲座</a:t>
            </a:r>
            <a:endParaRPr lang="zh-CN" altLang="en-US" dirty="0">
              <a:solidFill>
                <a:srgbClr val="29166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168774"/>
            <a:ext cx="6400800" cy="1470026"/>
          </a:xfrm>
        </p:spPr>
        <p:txBody>
          <a:bodyPr>
            <a:normAutofit/>
          </a:bodyPr>
          <a:lstStyle/>
          <a:p>
            <a:r>
              <a:rPr lang="zh-CN" altLang="en-US" dirty="0"/>
              <a:t>石城县疾控中心</a:t>
            </a:r>
            <a:endParaRPr lang="en-US" altLang="zh-CN" dirty="0"/>
          </a:p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176463" y="260350"/>
            <a:ext cx="6967537" cy="868363"/>
          </a:xfrm>
        </p:spPr>
        <p:txBody>
          <a:bodyPr/>
          <a:lstStyle/>
          <a:p>
            <a:pPr algn="l"/>
            <a:r>
              <a:rPr lang="en-US" altLang="zh-CN">
                <a:solidFill>
                  <a:srgbClr val="FF0000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>
                <a:solidFill>
                  <a:srgbClr val="FF0000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代价巨大</a:t>
            </a:r>
            <a:endParaRPr lang="zh-CN" altLang="en-US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179" name="爆炸形 1 3"/>
          <p:cNvSpPr>
            <a:spLocks noChangeArrowheads="1"/>
          </p:cNvSpPr>
          <p:nvPr/>
        </p:nvSpPr>
        <p:spPr bwMode="auto">
          <a:xfrm>
            <a:off x="457200" y="1852613"/>
            <a:ext cx="2428875" cy="2011362"/>
          </a:xfrm>
          <a:prstGeom prst="irregularSeal1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家破人亡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180" name="爆炸形 1 4"/>
          <p:cNvSpPr>
            <a:spLocks noChangeArrowheads="1"/>
          </p:cNvSpPr>
          <p:nvPr/>
        </p:nvSpPr>
        <p:spPr bwMode="auto">
          <a:xfrm>
            <a:off x="3143250" y="1414463"/>
            <a:ext cx="2776538" cy="2163762"/>
          </a:xfrm>
          <a:prstGeom prst="irregularSeal1">
            <a:avLst/>
          </a:prstGeom>
          <a:solidFill>
            <a:srgbClr val="E46C0A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</a:rPr>
              <a:t>孤儿无人抚养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50181" name="爆炸形 1 5"/>
          <p:cNvSpPr>
            <a:spLocks noChangeArrowheads="1"/>
          </p:cNvSpPr>
          <p:nvPr/>
        </p:nvSpPr>
        <p:spPr bwMode="auto">
          <a:xfrm>
            <a:off x="6143625" y="1577975"/>
            <a:ext cx="2776538" cy="3286125"/>
          </a:xfrm>
          <a:prstGeom prst="irregularSeal1">
            <a:avLst/>
          </a:prstGeom>
          <a:solidFill>
            <a:srgbClr val="E46C0A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</a:rPr>
              <a:t>父母无人赡养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50182" name="爆炸形 1 6"/>
          <p:cNvSpPr>
            <a:spLocks noChangeArrowheads="1"/>
          </p:cNvSpPr>
          <p:nvPr/>
        </p:nvSpPr>
        <p:spPr bwMode="auto">
          <a:xfrm>
            <a:off x="457200" y="3578225"/>
            <a:ext cx="2428875" cy="2011363"/>
          </a:xfrm>
          <a:prstGeom prst="irregularSeal1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FF"/>
                </a:solidFill>
              </a:rPr>
              <a:t>平均寿命下降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50183" name="爆炸形 1 7"/>
          <p:cNvSpPr>
            <a:spLocks noChangeArrowheads="1"/>
          </p:cNvSpPr>
          <p:nvPr/>
        </p:nvSpPr>
        <p:spPr bwMode="auto">
          <a:xfrm>
            <a:off x="3367088" y="3140075"/>
            <a:ext cx="3205162" cy="2449513"/>
          </a:xfrm>
          <a:prstGeom prst="irregularSeal1">
            <a:avLst/>
          </a:prstGeom>
          <a:solidFill>
            <a:srgbClr val="984807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00"/>
                </a:solidFill>
              </a:rPr>
              <a:t>治疗耗费大量钱财</a:t>
            </a:r>
            <a:endParaRPr lang="zh-CN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181" grpId="0" animBg="1"/>
      <p:bldP spid="50182" grpId="0" animBg="1"/>
      <p:bldP spid="50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836712"/>
            <a:ext cx="6553200" cy="1143000"/>
          </a:xfrm>
        </p:spPr>
        <p:txBody>
          <a:bodyPr/>
          <a:lstStyle/>
          <a:p>
            <a:pPr marL="1117600" indent="-1117600" algn="l" eaLnBrk="1" hangingPunct="1"/>
            <a:r>
              <a:rPr lang="zh-CN" altLang="en-US" sz="4800" b="1" dirty="0">
                <a:ea typeface="华文行楷" panose="02010800040101010101" pitchFamily="2" charset="-122"/>
              </a:rPr>
              <a:t>三、艾滋病的传播途径</a:t>
            </a:r>
            <a:endParaRPr lang="zh-CN" altLang="en-US" sz="4800" b="1" dirty="0">
              <a:ea typeface="华文行楷" panose="02010800040101010101" pitchFamily="2" charset="-122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2276872"/>
            <a:ext cx="8147050" cy="2836862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传播艾滋病病毒的四种主要体液：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血液、</a:t>
            </a:r>
            <a:r>
              <a:rPr lang="zh-CN" altLang="en-US" sz="36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精液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阴道分泌物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和乳汁。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华文行楷" panose="02010800040101010101" pitchFamily="2" charset="-122"/>
              </a:rPr>
              <a:t>艾滋病的传播途径</a:t>
            </a:r>
            <a:endParaRPr lang="zh-CN" altLang="en-US" b="1">
              <a:ea typeface="华文行楷" panose="02010800040101010101" pitchFamily="2" charset="-122"/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2060575"/>
            <a:ext cx="8059738" cy="35290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/>
          <a:stretch>
            <a:fillRect/>
          </a:stretch>
        </p:blipFill>
        <p:spPr>
          <a:xfrm>
            <a:off x="755650" y="2708275"/>
            <a:ext cx="7056438" cy="391001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052513"/>
            <a:ext cx="8497888" cy="208915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（一）性传播：</a:t>
            </a:r>
            <a:r>
              <a:rPr lang="zh-CN" altLang="en-US" b="1" dirty="0">
                <a:solidFill>
                  <a:srgbClr val="002060"/>
                </a:solidFill>
              </a:rPr>
              <a:t>通过性交方式在同性或异性之间传播，经性接触传播是目前全球</a:t>
            </a:r>
            <a:r>
              <a:rPr lang="zh-CN" altLang="en-US" b="1" dirty="0">
                <a:solidFill>
                  <a:srgbClr val="CC0000"/>
                </a:solidFill>
              </a:rPr>
              <a:t>主要</a:t>
            </a:r>
            <a:r>
              <a:rPr lang="zh-CN" altLang="en-US" b="1" dirty="0">
                <a:solidFill>
                  <a:srgbClr val="002060"/>
                </a:solidFill>
              </a:rPr>
              <a:t>的艾滋病传播途径，大约</a:t>
            </a:r>
            <a:r>
              <a:rPr lang="zh-CN" altLang="en-US" b="1" dirty="0">
                <a:solidFill>
                  <a:srgbClr val="CC0000"/>
                </a:solidFill>
              </a:rPr>
              <a:t>全球</a:t>
            </a:r>
            <a:r>
              <a:rPr lang="en-US" altLang="zh-CN" b="1" dirty="0">
                <a:solidFill>
                  <a:srgbClr val="CC0000"/>
                </a:solidFill>
              </a:rPr>
              <a:t>70</a:t>
            </a:r>
            <a:r>
              <a:rPr lang="zh-CN" altLang="en-US" b="1" dirty="0">
                <a:solidFill>
                  <a:srgbClr val="CC0000"/>
                </a:solidFill>
              </a:rPr>
              <a:t>％～ </a:t>
            </a:r>
            <a:r>
              <a:rPr lang="en-US" altLang="zh-CN" b="1" dirty="0">
                <a:solidFill>
                  <a:srgbClr val="CC0000"/>
                </a:solidFill>
              </a:rPr>
              <a:t>80</a:t>
            </a:r>
            <a:r>
              <a:rPr lang="zh-CN" altLang="en-US" b="1" dirty="0">
                <a:solidFill>
                  <a:srgbClr val="CC0000"/>
                </a:solidFill>
              </a:rPr>
              <a:t>％</a:t>
            </a:r>
            <a:r>
              <a:rPr lang="zh-CN" altLang="en-US" b="1" dirty="0">
                <a:solidFill>
                  <a:srgbClr val="002060"/>
                </a:solidFill>
              </a:rPr>
              <a:t>感染者是通过</a:t>
            </a:r>
            <a:r>
              <a:rPr lang="zh-CN" altLang="en-US" b="1" dirty="0">
                <a:solidFill>
                  <a:srgbClr val="FF0000"/>
                </a:solidFill>
              </a:rPr>
              <a:t>性接触</a:t>
            </a:r>
            <a:r>
              <a:rPr lang="zh-CN" altLang="en-US" b="1" dirty="0"/>
              <a:t>感染上艾滋病。</a:t>
            </a:r>
            <a:br>
              <a:rPr lang="zh-CN" altLang="en-US" b="1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 txBox="1">
            <a:spLocks noChangeArrowheads="1"/>
          </p:cNvSpPr>
          <p:nvPr/>
        </p:nvSpPr>
        <p:spPr bwMode="auto">
          <a:xfrm>
            <a:off x="387350" y="379413"/>
            <a:ext cx="4413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7030A0"/>
                </a:solidFill>
              </a:rPr>
              <a:t>（二）血液传播</a:t>
            </a:r>
            <a:endParaRPr lang="zh-CN" altLang="en-US" sz="4400" b="1">
              <a:solidFill>
                <a:srgbClr val="7030A0"/>
              </a:solidFill>
            </a:endParaRPr>
          </a:p>
        </p:txBody>
      </p:sp>
      <p:grpSp>
        <p:nvGrpSpPr>
          <p:cNvPr id="54275" name="Group 3"/>
          <p:cNvGrpSpPr/>
          <p:nvPr/>
        </p:nvGrpSpPr>
        <p:grpSpPr bwMode="auto">
          <a:xfrm>
            <a:off x="1187450" y="1530350"/>
            <a:ext cx="3168650" cy="4851400"/>
            <a:chOff x="0" y="-14"/>
            <a:chExt cx="1367" cy="2556"/>
          </a:xfrm>
        </p:grpSpPr>
        <p:sp>
          <p:nvSpPr>
            <p:cNvPr id="54280" name="AutoShape 4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4281" name="AutoShape 5"/>
            <p:cNvSpPr>
              <a:spLocks noChangeArrowheads="1"/>
            </p:cNvSpPr>
            <p:nvPr/>
          </p:nvSpPr>
          <p:spPr bwMode="auto"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4282" name="AutoShape 6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4283" name="AutoShape 7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4284" name="AutoShape 8"/>
            <p:cNvSpPr>
              <a:spLocks noChangeArrowheads="1"/>
            </p:cNvSpPr>
            <p:nvPr/>
          </p:nvSpPr>
          <p:spPr bwMode="auto">
            <a:xfrm>
              <a:off x="4" y="199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4285" name="AutoShape 9"/>
            <p:cNvSpPr>
              <a:spLocks noChangeArrowheads="1"/>
            </p:cNvSpPr>
            <p:nvPr/>
          </p:nvSpPr>
          <p:spPr bwMode="auto">
            <a:xfrm>
              <a:off x="32" y="2009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54286" name="Group 10"/>
            <p:cNvGrpSpPr/>
            <p:nvPr/>
          </p:nvGrpSpPr>
          <p:grpSpPr bwMode="auto">
            <a:xfrm>
              <a:off x="469" y="-14"/>
              <a:ext cx="405" cy="433"/>
              <a:chOff x="0" y="-23"/>
              <a:chExt cx="668" cy="715"/>
            </a:xfrm>
          </p:grpSpPr>
          <p:sp>
            <p:nvSpPr>
              <p:cNvPr id="54289" name="Oval 11"/>
              <p:cNvSpPr>
                <a:spLocks noChangeArrowheads="1"/>
              </p:cNvSpPr>
              <p:nvPr/>
            </p:nvSpPr>
            <p:spPr bwMode="auto">
              <a:xfrm>
                <a:off x="0" y="-23"/>
                <a:ext cx="668" cy="71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290" name="Oval 12"/>
              <p:cNvSpPr>
                <a:spLocks noChangeArrowheads="1"/>
              </p:cNvSpPr>
              <p:nvPr/>
            </p:nvSpPr>
            <p:spPr bwMode="auto">
              <a:xfrm>
                <a:off x="7" y="5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291" name="Oval 13"/>
              <p:cNvSpPr>
                <a:spLocks noChangeArrowheads="1"/>
              </p:cNvSpPr>
              <p:nvPr/>
            </p:nvSpPr>
            <p:spPr bwMode="auto">
              <a:xfrm>
                <a:off x="15" y="9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292" name="Oval 14"/>
              <p:cNvSpPr>
                <a:spLocks noChangeArrowheads="1"/>
              </p:cNvSpPr>
              <p:nvPr/>
            </p:nvSpPr>
            <p:spPr bwMode="auto">
              <a:xfrm>
                <a:off x="22" y="15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293" name="Oval 15"/>
              <p:cNvSpPr>
                <a:spLocks noChangeArrowheads="1"/>
              </p:cNvSpPr>
              <p:nvPr/>
            </p:nvSpPr>
            <p:spPr bwMode="auto">
              <a:xfrm>
                <a:off x="57" y="31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287" name="Text Box 16"/>
            <p:cNvSpPr txBox="1">
              <a:spLocks noChangeArrowheads="1"/>
            </p:cNvSpPr>
            <p:nvPr/>
          </p:nvSpPr>
          <p:spPr bwMode="auto">
            <a:xfrm>
              <a:off x="591" y="58"/>
              <a:ext cx="15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latin typeface="Arial" panose="020B0604020202020204" pitchFamily="34" charset="0"/>
                </a:rPr>
                <a:t>1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54288" name="Text Box 17"/>
            <p:cNvSpPr txBox="1">
              <a:spLocks noChangeArrowheads="1"/>
            </p:cNvSpPr>
            <p:nvPr/>
          </p:nvSpPr>
          <p:spPr bwMode="auto">
            <a:xfrm>
              <a:off x="23" y="462"/>
              <a:ext cx="1296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hlink"/>
                </a:buClr>
                <a:buFont typeface="Wingdings" panose="05000000000000000000" pitchFamily="2" charset="2"/>
                <a:buChar char="§"/>
              </a:pPr>
              <a:r>
                <a:rPr lang="zh-CN" altLang="en-US" sz="3600" b="1">
                  <a:latin typeface="Arial" panose="020B0604020202020204" pitchFamily="34" charset="0"/>
                </a:rPr>
                <a:t>主要是通过输入被</a:t>
              </a:r>
              <a:r>
                <a:rPr lang="en-US" altLang="zh-CN" sz="3600" b="1">
                  <a:latin typeface="Arial" panose="020B0604020202020204" pitchFamily="34" charset="0"/>
                </a:rPr>
                <a:t>HIV</a:t>
              </a:r>
              <a:r>
                <a:rPr lang="zh-CN" altLang="en-US" sz="3600" b="1">
                  <a:latin typeface="Arial" panose="020B0604020202020204" pitchFamily="34" charset="0"/>
                </a:rPr>
                <a:t>污染的血液及血液制品传播</a:t>
              </a:r>
              <a:endParaRPr lang="zh-CN" altLang="en-US" sz="3600" b="1">
                <a:latin typeface="Arial" panose="020B0604020202020204" pitchFamily="34" charset="0"/>
              </a:endParaRPr>
            </a:p>
          </p:txBody>
        </p:sp>
      </p:grpSp>
      <p:sp>
        <p:nvSpPr>
          <p:cNvPr id="54276" name="灯片编号占位符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B5DCBAC-F265-4E1D-88A3-9D9057891643}" type="slidenum">
              <a:rPr lang="zh-CN" altLang="en-US" sz="1400">
                <a:latin typeface="Arial" panose="020B0604020202020204" pitchFamily="34" charset="0"/>
              </a:rPr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54277" name="Picture 19" descr="9ytam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541713"/>
            <a:ext cx="34750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灯片编号占位符 5"/>
          <p:cNvSpPr txBox="1">
            <a:spLocks noGrp="1" noChangeArrowheads="1"/>
          </p:cNvSpPr>
          <p:nvPr/>
        </p:nvSpPr>
        <p:spPr bwMode="auto">
          <a:xfrm>
            <a:off x="5972175" y="6186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C176598-B5A9-4A82-9FBF-ADE463E998FE}" type="slidenum">
              <a:rPr lang="zh-CN" altLang="en-US" sz="1400">
                <a:latin typeface="Arial" panose="020B0604020202020204" pitchFamily="34" charset="0"/>
              </a:rPr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54279" name="Picture 18" descr="Img220183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98463"/>
            <a:ext cx="34004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/>
          <p:cNvSpPr>
            <a:spLocks noRot="1" noChangeArrowheads="1"/>
          </p:cNvSpPr>
          <p:nvPr/>
        </p:nvSpPr>
        <p:spPr bwMode="auto">
          <a:xfrm>
            <a:off x="3144838" y="0"/>
            <a:ext cx="29162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血液传播</a:t>
            </a:r>
            <a:r>
              <a:rPr lang="en-US" altLang="zh-CN" sz="440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endParaRPr lang="en-US" altLang="zh-CN" sz="4400">
              <a:solidFill>
                <a:srgbClr val="7030A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55299" name="Group 2"/>
          <p:cNvGrpSpPr/>
          <p:nvPr/>
        </p:nvGrpSpPr>
        <p:grpSpPr bwMode="auto">
          <a:xfrm>
            <a:off x="1619250" y="1098550"/>
            <a:ext cx="6192838" cy="1889125"/>
            <a:chOff x="3692" y="1274"/>
            <a:chExt cx="1367" cy="2564"/>
          </a:xfrm>
        </p:grpSpPr>
        <p:sp>
          <p:nvSpPr>
            <p:cNvPr id="55303" name="AutoShape 3"/>
            <p:cNvSpPr>
              <a:spLocks noChangeArrowheads="1"/>
            </p:cNvSpPr>
            <p:nvPr/>
          </p:nvSpPr>
          <p:spPr bwMode="auto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5304" name="AutoShape 4"/>
            <p:cNvSpPr>
              <a:spLocks noChangeArrowheads="1"/>
            </p:cNvSpPr>
            <p:nvPr/>
          </p:nvSpPr>
          <p:spPr bwMode="auto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5305" name="AutoShape 5"/>
            <p:cNvSpPr>
              <a:spLocks noChangeArrowheads="1"/>
            </p:cNvSpPr>
            <p:nvPr/>
          </p:nvSpPr>
          <p:spPr bwMode="auto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5306" name="AutoShape 6"/>
            <p:cNvSpPr>
              <a:spLocks noChangeArrowheads="1"/>
            </p:cNvSpPr>
            <p:nvPr/>
          </p:nvSpPr>
          <p:spPr bwMode="auto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55307" name="Group 7"/>
            <p:cNvGrpSpPr/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5312" name="Oval 8"/>
              <p:cNvSpPr>
                <a:spLocks noChangeArrowheads="1"/>
              </p:cNvSpPr>
              <p:nvPr/>
            </p:nvSpPr>
            <p:spPr bwMode="auto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3" name="Oval 9"/>
              <p:cNvSpPr>
                <a:spLocks noChangeArrowheads="1"/>
              </p:cNvSpPr>
              <p:nvPr/>
            </p:nvSpPr>
            <p:spPr bwMode="auto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4" name="Oval 10"/>
              <p:cNvSpPr>
                <a:spLocks noChangeArrowheads="1"/>
              </p:cNvSpPr>
              <p:nvPr/>
            </p:nvSpPr>
            <p:spPr bwMode="auto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5" name="Oval 11"/>
              <p:cNvSpPr>
                <a:spLocks noChangeArrowheads="1"/>
              </p:cNvSpPr>
              <p:nvPr/>
            </p:nvSpPr>
            <p:spPr bwMode="auto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6" name="Oval 12"/>
              <p:cNvSpPr>
                <a:spLocks noChangeArrowheads="1"/>
              </p:cNvSpPr>
              <p:nvPr/>
            </p:nvSpPr>
            <p:spPr bwMode="auto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08" name="Text Box 13"/>
            <p:cNvSpPr txBox="1">
              <a:spLocks noChangeArrowheads="1"/>
            </p:cNvSpPr>
            <p:nvPr/>
          </p:nvSpPr>
          <p:spPr bwMode="auto">
            <a:xfrm>
              <a:off x="4343" y="1274"/>
              <a:ext cx="40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4000" b="1" baseline="34000">
                <a:latin typeface="Arial" panose="020B0604020202020204" pitchFamily="34" charset="0"/>
              </a:endParaRPr>
            </a:p>
          </p:txBody>
        </p:sp>
        <p:sp>
          <p:nvSpPr>
            <p:cNvPr id="55309" name="Text Box 14"/>
            <p:cNvSpPr txBox="1">
              <a:spLocks noChangeArrowheads="1"/>
            </p:cNvSpPr>
            <p:nvPr/>
          </p:nvSpPr>
          <p:spPr bwMode="auto">
            <a:xfrm>
              <a:off x="3744" y="1776"/>
              <a:ext cx="129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  <a:latin typeface="Arial" panose="020B0604020202020204" pitchFamily="34" charset="0"/>
                </a:rPr>
                <a:t>共用注射器吸毒</a:t>
              </a:r>
              <a:endParaRPr lang="zh-CN" altLang="en-US" sz="36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310" name="AutoShape 15"/>
            <p:cNvSpPr>
              <a:spLocks noChangeArrowheads="1"/>
            </p:cNvSpPr>
            <p:nvPr/>
          </p:nvSpPr>
          <p:spPr bwMode="auto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55311" name="AutoShape 16"/>
            <p:cNvSpPr>
              <a:spLocks noChangeArrowheads="1"/>
            </p:cNvSpPr>
            <p:nvPr/>
          </p:nvSpPr>
          <p:spPr bwMode="auto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55300" name="Picture 18" descr="coll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124200"/>
            <a:ext cx="43449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灯片编号占位符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7A2E630-60C4-4700-91C1-9CA4810C5003}" type="slidenum">
              <a:rPr lang="zh-CN" altLang="en-US" sz="1400">
                <a:latin typeface="Arial" panose="020B0604020202020204" pitchFamily="34" charset="0"/>
              </a:rPr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55302" name="Picture 19" descr="coll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124200"/>
            <a:ext cx="38052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200513883258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0350"/>
            <a:ext cx="22209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6" descr="pica07d8gk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19256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3492500" y="2708275"/>
            <a:ext cx="2232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纹 身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pic>
        <p:nvPicPr>
          <p:cNvPr id="56325" name="Picture 7" descr="无标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339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10"/>
          <p:cNvSpPr>
            <a:spLocks noChangeArrowheads="1"/>
          </p:cNvSpPr>
          <p:nvPr/>
        </p:nvSpPr>
        <p:spPr bwMode="auto">
          <a:xfrm>
            <a:off x="468313" y="2708275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注 射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pic>
        <p:nvPicPr>
          <p:cNvPr id="56327" name="Picture 5" descr="040318025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6273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12"/>
          <p:cNvSpPr>
            <a:spLocks noChangeArrowheads="1"/>
          </p:cNvSpPr>
          <p:nvPr/>
        </p:nvSpPr>
        <p:spPr bwMode="auto">
          <a:xfrm>
            <a:off x="6605588" y="2759075"/>
            <a:ext cx="22320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穿耳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56329" name="Rectangle 2"/>
          <p:cNvSpPr>
            <a:spLocks noRot="1" noChangeArrowheads="1"/>
          </p:cNvSpPr>
          <p:nvPr/>
        </p:nvSpPr>
        <p:spPr bwMode="auto">
          <a:xfrm>
            <a:off x="1692275" y="3141663"/>
            <a:ext cx="55435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300">
                <a:latin typeface="Arial" panose="020B0604020202020204" pitchFamily="34" charset="0"/>
                <a:ea typeface="黑体" panose="02010609060101010101" pitchFamily="49" charset="-122"/>
              </a:rPr>
              <a:t>             </a:t>
            </a:r>
            <a:r>
              <a:rPr lang="zh-CN" altLang="en-US" sz="440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血液传播</a:t>
            </a:r>
            <a:r>
              <a:rPr lang="en-US" altLang="zh-CN" sz="440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endParaRPr lang="en-US" altLang="zh-CN" sz="4400">
              <a:solidFill>
                <a:srgbClr val="7030A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6330" name="Picture 8" descr="u=1189895662,1490337281&amp;gp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84763"/>
            <a:ext cx="2449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9" descr="20050824161818_5630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4941888"/>
            <a:ext cx="22320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2986088" y="4437063"/>
            <a:ext cx="2955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共 用 剃 须 刀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pic>
        <p:nvPicPr>
          <p:cNvPr id="56333" name="Picture 16" descr="1061528935_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195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0" y="4437063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器官移植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pic>
        <p:nvPicPr>
          <p:cNvPr id="56335" name="Picture 4" descr="200494173743989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84763"/>
            <a:ext cx="23399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6300788" y="4581525"/>
            <a:ext cx="2843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</a:rPr>
              <a:t>共 用 牙刷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Img220469979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92375"/>
            <a:ext cx="24844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6" descr="1127380220_nQaGp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24844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灯片编号占位符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6781B47-2EC0-44B9-AE49-5A7B51DCCE37}" type="slidenum">
              <a:rPr lang="zh-CN" altLang="en-US" sz="1400">
                <a:latin typeface="Arial" panose="020B0604020202020204" pitchFamily="34" charset="0"/>
              </a:rPr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57349" name="Picture 4" descr="c14c8613fc9e8e47088bbdb1d213034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17488"/>
            <a:ext cx="2484437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矩形 5"/>
          <p:cNvSpPr>
            <a:spLocks noChangeArrowheads="1"/>
          </p:cNvSpPr>
          <p:nvPr/>
        </p:nvSpPr>
        <p:spPr bwMode="auto">
          <a:xfrm flipH="1">
            <a:off x="1619250" y="765175"/>
            <a:ext cx="374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（三）母婴传播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825" y="1412875"/>
            <a:ext cx="5976938" cy="4968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感染艾滋病的母亲，在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妊娠期间、分娩过程中或产后哺乳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将艾滋病传染给下一代。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zh-CN" altLang="en-US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在不进行干预的情况下母亲传给下一代的几率是</a:t>
            </a:r>
            <a:r>
              <a:rPr lang="en-US" altLang="zh-CN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15%-50%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defRPr/>
            </a:pP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在进行干预的情况下，其感染概率最低可降到</a:t>
            </a:r>
            <a:r>
              <a:rPr lang="en-US" altLang="zh-CN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2%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以下。</a:t>
            </a:r>
            <a:endParaRPr lang="zh-CN" altLang="en-US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endParaRPr lang="zh-CN" altLang="en-US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7221538" cy="1371600"/>
          </a:xfrm>
        </p:spPr>
        <p:txBody>
          <a:bodyPr/>
          <a:lstStyle/>
          <a:p>
            <a:pPr marL="1117600" indent="-1117600" eaLnBrk="1" hangingPunct="1"/>
            <a:r>
              <a:rPr lang="zh-CN" altLang="en-US" b="1">
                <a:ea typeface="华文行楷" panose="02010800040101010101" pitchFamily="2" charset="-122"/>
              </a:rPr>
              <a:t>  日常接触不传播艾滋病病毒</a:t>
            </a:r>
            <a:endParaRPr lang="zh-CN" altLang="en-US" b="1">
              <a:ea typeface="华文行楷" panose="02010800040101010101" pitchFamily="2" charset="-122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214438"/>
            <a:ext cx="4103688" cy="5087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不会通过空气及   日常的生活接触传播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：如握手、拥抱、礼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节性接吻、咳嗽、打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喷嚏、一起喝茶、共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同进餐、共用工具或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办公用具、共用马桶、共用电话、一起游泳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等不会传播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HIV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，蚊子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叮咬也不会传播。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2" name="Picture 4" descr="notran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4463"/>
            <a:ext cx="38877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 txBox="1">
            <a:spLocks noChangeArrowheads="1"/>
          </p:cNvSpPr>
          <p:nvPr/>
        </p:nvSpPr>
        <p:spPr bwMode="auto">
          <a:xfrm>
            <a:off x="387350" y="287338"/>
            <a:ext cx="844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6600"/>
                </a:solidFill>
              </a:rPr>
              <a:t>为什么说艾滋病是能够预防的？</a:t>
            </a:r>
            <a:endParaRPr lang="zh-CN" altLang="en-US" sz="4400" b="1">
              <a:solidFill>
                <a:srgbClr val="FF6600"/>
              </a:solidFill>
            </a:endParaRPr>
          </a:p>
        </p:txBody>
      </p:sp>
      <p:sp>
        <p:nvSpPr>
          <p:cNvPr id="59395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54721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首先艾滋病病毒的传播途径非常明确，通过血液传播、性传播和母婴传播；其次，</a:t>
            </a:r>
            <a:r>
              <a:rPr lang="zh-CN" altLang="en-US" sz="2800" b="1">
                <a:solidFill>
                  <a:srgbClr val="FF0066"/>
                </a:solidFill>
              </a:rPr>
              <a:t>艾滋病病毒在体外环境下很脆弱，很容易被杀死，</a:t>
            </a:r>
            <a:r>
              <a:rPr lang="zh-CN" altLang="en-US" sz="2800" b="1"/>
              <a:t>因此艾滋病病毒不通过空气、食物、水等一般性日常生活接触传播。</a:t>
            </a:r>
            <a:endParaRPr lang="zh-CN" altLang="en-US" sz="2800" b="1"/>
          </a:p>
          <a:p>
            <a:pPr eaLnBrk="1" hangingPunct="1"/>
            <a:r>
              <a:rPr lang="zh-CN" altLang="en-US" sz="2800" b="1"/>
              <a:t>另外，艾滋病的传播主要与人类的</a:t>
            </a:r>
            <a:r>
              <a:rPr lang="zh-CN" altLang="en-US" sz="2800" b="1">
                <a:solidFill>
                  <a:srgbClr val="FF0000"/>
                </a:solidFill>
              </a:rPr>
              <a:t>社会行为</a:t>
            </a:r>
            <a:r>
              <a:rPr lang="zh-CN" altLang="en-US" sz="2800" b="1"/>
              <a:t>有关，完全可以通过规范人们的社会行为而被阻断，是能够预防的。</a:t>
            </a:r>
            <a:endParaRPr lang="zh-CN" altLang="en-US" sz="2800" b="1"/>
          </a:p>
        </p:txBody>
      </p:sp>
      <p:pic>
        <p:nvPicPr>
          <p:cNvPr id="59396" name="Picture 4" descr="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1200"/>
            <a:ext cx="3322638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9166F"/>
                </a:solidFill>
              </a:rPr>
              <a:t>主要内容</a:t>
            </a:r>
            <a:endParaRPr lang="zh-CN" altLang="en-US" dirty="0">
              <a:solidFill>
                <a:srgbClr val="29166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30000"/>
              </a:spcBef>
              <a:buNone/>
            </a:pPr>
            <a:r>
              <a:rPr lang="zh-CN" altLang="en-US" b="1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一</a:t>
            </a:r>
            <a:r>
              <a:rPr lang="zh-CN" altLang="en-US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、老年人艾滋病疫情</a:t>
            </a:r>
            <a:endParaRPr lang="en-US" altLang="zh-CN" dirty="0">
              <a:solidFill>
                <a:srgbClr val="29166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60000"/>
              </a:lnSpc>
              <a:spcBef>
                <a:spcPct val="30000"/>
              </a:spcBef>
              <a:buNone/>
            </a:pPr>
            <a:r>
              <a:rPr lang="zh-CN" altLang="en-US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二、认识艾滋病</a:t>
            </a:r>
            <a:endParaRPr lang="en-US" altLang="zh-CN" dirty="0">
              <a:solidFill>
                <a:srgbClr val="29166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60000"/>
              </a:lnSpc>
              <a:spcBef>
                <a:spcPct val="30000"/>
              </a:spcBef>
              <a:buNone/>
            </a:pPr>
            <a:r>
              <a:rPr lang="en-US" altLang="zh-CN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三、</a:t>
            </a:r>
            <a:r>
              <a:rPr lang="zh-CN" altLang="en-US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艾滋病传播途径</a:t>
            </a:r>
            <a:endParaRPr lang="zh-CN" altLang="en-US" dirty="0">
              <a:solidFill>
                <a:srgbClr val="29166F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  <a:spcBef>
                <a:spcPct val="30000"/>
              </a:spcBef>
              <a:buNone/>
            </a:pPr>
            <a:r>
              <a:rPr lang="zh-CN" altLang="en-US" dirty="0">
                <a:solidFill>
                  <a:srgbClr val="29166F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四、怎么预防艾滋病</a:t>
            </a:r>
            <a:endParaRPr lang="zh-CN" altLang="en-US" dirty="0">
              <a:solidFill>
                <a:srgbClr val="29166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zh-CN"/>
              <a:t>谢谢大家！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29166F"/>
                </a:solidFill>
              </a:rPr>
              <a:t>认识艾滋病</a:t>
            </a:r>
            <a:endParaRPr lang="zh-CN" altLang="en-US" dirty="0">
              <a:solidFill>
                <a:srgbClr val="29166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/>
          </a:bodyPr>
          <a:lstStyle/>
          <a:p>
            <a:endParaRPr lang="en-US" altLang="zh-CN" sz="36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艾滋病病毒</a:t>
            </a:r>
            <a:r>
              <a:rPr lang="en-US" altLang="zh-CN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HIV )</a:t>
            </a:r>
            <a:r>
              <a:rPr lang="zh-CN" altLang="en-US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感染</a:t>
            </a:r>
            <a:endParaRPr lang="en-US" altLang="zh-CN" b="1" dirty="0">
              <a:solidFill>
                <a:srgbClr val="29166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慢性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致死性</a:t>
            </a:r>
            <a:r>
              <a:rPr lang="zh-CN" altLang="en-US" b="1" dirty="0">
                <a:solidFill>
                  <a:srgbClr val="29166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传染病</a:t>
            </a:r>
            <a:endParaRPr lang="en-US" altLang="zh-CN" b="1" dirty="0">
              <a:solidFill>
                <a:srgbClr val="29166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没有治愈艾滋病的药物和方法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没有疫苗预防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22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老年人艾滋病疫情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60</a:t>
            </a:r>
            <a:r>
              <a:rPr lang="zh-CN" altLang="en-US" dirty="0"/>
              <a:t>岁及以上艾滋病病毒感染者逐年增加</a:t>
            </a:r>
            <a:endParaRPr lang="en-US" altLang="zh-CN" dirty="0"/>
          </a:p>
          <a:p>
            <a:r>
              <a:rPr lang="en-US" altLang="zh-CN" dirty="0"/>
              <a:t>60</a:t>
            </a:r>
            <a:r>
              <a:rPr lang="zh-CN" altLang="en-US" dirty="0"/>
              <a:t>岁及以上</a:t>
            </a:r>
            <a:r>
              <a:rPr lang="en-US" altLang="zh-CN" dirty="0"/>
              <a:t>HIV/AIDS</a:t>
            </a:r>
            <a:r>
              <a:rPr lang="zh-CN" altLang="en-US" dirty="0"/>
              <a:t>病例从</a:t>
            </a:r>
            <a:r>
              <a:rPr lang="en-US" altLang="zh-CN" dirty="0"/>
              <a:t>2010</a:t>
            </a:r>
            <a:r>
              <a:rPr lang="zh-CN" altLang="en-US" dirty="0"/>
              <a:t>年的 </a:t>
            </a:r>
            <a:r>
              <a:rPr lang="en-US" altLang="zh-CN" dirty="0"/>
              <a:t>5943</a:t>
            </a:r>
            <a:r>
              <a:rPr lang="zh-CN" altLang="en-US" dirty="0"/>
              <a:t>例上升到 </a:t>
            </a:r>
            <a:r>
              <a:rPr lang="en-US" altLang="zh-CN" dirty="0"/>
              <a:t>2018</a:t>
            </a:r>
            <a:r>
              <a:rPr lang="zh-CN" altLang="en-US" dirty="0"/>
              <a:t>年的</a:t>
            </a:r>
            <a:r>
              <a:rPr lang="en-US" altLang="zh-CN" dirty="0"/>
              <a:t>31541</a:t>
            </a:r>
            <a:r>
              <a:rPr lang="zh-CN" altLang="en-US" dirty="0"/>
              <a:t>例，占当年报告病例的构成从 </a:t>
            </a:r>
            <a:r>
              <a:rPr lang="en-US" altLang="zh-CN" dirty="0"/>
              <a:t>9.3%</a:t>
            </a:r>
            <a:r>
              <a:rPr lang="zh-CN" altLang="en-US" dirty="0"/>
              <a:t>上升到 </a:t>
            </a:r>
            <a:r>
              <a:rPr lang="en-US" altLang="zh-CN" dirty="0"/>
              <a:t>21.2%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以男性为主，但男性、女性病例均明显增加。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3608" y="2232575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</a:rPr>
              <a:t>认识艾滋病危害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zh-CN" sz="4000" b="1">
                <a:solidFill>
                  <a:srgbClr val="6168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（一）对健康生命的危害</a:t>
            </a:r>
            <a:endParaRPr lang="zh-CN" sz="4000" b="1">
              <a:solidFill>
                <a:srgbClr val="6168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250825" y="1196975"/>
            <a:ext cx="8642350" cy="1751013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CN" sz="3700" b="1">
                <a:solidFill>
                  <a:srgbClr val="FF0000"/>
                </a:solidFill>
                <a:ea typeface="黑体" panose="02010609060101010101" pitchFamily="49" charset="-122"/>
              </a:rPr>
              <a:t>1.</a:t>
            </a:r>
            <a:r>
              <a:rPr lang="zh-CN" altLang="en-US" sz="3700" b="1">
                <a:solidFill>
                  <a:srgbClr val="FF0000"/>
                </a:solidFill>
                <a:ea typeface="黑体" panose="02010609060101010101" pitchFamily="49" charset="-122"/>
              </a:rPr>
              <a:t>导致患上严重疾病，痛苦死亡。</a:t>
            </a:r>
            <a:r>
              <a:rPr lang="zh-CN" altLang="en-US" sz="2600" b="1">
                <a:solidFill>
                  <a:srgbClr val="FF00FF"/>
                </a:solidFill>
                <a:ea typeface="黑体" panose="02010609060101010101" pitchFamily="49" charset="-122"/>
              </a:rPr>
              <a:t>死前常合并多种病症</a:t>
            </a:r>
            <a:r>
              <a:rPr lang="zh-CN" altLang="en-US" sz="2600" b="1">
                <a:ea typeface="黑体" panose="02010609060101010101" pitchFamily="49" charset="-122"/>
              </a:rPr>
              <a:t>（如肿瘤、结核病、口腔念珠菌病、皮肤療疽、带状疱疹、身体极度消瘦等）</a:t>
            </a:r>
            <a:r>
              <a:rPr lang="zh-CN" altLang="en-US" sz="2600" b="1">
                <a:solidFill>
                  <a:srgbClr val="FF00FF"/>
                </a:solidFill>
                <a:ea typeface="黑体" panose="02010609060101010101" pitchFamily="49" charset="-122"/>
              </a:rPr>
              <a:t>病程晚期痛苦不堪</a:t>
            </a:r>
            <a:r>
              <a:rPr lang="zh-CN" altLang="en-US" sz="2600" b="1">
                <a:ea typeface="黑体" panose="02010609060101010101" pitchFamily="49" charset="-122"/>
              </a:rPr>
              <a:t>。</a:t>
            </a:r>
            <a:endParaRPr lang="zh-CN" altLang="en-US" sz="2600" b="1">
              <a:ea typeface="黑体" panose="02010609060101010101" pitchFamily="49" charset="-122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zh-CN" altLang="en-US" sz="2600" b="1">
              <a:ea typeface="黑体" panose="02010609060101010101" pitchFamily="49" charset="-122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zh-CN" altLang="en-US" sz="2600" b="1">
              <a:ea typeface="黑体" panose="02010609060101010101" pitchFamily="49" charset="-122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zh-CN" altLang="en-US" sz="2600" b="1">
              <a:ea typeface="黑体" panose="02010609060101010101" pitchFamily="49" charset="-122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zh-CN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zh-CN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6146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30241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 descr="艾滋病并感染青霉菌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5923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艾滋病并卡波息肉瘤2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2520950" cy="2232025"/>
          </a:xfrm>
        </p:spPr>
      </p:pic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281363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" descr="C:\Documents and Settings\Administrator\Application Data\Tencent\Users\66494892\QQ\WinTemp\RichOle\RJPXVXX{}CJO5BYPW)M58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0913"/>
            <a:ext cx="25209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AutoShape 2" descr="C:\Documents and Settings\Administrator\Application Data\Tencent\Users\66494892\QQ\WinTemp\RichOle\KWFRIK@MTDM5S]7G [69Q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48134" name="AutoShape 3" descr="C:\Documents and Settings\Administrator\Application Data\Tencent\Users\66494892\QQ\WinTemp\RichOle\KWFRIK@MTDM5S]7G [69Q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48135" name="TextBox 14"/>
          <p:cNvSpPr txBox="1">
            <a:spLocks noChangeArrowheads="1"/>
          </p:cNvSpPr>
          <p:nvPr/>
        </p:nvSpPr>
        <p:spPr bwMode="auto">
          <a:xfrm>
            <a:off x="3059113" y="3429000"/>
            <a:ext cx="23955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Arial" panose="020B0604020202020204" pitchFamily="34" charset="0"/>
              </a:rPr>
              <a:t>自身感染后很容易将病毒传染给配偶，造成配偶感染、死亡，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家破人亡。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28082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3384550" cy="4392613"/>
          </a:xfrm>
        </p:spPr>
        <p:txBody>
          <a:bodyPr/>
          <a:lstStyle/>
          <a:p>
            <a:pPr algn="l"/>
            <a:r>
              <a:rPr lang="en-US" altLang="zh-CN">
                <a:solidFill>
                  <a:srgbClr val="C00000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>
                <a:solidFill>
                  <a:srgbClr val="C00000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传染家人朋友</a:t>
            </a:r>
            <a:r>
              <a:rPr lang="zh-CN" altLang="en-US" sz="3600">
                <a:latin typeface="Franklin Gothic Medium" panose="020B0603020102020204" pitchFamily="34" charset="0"/>
                <a:ea typeface="微软雅黑" panose="020B0503020204020204" pitchFamily="34" charset="-122"/>
              </a:rPr>
              <a:t>。夫妻之间传播、性伴之间传播，导致很多人死亡，还可能会传染给自己的后代。</a:t>
            </a:r>
            <a:endParaRPr lang="zh-CN" altLang="en-US" sz="3600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9155" name="Picture 2" descr="c:\documents and settings\len\application data\360se6\User Data\temp\litpic_1411349443427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36613"/>
            <a:ext cx="4464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WPS 演示</Application>
  <PresentationFormat>全屏显示(4:3)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方正舒体</vt:lpstr>
      <vt:lpstr>方正姚体</vt:lpstr>
      <vt:lpstr>华文中宋</vt:lpstr>
      <vt:lpstr>黑体</vt:lpstr>
      <vt:lpstr>Wingdings 2</vt:lpstr>
      <vt:lpstr>Calibri</vt:lpstr>
      <vt:lpstr>Franklin Gothic Medium</vt:lpstr>
      <vt:lpstr>微软雅黑</vt:lpstr>
      <vt:lpstr>华文行楷</vt:lpstr>
      <vt:lpstr>华文楷体</vt:lpstr>
      <vt:lpstr>Arial Unicode MS</vt:lpstr>
      <vt:lpstr>等线</vt:lpstr>
      <vt:lpstr>等线 Light</vt:lpstr>
      <vt:lpstr>Office 主题</vt:lpstr>
      <vt:lpstr>自定义设计方案</vt:lpstr>
      <vt:lpstr>老年人           预防艾滋病健康讲座</vt:lpstr>
      <vt:lpstr>主要内容</vt:lpstr>
      <vt:lpstr>认识艾滋病</vt:lpstr>
      <vt:lpstr>PowerPoint 演示文稿</vt:lpstr>
      <vt:lpstr>老年人艾滋病疫情</vt:lpstr>
      <vt:lpstr>PowerPoint 演示文稿</vt:lpstr>
      <vt:lpstr>（一）对健康生命的危害</vt:lpstr>
      <vt:lpstr>PowerPoint 演示文稿</vt:lpstr>
      <vt:lpstr>2.传染家人朋友。夫妻之间传播、性伴之间传播，导致很多人死亡，还可能会传染给自己的后代。</vt:lpstr>
      <vt:lpstr>3.代价巨大</vt:lpstr>
      <vt:lpstr>三、艾滋病的传播途径</vt:lpstr>
      <vt:lpstr>艾滋病的传播途径</vt:lpstr>
      <vt:lpstr>（一）性传播：通过性交方式在同性或异性之间传播，经性接触传播是目前全球主要的艾滋病传播途径，大约全球70％～ 80％感染者是通过性接触感染上艾滋病。 </vt:lpstr>
      <vt:lpstr>PowerPoint 演示文稿</vt:lpstr>
      <vt:lpstr>PowerPoint 演示文稿</vt:lpstr>
      <vt:lpstr>PowerPoint 演示文稿</vt:lpstr>
      <vt:lpstr>PowerPoint 演示文稿</vt:lpstr>
      <vt:lpstr>  日常接触不传播艾滋病病毒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cdc</dc:creator>
  <cp:lastModifiedBy>cdc</cp:lastModifiedBy>
  <cp:revision>13</cp:revision>
  <dcterms:created xsi:type="dcterms:W3CDTF">2019-11-20T01:36:00Z</dcterms:created>
  <dcterms:modified xsi:type="dcterms:W3CDTF">2020-10-21T01:41:17Z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