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comments/comment1.xml" ContentType="application/vnd.openxmlformats-officedocument.presentationml.comment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7" r:id="rId3"/>
  </p:sldMasterIdLst>
  <p:notesMasterIdLst>
    <p:notesMasterId r:id="rId5"/>
  </p:notesMasterIdLst>
  <p:handoutMasterIdLst>
    <p:handoutMasterId r:id="rId48"/>
  </p:handoutMasterIdLst>
  <p:sldIdLst>
    <p:sldId id="378" r:id="rId4"/>
    <p:sldId id="257" r:id="rId6"/>
    <p:sldId id="308" r:id="rId7"/>
    <p:sldId id="556" r:id="rId8"/>
    <p:sldId id="599" r:id="rId9"/>
    <p:sldId id="526" r:id="rId10"/>
    <p:sldId id="527" r:id="rId11"/>
    <p:sldId id="312" r:id="rId12"/>
    <p:sldId id="628" r:id="rId13"/>
    <p:sldId id="629" r:id="rId14"/>
    <p:sldId id="418" r:id="rId15"/>
    <p:sldId id="371" r:id="rId16"/>
    <p:sldId id="322" r:id="rId17"/>
    <p:sldId id="675" r:id="rId18"/>
    <p:sldId id="676" r:id="rId19"/>
    <p:sldId id="323" r:id="rId20"/>
    <p:sldId id="506" r:id="rId21"/>
    <p:sldId id="372" r:id="rId22"/>
    <p:sldId id="679" r:id="rId23"/>
    <p:sldId id="680" r:id="rId24"/>
    <p:sldId id="677" r:id="rId25"/>
    <p:sldId id="681" r:id="rId26"/>
    <p:sldId id="474" r:id="rId27"/>
    <p:sldId id="682" r:id="rId28"/>
    <p:sldId id="486" r:id="rId29"/>
    <p:sldId id="600" r:id="rId30"/>
    <p:sldId id="487" r:id="rId31"/>
    <p:sldId id="586" r:id="rId32"/>
    <p:sldId id="480" r:id="rId33"/>
    <p:sldId id="482" r:id="rId34"/>
    <p:sldId id="485" r:id="rId35"/>
    <p:sldId id="347" r:id="rId36"/>
    <p:sldId id="683" r:id="rId37"/>
    <p:sldId id="684" r:id="rId38"/>
    <p:sldId id="686" r:id="rId39"/>
    <p:sldId id="361" r:id="rId40"/>
    <p:sldId id="488" r:id="rId41"/>
    <p:sldId id="360" r:id="rId42"/>
    <p:sldId id="415" r:id="rId43"/>
    <p:sldId id="489" r:id="rId44"/>
    <p:sldId id="500" r:id="rId45"/>
    <p:sldId id="501" r:id="rId46"/>
    <p:sldId id="502" r:id="rId47"/>
  </p:sldIdLst>
  <p:sldSz cx="12192000" cy="6858000"/>
  <p:notesSz cx="6858000" cy="9144000"/>
  <p:custDataLst>
    <p:tags r:id="rId5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28" userDrawn="1">
          <p15:clr>
            <a:srgbClr val="A4A3A4"/>
          </p15:clr>
        </p15:guide>
        <p15:guide id="2" pos="389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 id="0" name="韩孟杰" initials="HM" lastIdx="1" clrIdx="0"/>
  <p:cmAuthor id="2" name="AIDS"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F181F"/>
    <a:srgbClr val="1F1665"/>
    <a:srgbClr val="261460"/>
    <a:srgbClr val="E60012"/>
    <a:srgbClr val="939393"/>
    <a:srgbClr val="E8444C"/>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81" autoAdjust="0"/>
    <p:restoredTop sz="94660"/>
  </p:normalViewPr>
  <p:slideViewPr>
    <p:cSldViewPr snapToGrid="0" showGuides="1">
      <p:cViewPr>
        <p:scale>
          <a:sx n="75" d="100"/>
          <a:sy n="75" d="100"/>
        </p:scale>
        <p:origin x="-1842" y="-804"/>
      </p:cViewPr>
      <p:guideLst>
        <p:guide orient="horz" pos="2028"/>
        <p:guide pos="389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3" Type="http://schemas.openxmlformats.org/officeDocument/2006/relationships/tags" Target="tags/tag76.xml"/><Relationship Id="rId52" Type="http://schemas.openxmlformats.org/officeDocument/2006/relationships/commentAuthors" Target="commentAuthors.xml"/><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notesMaster" Target="notesMasters/notesMaster1.xml"/><Relationship Id="rId49" Type="http://schemas.openxmlformats.org/officeDocument/2006/relationships/presProps" Target="presProps.xml"/><Relationship Id="rId48" Type="http://schemas.openxmlformats.org/officeDocument/2006/relationships/handoutMaster" Target="handoutMasters/handoutMaster1.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4-07-15T12:06:46.151" idx="1">
    <p:pos x="10" y="10"/>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801542-EA1E-4A1E-9774-C4415D67D2E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367DAC-B7C4-4562-991F-2B4481CA1F1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7367DAC-B7C4-4562-991F-2B4481CA1F1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367DAC-B7C4-4562-991F-2B4481CA1F1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367DAC-B7C4-4562-991F-2B4481CA1F1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98CAE9-6D11-4527-ADF3-3D5099E025E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98CAE9-6D11-4527-ADF3-3D5099E025E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367DAC-B7C4-4562-991F-2B4481CA1F1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98CAE9-6D11-4527-ADF3-3D5099E025E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98CAE9-6D11-4527-ADF3-3D5099E025E8}"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98CAE9-6D11-4527-ADF3-3D5099E025E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367DAC-B7C4-4562-991F-2B4481CA1F1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98CAE9-6D11-4527-ADF3-3D5099E025E8}"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98CAE9-6D11-4527-ADF3-3D5099E025E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367DAC-B7C4-4562-991F-2B4481CA1F1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98CAE9-6D11-4527-ADF3-3D5099E025E8}"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98CAE9-6D11-4527-ADF3-3D5099E025E8}"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367DAC-B7C4-4562-991F-2B4481CA1F1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97B928-6B21-40D8-A3B8-CF4B894803FB}"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97B928-6B21-40D8-A3B8-CF4B894803FB}"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97B928-6B21-40D8-A3B8-CF4B894803FB}"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98CAE9-6D11-4527-ADF3-3D5099E025E8}"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98CAE9-6D11-4527-ADF3-3D5099E025E8}"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98CAE9-6D11-4527-ADF3-3D5099E025E8}"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98CAE9-6D11-4527-ADF3-3D5099E025E8}"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98CAE9-6D11-4527-ADF3-3D5099E025E8}"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98CAE9-6D11-4527-ADF3-3D5099E025E8}"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98CAE9-6D11-4527-ADF3-3D5099E025E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hyperlink" Target="http://www.1ppt.com/xiazai/"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5.xml"/><Relationship Id="rId8" Type="http://schemas.openxmlformats.org/officeDocument/2006/relationships/image" Target="../media/image4.png"/><Relationship Id="rId7" Type="http://schemas.openxmlformats.org/officeDocument/2006/relationships/tags" Target="../tags/tag4.xml"/><Relationship Id="rId6" Type="http://schemas.openxmlformats.org/officeDocument/2006/relationships/image" Target="../media/image3.png"/><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2.png"/><Relationship Id="rId2" Type="http://schemas.openxmlformats.org/officeDocument/2006/relationships/tags" Target="../tags/tag1.xml"/><Relationship Id="rId12" Type="http://schemas.openxmlformats.org/officeDocument/2006/relationships/tags" Target="../tags/tag8.xml"/><Relationship Id="rId11" Type="http://schemas.openxmlformats.org/officeDocument/2006/relationships/tags" Target="../tags/tag7.xml"/><Relationship Id="rId10" Type="http://schemas.openxmlformats.org/officeDocument/2006/relationships/tags" Target="../tags/tag6.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blipFill dpi="0" rotWithShape="1">
            <a:blip r:embed="rId2" cstate="screen">
              <a:alphaModFix amt="45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180081" y="2803738"/>
            <a:ext cx="2996986" cy="2996986"/>
          </a:xfrm>
          <a:custGeom>
            <a:avLst/>
            <a:gdLst>
              <a:gd name="connsiteX0" fmla="*/ 0 w 2996986"/>
              <a:gd name="connsiteY0" fmla="*/ 0 h 2996986"/>
              <a:gd name="connsiteX1" fmla="*/ 2996986 w 2996986"/>
              <a:gd name="connsiteY1" fmla="*/ 0 h 2996986"/>
              <a:gd name="connsiteX2" fmla="*/ 2996986 w 2996986"/>
              <a:gd name="connsiteY2" fmla="*/ 2996986 h 2996986"/>
              <a:gd name="connsiteX3" fmla="*/ 0 w 2996986"/>
              <a:gd name="connsiteY3" fmla="*/ 2996986 h 2996986"/>
            </a:gdLst>
            <a:ahLst/>
            <a:cxnLst>
              <a:cxn ang="0">
                <a:pos x="connsiteX0" y="connsiteY0"/>
              </a:cxn>
              <a:cxn ang="0">
                <a:pos x="connsiteX1" y="connsiteY1"/>
              </a:cxn>
              <a:cxn ang="0">
                <a:pos x="connsiteX2" y="connsiteY2"/>
              </a:cxn>
              <a:cxn ang="0">
                <a:pos x="connsiteX3" y="connsiteY3"/>
              </a:cxn>
            </a:cxnLst>
            <a:rect l="l" t="t" r="r" b="b"/>
            <a:pathLst>
              <a:path w="2996986" h="2996986">
                <a:moveTo>
                  <a:pt x="0" y="0"/>
                </a:moveTo>
                <a:lnTo>
                  <a:pt x="2996986" y="0"/>
                </a:lnTo>
                <a:lnTo>
                  <a:pt x="2996986" y="2996986"/>
                </a:lnTo>
                <a:lnTo>
                  <a:pt x="0" y="2996986"/>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558861" y="4441228"/>
            <a:ext cx="2854097" cy="1295888"/>
          </a:xfrm>
          <a:custGeom>
            <a:avLst/>
            <a:gdLst>
              <a:gd name="connsiteX0" fmla="*/ 0 w 2854097"/>
              <a:gd name="connsiteY0" fmla="*/ 0 h 1295888"/>
              <a:gd name="connsiteX1" fmla="*/ 2854097 w 2854097"/>
              <a:gd name="connsiteY1" fmla="*/ 0 h 1295888"/>
              <a:gd name="connsiteX2" fmla="*/ 2854097 w 2854097"/>
              <a:gd name="connsiteY2" fmla="*/ 1295888 h 1295888"/>
              <a:gd name="connsiteX3" fmla="*/ 0 w 2854097"/>
              <a:gd name="connsiteY3" fmla="*/ 1295888 h 1295888"/>
            </a:gdLst>
            <a:ahLst/>
            <a:cxnLst>
              <a:cxn ang="0">
                <a:pos x="connsiteX0" y="connsiteY0"/>
              </a:cxn>
              <a:cxn ang="0">
                <a:pos x="connsiteX1" y="connsiteY1"/>
              </a:cxn>
              <a:cxn ang="0">
                <a:pos x="connsiteX2" y="connsiteY2"/>
              </a:cxn>
              <a:cxn ang="0">
                <a:pos x="connsiteX3" y="connsiteY3"/>
              </a:cxn>
            </a:cxnLst>
            <a:rect l="l" t="t" r="r" b="b"/>
            <a:pathLst>
              <a:path w="2854097" h="1295888">
                <a:moveTo>
                  <a:pt x="0" y="0"/>
                </a:moveTo>
                <a:lnTo>
                  <a:pt x="2854097" y="0"/>
                </a:lnTo>
                <a:lnTo>
                  <a:pt x="2854097" y="1295888"/>
                </a:lnTo>
                <a:lnTo>
                  <a:pt x="0" y="1295888"/>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670218" y="4441228"/>
            <a:ext cx="2854097" cy="1295888"/>
          </a:xfrm>
          <a:custGeom>
            <a:avLst/>
            <a:gdLst>
              <a:gd name="connsiteX0" fmla="*/ 0 w 2854097"/>
              <a:gd name="connsiteY0" fmla="*/ 0 h 1295888"/>
              <a:gd name="connsiteX1" fmla="*/ 2854097 w 2854097"/>
              <a:gd name="connsiteY1" fmla="*/ 0 h 1295888"/>
              <a:gd name="connsiteX2" fmla="*/ 2854097 w 2854097"/>
              <a:gd name="connsiteY2" fmla="*/ 1295888 h 1295888"/>
              <a:gd name="connsiteX3" fmla="*/ 0 w 2854097"/>
              <a:gd name="connsiteY3" fmla="*/ 1295888 h 1295888"/>
            </a:gdLst>
            <a:ahLst/>
            <a:cxnLst>
              <a:cxn ang="0">
                <a:pos x="connsiteX0" y="connsiteY0"/>
              </a:cxn>
              <a:cxn ang="0">
                <a:pos x="connsiteX1" y="connsiteY1"/>
              </a:cxn>
              <a:cxn ang="0">
                <a:pos x="connsiteX2" y="connsiteY2"/>
              </a:cxn>
              <a:cxn ang="0">
                <a:pos x="connsiteX3" y="connsiteY3"/>
              </a:cxn>
            </a:cxnLst>
            <a:rect l="l" t="t" r="r" b="b"/>
            <a:pathLst>
              <a:path w="2854097" h="1295888">
                <a:moveTo>
                  <a:pt x="0" y="0"/>
                </a:moveTo>
                <a:lnTo>
                  <a:pt x="2854097" y="0"/>
                </a:lnTo>
                <a:lnTo>
                  <a:pt x="2854097" y="1295888"/>
                </a:lnTo>
                <a:lnTo>
                  <a:pt x="0" y="1295888"/>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7781575" y="4441228"/>
            <a:ext cx="2854097" cy="1295888"/>
          </a:xfrm>
          <a:custGeom>
            <a:avLst/>
            <a:gdLst>
              <a:gd name="connsiteX0" fmla="*/ 0 w 2854097"/>
              <a:gd name="connsiteY0" fmla="*/ 0 h 1295888"/>
              <a:gd name="connsiteX1" fmla="*/ 2854097 w 2854097"/>
              <a:gd name="connsiteY1" fmla="*/ 0 h 1295888"/>
              <a:gd name="connsiteX2" fmla="*/ 2854097 w 2854097"/>
              <a:gd name="connsiteY2" fmla="*/ 1295888 h 1295888"/>
              <a:gd name="connsiteX3" fmla="*/ 0 w 2854097"/>
              <a:gd name="connsiteY3" fmla="*/ 1295888 h 1295888"/>
            </a:gdLst>
            <a:ahLst/>
            <a:cxnLst>
              <a:cxn ang="0">
                <a:pos x="connsiteX0" y="connsiteY0"/>
              </a:cxn>
              <a:cxn ang="0">
                <a:pos x="connsiteX1" y="connsiteY1"/>
              </a:cxn>
              <a:cxn ang="0">
                <a:pos x="connsiteX2" y="connsiteY2"/>
              </a:cxn>
              <a:cxn ang="0">
                <a:pos x="connsiteX3" y="connsiteY3"/>
              </a:cxn>
            </a:cxnLst>
            <a:rect l="l" t="t" r="r" b="b"/>
            <a:pathLst>
              <a:path w="2854097" h="1295888">
                <a:moveTo>
                  <a:pt x="0" y="0"/>
                </a:moveTo>
                <a:lnTo>
                  <a:pt x="2854097" y="0"/>
                </a:lnTo>
                <a:lnTo>
                  <a:pt x="2854097" y="1295888"/>
                </a:lnTo>
                <a:lnTo>
                  <a:pt x="0" y="1295888"/>
                </a:lnTo>
                <a:close/>
              </a:path>
            </a:pathLst>
          </a:custGeom>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1" y="2130425"/>
            <a:ext cx="10363200" cy="1470024"/>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800" y="3886200"/>
            <a:ext cx="8534401" cy="1752600"/>
          </a:xfrm>
        </p:spPr>
        <p:txBody>
          <a:bodyPr/>
          <a:lstStyle>
            <a:lvl1pPr marL="0" indent="0" algn="ctr">
              <a:buNone/>
              <a:defRPr>
                <a:solidFill>
                  <a:schemeClr val="tx1">
                    <a:tint val="75000"/>
                  </a:schemeClr>
                </a:solidFill>
              </a:defRPr>
            </a:lvl1pPr>
            <a:lvl2pPr marL="543560" indent="0" algn="ctr">
              <a:buNone/>
              <a:defRPr>
                <a:solidFill>
                  <a:schemeClr val="tx1">
                    <a:tint val="75000"/>
                  </a:schemeClr>
                </a:solidFill>
              </a:defRPr>
            </a:lvl2pPr>
            <a:lvl3pPr marL="1086485" indent="0" algn="ctr">
              <a:buNone/>
              <a:defRPr>
                <a:solidFill>
                  <a:schemeClr val="tx1">
                    <a:tint val="75000"/>
                  </a:schemeClr>
                </a:solidFill>
              </a:defRPr>
            </a:lvl3pPr>
            <a:lvl4pPr marL="1630045" indent="0" algn="ctr">
              <a:buNone/>
              <a:defRPr>
                <a:solidFill>
                  <a:schemeClr val="tx1">
                    <a:tint val="75000"/>
                  </a:schemeClr>
                </a:solidFill>
              </a:defRPr>
            </a:lvl4pPr>
            <a:lvl5pPr marL="2173605" indent="0" algn="ctr">
              <a:buNone/>
              <a:defRPr>
                <a:solidFill>
                  <a:schemeClr val="tx1">
                    <a:tint val="75000"/>
                  </a:schemeClr>
                </a:solidFill>
              </a:defRPr>
            </a:lvl5pPr>
            <a:lvl6pPr marL="2716530" indent="0" algn="ctr">
              <a:buNone/>
              <a:defRPr>
                <a:solidFill>
                  <a:schemeClr val="tx1">
                    <a:tint val="75000"/>
                  </a:schemeClr>
                </a:solidFill>
              </a:defRPr>
            </a:lvl6pPr>
            <a:lvl7pPr marL="3260090" indent="0" algn="ctr">
              <a:buNone/>
              <a:defRPr>
                <a:solidFill>
                  <a:schemeClr val="tx1">
                    <a:tint val="75000"/>
                  </a:schemeClr>
                </a:solidFill>
              </a:defRPr>
            </a:lvl7pPr>
            <a:lvl8pPr marL="3803650" indent="0" algn="ctr">
              <a:buNone/>
              <a:defRPr>
                <a:solidFill>
                  <a:schemeClr val="tx1">
                    <a:tint val="75000"/>
                  </a:schemeClr>
                </a:solidFill>
              </a:defRPr>
            </a:lvl8pPr>
            <a:lvl9pPr marL="4346575"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2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3200399" y="2426302"/>
            <a:ext cx="3162302" cy="2726122"/>
          </a:xfrm>
          <a:custGeom>
            <a:avLst/>
            <a:gdLst>
              <a:gd name="connsiteX0" fmla="*/ 681531 w 3162302"/>
              <a:gd name="connsiteY0" fmla="*/ 0 h 2726122"/>
              <a:gd name="connsiteX1" fmla="*/ 2480771 w 3162302"/>
              <a:gd name="connsiteY1" fmla="*/ 0 h 2726122"/>
              <a:gd name="connsiteX2" fmla="*/ 3162302 w 3162302"/>
              <a:gd name="connsiteY2" fmla="*/ 1363061 h 2726122"/>
              <a:gd name="connsiteX3" fmla="*/ 2480771 w 3162302"/>
              <a:gd name="connsiteY3" fmla="*/ 2726122 h 2726122"/>
              <a:gd name="connsiteX4" fmla="*/ 681531 w 3162302"/>
              <a:gd name="connsiteY4" fmla="*/ 2726122 h 2726122"/>
              <a:gd name="connsiteX5" fmla="*/ 0 w 3162302"/>
              <a:gd name="connsiteY5" fmla="*/ 1363061 h 2726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62302" h="2726122">
                <a:moveTo>
                  <a:pt x="681531" y="0"/>
                </a:moveTo>
                <a:lnTo>
                  <a:pt x="2480771" y="0"/>
                </a:lnTo>
                <a:lnTo>
                  <a:pt x="3162302" y="1363061"/>
                </a:lnTo>
                <a:lnTo>
                  <a:pt x="2480771" y="2726122"/>
                </a:lnTo>
                <a:lnTo>
                  <a:pt x="681531" y="2726122"/>
                </a:lnTo>
                <a:lnTo>
                  <a:pt x="0" y="1363061"/>
                </a:lnTo>
                <a:close/>
              </a:path>
            </a:pathLst>
          </a:custGeom>
          <a:ln w="57150">
            <a:solidFill>
              <a:schemeClr val="accent1"/>
            </a:solidFill>
          </a:ln>
        </p:spPr>
        <p:txBody>
          <a:bodyPr wrap="square">
            <a:noAutofit/>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TextBox 3"/>
          <p:cNvSpPr txBox="1"/>
          <p:nvPr userDrawn="1"/>
        </p:nvSpPr>
        <p:spPr>
          <a:xfrm>
            <a:off x="1295636" y="6499839"/>
            <a:ext cx="1224136" cy="118430"/>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prstClr val="black"/>
                </a:solidFill>
                <a:effectLst/>
                <a:uLnTx/>
                <a:uFillTx/>
                <a:hlinkClick r:id="rId2"/>
              </a:rPr>
              <a:t>PPT</a:t>
            </a:r>
            <a:r>
              <a:rPr kumimoji="0" lang="zh-CN" altLang="en-US" sz="100" b="0" i="0" u="none" strike="noStrike" kern="0" cap="none" spc="0" normalizeH="0" baseline="0" noProof="0" dirty="0" smtClean="0">
                <a:ln>
                  <a:noFill/>
                </a:ln>
                <a:solidFill>
                  <a:prstClr val="black"/>
                </a:solidFill>
                <a:effectLst/>
                <a:uLnTx/>
                <a:uFillTx/>
                <a:hlinkClick r:id="rId2"/>
              </a:rPr>
              <a:t>下载</a:t>
            </a:r>
            <a:r>
              <a:rPr kumimoji="0" lang="zh-CN" altLang="en-US" sz="100" b="0" i="0" u="none" strike="noStrike" kern="0" cap="none" spc="0" normalizeH="0" baseline="0" noProof="0" dirty="0" smtClean="0">
                <a:ln>
                  <a:noFill/>
                </a:ln>
                <a:solidFill>
                  <a:prstClr val="black"/>
                </a:solidFill>
                <a:effectLst/>
                <a:uLnTx/>
                <a:uFillTx/>
              </a:rPr>
              <a:t> </a:t>
            </a:r>
            <a:r>
              <a:rPr kumimoji="0" lang="en-US" altLang="zh-CN" sz="100" b="0" i="0" u="none" strike="noStrike" kern="0" cap="none" spc="0" normalizeH="0" baseline="0" noProof="0" dirty="0" smtClean="0">
                <a:ln>
                  <a:noFill/>
                </a:ln>
                <a:solidFill>
                  <a:prstClr val="black"/>
                </a:solidFill>
                <a:effectLst/>
                <a:uLnTx/>
                <a:uFillTx/>
              </a:rPr>
              <a:t>http://www.1ppt.com/xiazai/</a:t>
            </a:r>
            <a:endParaRPr kumimoji="0" lang="en-US" altLang="zh-CN" sz="1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bg2"/>
        </a:solidFill>
        <a:effectLst/>
      </p:bgPr>
    </p:bg>
    <p:spTree>
      <p:nvGrpSpPr>
        <p:cNvPr id="1" name=""/>
        <p:cNvGrpSpPr/>
        <p:nvPr/>
      </p:nvGrpSpPr>
      <p:grpSpPr>
        <a:xfrm>
          <a:off x="0" y="0"/>
          <a:ext cx="0" cy="0"/>
          <a:chOff x="0" y="0"/>
          <a:chExt cx="0" cy="0"/>
        </a:xfrm>
      </p:grpSpPr>
      <p:pic>
        <p:nvPicPr>
          <p:cNvPr id="6" name="图片 5"/>
          <p:cNvPicPr>
            <a:picLocks noChangeAspect="1"/>
          </p:cNvPicPr>
          <p:nvPr userDrawn="1">
            <p:custDataLst>
              <p:tags r:id="rId2"/>
            </p:custDataLst>
          </p:nvPr>
        </p:nvPicPr>
        <p:blipFill rotWithShape="1">
          <a:blip r:embed="rId3"/>
          <a:srcRect/>
          <a:stretch>
            <a:fillRect/>
          </a:stretch>
        </p:blipFill>
        <p:spPr>
          <a:xfrm rot="16635317" flipH="1">
            <a:off x="11172190" y="-154940"/>
            <a:ext cx="1035050" cy="881380"/>
          </a:xfrm>
          <a:prstGeom prst="rect">
            <a:avLst/>
          </a:prstGeom>
        </p:spPr>
      </p:pic>
      <p:grpSp>
        <p:nvGrpSpPr>
          <p:cNvPr id="7" name="组合 6"/>
          <p:cNvGrpSpPr/>
          <p:nvPr userDrawn="1">
            <p:custDataLst>
              <p:tags r:id="rId4"/>
            </p:custDataLst>
          </p:nvPr>
        </p:nvGrpSpPr>
        <p:grpSpPr>
          <a:xfrm rot="0">
            <a:off x="0" y="4886325"/>
            <a:ext cx="712470" cy="1971675"/>
            <a:chOff x="0" y="4391345"/>
            <a:chExt cx="891702" cy="2466656"/>
          </a:xfrm>
        </p:grpSpPr>
        <p:pic>
          <p:nvPicPr>
            <p:cNvPr id="8" name="图片 7"/>
            <p:cNvPicPr>
              <a:picLocks noChangeAspect="1"/>
            </p:cNvPicPr>
            <p:nvPr>
              <p:custDataLst>
                <p:tags r:id="rId5"/>
              </p:custDataLst>
            </p:nvPr>
          </p:nvPicPr>
          <p:blipFill rotWithShape="1">
            <a:blip r:embed="rId6"/>
            <a:srcRect/>
            <a:stretch>
              <a:fillRect/>
            </a:stretch>
          </p:blipFill>
          <p:spPr>
            <a:xfrm>
              <a:off x="0" y="5917327"/>
              <a:ext cx="891702" cy="940674"/>
            </a:xfrm>
            <a:prstGeom prst="rect">
              <a:avLst/>
            </a:prstGeom>
          </p:spPr>
        </p:pic>
        <p:pic>
          <p:nvPicPr>
            <p:cNvPr id="9" name="图片 8"/>
            <p:cNvPicPr>
              <a:picLocks noChangeAspect="1"/>
            </p:cNvPicPr>
            <p:nvPr>
              <p:custDataLst>
                <p:tags r:id="rId7"/>
              </p:custDataLst>
            </p:nvPr>
          </p:nvPicPr>
          <p:blipFill>
            <a:blip r:embed="rId8"/>
            <a:stretch>
              <a:fillRect/>
            </a:stretch>
          </p:blipFill>
          <p:spPr>
            <a:xfrm rot="1953062" flipH="1">
              <a:off x="67048" y="4391345"/>
              <a:ext cx="757605" cy="2455724"/>
            </a:xfrm>
            <a:prstGeom prst="rect">
              <a:avLst/>
            </a:prstGeom>
          </p:spPr>
        </p:pic>
      </p:grpSp>
      <p:sp>
        <p:nvSpPr>
          <p:cNvPr id="2" name="标题 1"/>
          <p:cNvSpPr>
            <a:spLocks noGrp="1"/>
          </p:cNvSpPr>
          <p:nvPr>
            <p:ph type="title"/>
            <p:custDataLst>
              <p:tags r:id="rId9"/>
            </p:custDataLst>
          </p:nvPr>
        </p:nvSpPr>
        <p:spPr>
          <a:xfrm>
            <a:off x="669882" y="443230"/>
            <a:ext cx="10852237" cy="441964"/>
          </a:xfrm>
        </p:spPr>
        <p:txBody>
          <a:bodyPr/>
          <a:lstStyle>
            <a:lvl1pPr>
              <a:defRPr u="none" strike="noStrike" kern="1200" cap="none" spc="0" normalizeH="0" baseline="0">
                <a:solidFill>
                  <a:schemeClr val="tx1">
                    <a:lumMod val="85000"/>
                    <a:lumOff val="15000"/>
                  </a:schemeClr>
                </a:solidFill>
                <a:uFillTx/>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10"/>
            </p:custDataLst>
          </p:nvPr>
        </p:nvSpPr>
        <p:spPr>
          <a:xfrm>
            <a:off x="879742" y="6349833"/>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1"/>
            </p:custDataLst>
          </p:nvPr>
        </p:nvSpPr>
        <p:spPr>
          <a:xfrm>
            <a:off x="4116000" y="6349833"/>
            <a:ext cx="3960000" cy="316800"/>
          </a:xfrm>
        </p:spPr>
        <p:txBody>
          <a:bodyPr/>
          <a:lstStyle/>
          <a:p>
            <a:endParaRPr lang="zh-CN" altLang="en-US" dirty="0"/>
          </a:p>
        </p:txBody>
      </p:sp>
      <p:sp>
        <p:nvSpPr>
          <p:cNvPr id="5" name="灯片编号占位符 4"/>
          <p:cNvSpPr>
            <a:spLocks noGrp="1"/>
          </p:cNvSpPr>
          <p:nvPr>
            <p:ph type="sldNum" sz="quarter" idx="12"/>
            <p:custDataLst>
              <p:tags r:id="rId12"/>
            </p:custDataLst>
          </p:nvPr>
        </p:nvSpPr>
        <p:spPr>
          <a:xfrm>
            <a:off x="8610600" y="6349833"/>
            <a:ext cx="2700000" cy="316800"/>
          </a:xfrm>
        </p:spPr>
        <p:txBody>
          <a:bodyPr/>
          <a:lstStyle/>
          <a:p>
            <a:fld id="{49AE70B2-8BF9-45C0-BB95-33D1B9D3A854}"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609600" y="6356351"/>
            <a:ext cx="2844800" cy="365125"/>
          </a:xfrm>
          <a:prstGeom prst="rect">
            <a:avLst/>
          </a:prstGeom>
        </p:spPr>
        <p:txBody>
          <a:bodyPr/>
          <a:lstStyle/>
          <a:p>
            <a:fld id="{2E3AAC11-D570-4EA9-AFC0-30FB72BA45EB}"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solidFill>
                <a:prstClr val="black"/>
              </a:solidFill>
            </a:endParaRPr>
          </a:p>
        </p:txBody>
      </p:sp>
      <p:sp>
        <p:nvSpPr>
          <p:cNvPr id="6" name="灯片编号占位符 5"/>
          <p:cNvSpPr>
            <a:spLocks noGrp="1"/>
          </p:cNvSpPr>
          <p:nvPr>
            <p:ph type="sldNum" sz="quarter" idx="12"/>
          </p:nvPr>
        </p:nvSpPr>
        <p:spPr>
          <a:xfrm>
            <a:off x="8737600" y="6356351"/>
            <a:ext cx="2844800" cy="365125"/>
          </a:xfrm>
          <a:prstGeom prst="rect">
            <a:avLst/>
          </a:prstGeom>
        </p:spPr>
        <p:txBody>
          <a:bodyPr/>
          <a:lstStyle/>
          <a:p>
            <a:fld id="{55ECCFAA-F4FB-487C-9F1E-C8836D0C3DC9}" type="slidenum">
              <a:rPr lang="zh-CN" altLang="en-US" smtClean="0">
                <a:solidFill>
                  <a:prstClr val="black"/>
                </a:solidFill>
              </a:rPr>
            </a:fld>
            <a:endParaRPr lang="zh-CN" altLang="en-US">
              <a:solidFill>
                <a:prstClr val="black"/>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21.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9" Type="http://schemas.openxmlformats.org/officeDocument/2006/relationships/tags" Target="../tags/tag17.xml"/><Relationship Id="rId8" Type="http://schemas.openxmlformats.org/officeDocument/2006/relationships/tags" Target="../tags/tag16.xml"/><Relationship Id="rId7" Type="http://schemas.openxmlformats.org/officeDocument/2006/relationships/tags" Target="../tags/tag15.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tags" Target="../tags/tag10.xml"/><Relationship Id="rId13" Type="http://schemas.openxmlformats.org/officeDocument/2006/relationships/notesSlide" Target="../notesSlides/notesSlide2.xml"/><Relationship Id="rId12" Type="http://schemas.openxmlformats.org/officeDocument/2006/relationships/slideLayout" Target="../slideLayouts/slideLayout3.xml"/><Relationship Id="rId11" Type="http://schemas.openxmlformats.org/officeDocument/2006/relationships/image" Target="../media/image5.png"/><Relationship Id="rId10" Type="http://schemas.openxmlformats.org/officeDocument/2006/relationships/tags" Target="../tags/tag18.xml"/><Relationship Id="rId1" Type="http://schemas.openxmlformats.org/officeDocument/2006/relationships/tags" Target="../tags/tag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7" Type="http://schemas.openxmlformats.org/officeDocument/2006/relationships/comments" Target="../comments/comment1.xml"/><Relationship Id="rId6"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tags" Target="../tags/tag19.xml"/><Relationship Id="rId2" Type="http://schemas.openxmlformats.org/officeDocument/2006/relationships/image" Target="../media/image17.png"/><Relationship Id="rId1" Type="http://schemas.openxmlformats.org/officeDocument/2006/relationships/image" Target="../media/image16.pn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0.png"/><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xml"/><Relationship Id="rId3" Type="http://schemas.openxmlformats.org/officeDocument/2006/relationships/tags" Target="../tags/tag20.xml"/><Relationship Id="rId2" Type="http://schemas.openxmlformats.org/officeDocument/2006/relationships/image" Target="../media/image21.jpeg"/><Relationship Id="rId1"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1.xml"/><Relationship Id="rId6" Type="http://schemas.openxmlformats.org/officeDocument/2006/relationships/tags" Target="../tags/tag21.xml"/><Relationship Id="rId5" Type="http://schemas.openxmlformats.org/officeDocument/2006/relationships/image" Target="../media/image25.png"/><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image" Target="../media/image17.png"/></Relationships>
</file>

<file path=ppt/slides/_rels/slide14.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9" Type="http://schemas.openxmlformats.org/officeDocument/2006/relationships/slideLayout" Target="../slideLayouts/slideLayout1.xml"/><Relationship Id="rId38" Type="http://schemas.openxmlformats.org/officeDocument/2006/relationships/tags" Target="../tags/tag59.xml"/><Relationship Id="rId37" Type="http://schemas.openxmlformats.org/officeDocument/2006/relationships/tags" Target="../tags/tag58.xml"/><Relationship Id="rId36" Type="http://schemas.openxmlformats.org/officeDocument/2006/relationships/tags" Target="../tags/tag57.xml"/><Relationship Id="rId35" Type="http://schemas.openxmlformats.org/officeDocument/2006/relationships/tags" Target="../tags/tag56.xml"/><Relationship Id="rId34" Type="http://schemas.openxmlformats.org/officeDocument/2006/relationships/tags" Target="../tags/tag55.xml"/><Relationship Id="rId33" Type="http://schemas.openxmlformats.org/officeDocument/2006/relationships/tags" Target="../tags/tag54.xml"/><Relationship Id="rId32" Type="http://schemas.openxmlformats.org/officeDocument/2006/relationships/tags" Target="../tags/tag53.xml"/><Relationship Id="rId31" Type="http://schemas.openxmlformats.org/officeDocument/2006/relationships/tags" Target="../tags/tag52.xml"/><Relationship Id="rId30" Type="http://schemas.openxmlformats.org/officeDocument/2006/relationships/tags" Target="../tags/tag51.xml"/><Relationship Id="rId3" Type="http://schemas.openxmlformats.org/officeDocument/2006/relationships/tags" Target="../tags/tag24.xml"/><Relationship Id="rId29" Type="http://schemas.openxmlformats.org/officeDocument/2006/relationships/tags" Target="../tags/tag50.xml"/><Relationship Id="rId28" Type="http://schemas.openxmlformats.org/officeDocument/2006/relationships/tags" Target="../tags/tag49.xml"/><Relationship Id="rId27" Type="http://schemas.openxmlformats.org/officeDocument/2006/relationships/tags" Target="../tags/tag48.xml"/><Relationship Id="rId26" Type="http://schemas.openxmlformats.org/officeDocument/2006/relationships/tags" Target="../tags/tag47.xml"/><Relationship Id="rId25" Type="http://schemas.openxmlformats.org/officeDocument/2006/relationships/tags" Target="../tags/tag46.xml"/><Relationship Id="rId24" Type="http://schemas.openxmlformats.org/officeDocument/2006/relationships/tags" Target="../tags/tag45.xml"/><Relationship Id="rId23" Type="http://schemas.openxmlformats.org/officeDocument/2006/relationships/tags" Target="../tags/tag44.xml"/><Relationship Id="rId22" Type="http://schemas.openxmlformats.org/officeDocument/2006/relationships/tags" Target="../tags/tag43.xml"/><Relationship Id="rId21" Type="http://schemas.openxmlformats.org/officeDocument/2006/relationships/tags" Target="../tags/tag42.xml"/><Relationship Id="rId20" Type="http://schemas.openxmlformats.org/officeDocument/2006/relationships/tags" Target="../tags/tag41.xml"/><Relationship Id="rId2" Type="http://schemas.openxmlformats.org/officeDocument/2006/relationships/tags" Target="../tags/tag23.xml"/><Relationship Id="rId19" Type="http://schemas.openxmlformats.org/officeDocument/2006/relationships/tags" Target="../tags/tag40.xml"/><Relationship Id="rId18" Type="http://schemas.openxmlformats.org/officeDocument/2006/relationships/tags" Target="../tags/tag39.xml"/><Relationship Id="rId17" Type="http://schemas.openxmlformats.org/officeDocument/2006/relationships/tags" Target="../tags/tag38.xml"/><Relationship Id="rId16" Type="http://schemas.openxmlformats.org/officeDocument/2006/relationships/tags" Target="../tags/tag37.xml"/><Relationship Id="rId15" Type="http://schemas.openxmlformats.org/officeDocument/2006/relationships/tags" Target="../tags/tag36.xml"/><Relationship Id="rId14" Type="http://schemas.openxmlformats.org/officeDocument/2006/relationships/tags" Target="../tags/tag35.xml"/><Relationship Id="rId13" Type="http://schemas.openxmlformats.org/officeDocument/2006/relationships/tags" Target="../tags/tag34.xml"/><Relationship Id="rId12" Type="http://schemas.openxmlformats.org/officeDocument/2006/relationships/tags" Target="../tags/tag33.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tags" Target="../tags/tag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9" Type="http://schemas.openxmlformats.org/officeDocument/2006/relationships/image" Target="../media/image33.jpeg"/><Relationship Id="rId8" Type="http://schemas.openxmlformats.org/officeDocument/2006/relationships/image" Target="../media/image32.jpeg"/><Relationship Id="rId7" Type="http://schemas.openxmlformats.org/officeDocument/2006/relationships/image" Target="../media/image31.jpeg"/><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 Id="rId3" Type="http://schemas.openxmlformats.org/officeDocument/2006/relationships/image" Target="../media/image27.jpeg"/><Relationship Id="rId2" Type="http://schemas.openxmlformats.org/officeDocument/2006/relationships/image" Target="../media/image26.jpeg"/><Relationship Id="rId13" Type="http://schemas.openxmlformats.org/officeDocument/2006/relationships/notesSlide" Target="../notesSlides/notesSlide8.xml"/><Relationship Id="rId12" Type="http://schemas.openxmlformats.org/officeDocument/2006/relationships/slideLayout" Target="../slideLayouts/slideLayout1.xml"/><Relationship Id="rId11" Type="http://schemas.openxmlformats.org/officeDocument/2006/relationships/tags" Target="../tags/tag60.xml"/><Relationship Id="rId10" Type="http://schemas.openxmlformats.org/officeDocument/2006/relationships/image" Target="../media/image34.jpeg"/><Relationship Id="rId1" Type="http://schemas.openxmlformats.org/officeDocument/2006/relationships/image" Target="../media/image17.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xml"/><Relationship Id="rId4" Type="http://schemas.openxmlformats.org/officeDocument/2006/relationships/tags" Target="../tags/tag61.xml"/><Relationship Id="rId3" Type="http://schemas.openxmlformats.org/officeDocument/2006/relationships/image" Target="../media/image36.png"/><Relationship Id="rId2" Type="http://schemas.openxmlformats.org/officeDocument/2006/relationships/image" Target="../media/image17.png"/><Relationship Id="rId1"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tags" Target="../tags/tag62.xml"/><Relationship Id="rId1" Type="http://schemas.openxmlformats.org/officeDocument/2006/relationships/image" Target="../media/image17.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tags" Target="../tags/tag64.xml"/><Relationship Id="rId2" Type="http://schemas.openxmlformats.org/officeDocument/2006/relationships/image" Target="../media/image38.jpeg"/><Relationship Id="rId1" Type="http://schemas.openxmlformats.org/officeDocument/2006/relationships/image" Target="../media/image17.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0.png"/><Relationship Id="rId2" Type="http://schemas.openxmlformats.org/officeDocument/2006/relationships/image" Target="../media/image17.png"/><Relationship Id="rId1" Type="http://schemas.openxmlformats.org/officeDocument/2006/relationships/image" Target="../media/image39.png"/></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tags" Target="../tags/tag65.xml"/><Relationship Id="rId2" Type="http://schemas.openxmlformats.org/officeDocument/2006/relationships/image" Target="../media/image41.jpeg"/><Relationship Id="rId1" Type="http://schemas.openxmlformats.org/officeDocument/2006/relationships/image" Target="../media/image17.pn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1.xml"/><Relationship Id="rId4" Type="http://schemas.openxmlformats.org/officeDocument/2006/relationships/tags" Target="../tags/tag66.xml"/><Relationship Id="rId3" Type="http://schemas.openxmlformats.org/officeDocument/2006/relationships/image" Target="../media/image17.png"/><Relationship Id="rId2" Type="http://schemas.openxmlformats.org/officeDocument/2006/relationships/image" Target="../media/image45.png"/><Relationship Id="rId1" Type="http://schemas.openxmlformats.org/officeDocument/2006/relationships/image" Target="../media/image44.png"/></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xml"/><Relationship Id="rId3" Type="http://schemas.openxmlformats.org/officeDocument/2006/relationships/tags" Target="../tags/tag67.xml"/><Relationship Id="rId2" Type="http://schemas.openxmlformats.org/officeDocument/2006/relationships/image" Target="../media/image46.jpeg"/><Relationship Id="rId1" Type="http://schemas.openxmlformats.org/officeDocument/2006/relationships/image" Target="../media/image17.png"/></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xml"/><Relationship Id="rId3" Type="http://schemas.openxmlformats.org/officeDocument/2006/relationships/tags" Target="../tags/tag68.xml"/><Relationship Id="rId2" Type="http://schemas.openxmlformats.org/officeDocument/2006/relationships/image" Target="../media/image47.jpeg"/><Relationship Id="rId1" Type="http://schemas.openxmlformats.org/officeDocument/2006/relationships/image" Target="../media/image1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xml"/><Relationship Id="rId3" Type="http://schemas.openxmlformats.org/officeDocument/2006/relationships/tags" Target="../tags/tag69.xml"/><Relationship Id="rId2" Type="http://schemas.openxmlformats.org/officeDocument/2006/relationships/image" Target="../media/image48.jpeg"/><Relationship Id="rId1" Type="http://schemas.openxmlformats.org/officeDocument/2006/relationships/image" Target="../media/image17.pn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xml"/><Relationship Id="rId2" Type="http://schemas.openxmlformats.org/officeDocument/2006/relationships/tags" Target="../tags/tag70.xml"/><Relationship Id="rId1" Type="http://schemas.openxmlformats.org/officeDocument/2006/relationships/image" Target="../media/image17.png"/></Relationships>
</file>

<file path=ppt/slides/_rels/slide38.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1.xml"/><Relationship Id="rId6" Type="http://schemas.openxmlformats.org/officeDocument/2006/relationships/tags" Target="../tags/tag71.xml"/><Relationship Id="rId5" Type="http://schemas.microsoft.com/office/2007/relationships/hdphoto" Target="../media/image52.wdp"/><Relationship Id="rId4" Type="http://schemas.openxmlformats.org/officeDocument/2006/relationships/image" Target="../media/image51.png"/><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image" Target="../media/image17.png"/></Relationships>
</file>

<file path=ppt/slides/_rels/slide39.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xml"/><Relationship Id="rId2" Type="http://schemas.openxmlformats.org/officeDocument/2006/relationships/tags" Target="../tags/tag72.xml"/><Relationship Id="rId1" Type="http://schemas.openxmlformats.org/officeDocument/2006/relationships/image" Target="../media/image17.png"/></Relationships>
</file>

<file path=ppt/slides/_rels/slide40.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1.xml"/><Relationship Id="rId3" Type="http://schemas.openxmlformats.org/officeDocument/2006/relationships/tags" Target="../tags/tag73.xml"/><Relationship Id="rId2" Type="http://schemas.openxmlformats.org/officeDocument/2006/relationships/image" Target="../media/image53.png"/><Relationship Id="rId1" Type="http://schemas.openxmlformats.org/officeDocument/2006/relationships/image" Target="../media/image17.png"/></Relationships>
</file>

<file path=ppt/slides/_rels/slide41.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1.xml"/><Relationship Id="rId3" Type="http://schemas.openxmlformats.org/officeDocument/2006/relationships/tags" Target="../tags/tag74.xml"/><Relationship Id="rId2" Type="http://schemas.openxmlformats.org/officeDocument/2006/relationships/image" Target="../media/image54.jpeg"/><Relationship Id="rId1" Type="http://schemas.openxmlformats.org/officeDocument/2006/relationships/image" Target="../media/image17.png"/></Relationships>
</file>

<file path=ppt/slides/_rels/slide42.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1.xml"/><Relationship Id="rId3" Type="http://schemas.openxmlformats.org/officeDocument/2006/relationships/tags" Target="../tags/tag75.xml"/><Relationship Id="rId2" Type="http://schemas.openxmlformats.org/officeDocument/2006/relationships/image" Target="../media/image55.jpeg"/><Relationship Id="rId1" Type="http://schemas.openxmlformats.org/officeDocument/2006/relationships/image" Target="../media/image17.png"/></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1115" y="0"/>
            <a:ext cx="12192000"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文本框 31"/>
          <p:cNvSpPr txBox="1"/>
          <p:nvPr/>
        </p:nvSpPr>
        <p:spPr>
          <a:xfrm>
            <a:off x="3021648" y="2454980"/>
            <a:ext cx="6148705" cy="1419860"/>
          </a:xfrm>
          <a:prstGeom prst="rect">
            <a:avLst/>
          </a:prstGeom>
          <a:noFill/>
        </p:spPr>
        <p:txBody>
          <a:bodyPr wrap="square" rtlCol="0">
            <a:spAutoFit/>
            <a:scene3d>
              <a:camera prst="orthographicFront"/>
              <a:lightRig rig="threePt" dir="t"/>
            </a:scene3d>
            <a:sp3d contourW="12700"/>
          </a:bodyPr>
          <a:lstStyle/>
          <a:p>
            <a:pPr algn="ctr">
              <a:lnSpc>
                <a:spcPct val="120000"/>
              </a:lnSpc>
            </a:pPr>
            <a:r>
              <a:rPr lang="zh-CN" altLang="en-US" sz="3600" b="1" spc="600" dirty="0">
                <a:gradFill>
                  <a:gsLst>
                    <a:gs pos="0">
                      <a:srgbClr val="012D86"/>
                    </a:gs>
                    <a:gs pos="100000">
                      <a:srgbClr val="0E2557"/>
                    </a:gs>
                  </a:gsLst>
                  <a:lin scaled="0"/>
                </a:gradFill>
                <a:cs typeface="+mn-ea"/>
                <a:sym typeface="+mn-lt"/>
              </a:rPr>
              <a:t>世界艾滋病日</a:t>
            </a:r>
            <a:r>
              <a:rPr lang="en-US" altLang="zh-CN" sz="3600" b="1" spc="600" dirty="0">
                <a:gradFill>
                  <a:gsLst>
                    <a:gs pos="0">
                      <a:srgbClr val="012D86"/>
                    </a:gs>
                    <a:gs pos="100000">
                      <a:srgbClr val="0E2557"/>
                    </a:gs>
                  </a:gsLst>
                  <a:lin scaled="0"/>
                </a:gradFill>
                <a:cs typeface="+mn-ea"/>
                <a:sym typeface="+mn-lt"/>
              </a:rPr>
              <a:t>   12.01</a:t>
            </a:r>
            <a:endParaRPr lang="zh-CN" altLang="en-US" sz="3600" b="1" spc="600" dirty="0">
              <a:gradFill>
                <a:gsLst>
                  <a:gs pos="0">
                    <a:srgbClr val="007BD3"/>
                  </a:gs>
                  <a:gs pos="100000">
                    <a:srgbClr val="034373"/>
                  </a:gs>
                </a:gsLst>
                <a:lin scaled="0"/>
              </a:gradFill>
              <a:cs typeface="+mn-ea"/>
              <a:sym typeface="+mn-lt"/>
            </a:endParaRPr>
          </a:p>
          <a:p>
            <a:pPr algn="ctr">
              <a:lnSpc>
                <a:spcPct val="120000"/>
              </a:lnSpc>
            </a:pPr>
            <a:r>
              <a:rPr lang="en-US" altLang="zh-CN" sz="3600" b="1" dirty="0">
                <a:gradFill>
                  <a:gsLst>
                    <a:gs pos="0">
                      <a:srgbClr val="007BD3"/>
                    </a:gs>
                    <a:gs pos="100000">
                      <a:srgbClr val="034373"/>
                    </a:gs>
                  </a:gsLst>
                  <a:lin scaled="0"/>
                </a:gradFill>
                <a:cs typeface="+mn-ea"/>
                <a:sym typeface="+mn-lt"/>
              </a:rPr>
              <a:t>WORLD AIDS DAY </a:t>
            </a:r>
            <a:endParaRPr lang="en-US" altLang="zh-CN" sz="3600" b="1" spc="600" dirty="0">
              <a:gradFill>
                <a:gsLst>
                  <a:gs pos="0">
                    <a:srgbClr val="007BD3"/>
                  </a:gs>
                  <a:gs pos="100000">
                    <a:srgbClr val="034373"/>
                  </a:gs>
                </a:gsLst>
                <a:lin scaled="0"/>
              </a:gradFill>
              <a:cs typeface="+mn-ea"/>
              <a:sym typeface="+mn-lt"/>
            </a:endParaRPr>
          </a:p>
        </p:txBody>
      </p:sp>
      <p:sp>
        <p:nvSpPr>
          <p:cNvPr id="10" name="文本框 9"/>
          <p:cNvSpPr txBox="1"/>
          <p:nvPr/>
        </p:nvSpPr>
        <p:spPr>
          <a:xfrm>
            <a:off x="3039746" y="4888875"/>
            <a:ext cx="6050280" cy="1241425"/>
          </a:xfrm>
          <a:prstGeom prst="rect">
            <a:avLst/>
          </a:prstGeom>
          <a:noFill/>
        </p:spPr>
        <p:txBody>
          <a:bodyPr wrap="none" rtlCol="0">
            <a:spAutoFit/>
            <a:scene3d>
              <a:camera prst="orthographicFront"/>
              <a:lightRig rig="threePt" dir="t"/>
            </a:scene3d>
            <a:sp3d contourW="12700"/>
          </a:bodyPr>
          <a:lstStyle/>
          <a:p>
            <a:pPr algn="ctr">
              <a:lnSpc>
                <a:spcPct val="110000"/>
              </a:lnSpc>
            </a:pPr>
            <a:r>
              <a:rPr lang="zh-CN" altLang="en-US" sz="3600" b="1" spc="600" dirty="0">
                <a:solidFill>
                  <a:srgbClr val="00B0F0"/>
                </a:solidFill>
                <a:cs typeface="+mn-ea"/>
                <a:sym typeface="+mn-lt"/>
              </a:rPr>
              <a:t>南关区疾病预防控制中心</a:t>
            </a:r>
            <a:endParaRPr lang="zh-CN" altLang="en-US" sz="3600" b="1" spc="600" dirty="0">
              <a:solidFill>
                <a:srgbClr val="00B0F0"/>
              </a:solidFill>
              <a:cs typeface="+mn-ea"/>
              <a:sym typeface="+mn-lt"/>
            </a:endParaRPr>
          </a:p>
          <a:p>
            <a:pPr algn="ctr">
              <a:lnSpc>
                <a:spcPct val="110000"/>
              </a:lnSpc>
            </a:pPr>
            <a:r>
              <a:rPr lang="zh-CN" altLang="en-US" sz="3200" b="1" spc="600" dirty="0">
                <a:solidFill>
                  <a:srgbClr val="00B0F0"/>
                </a:solidFill>
                <a:cs typeface="+mn-ea"/>
                <a:sym typeface="+mn-lt"/>
              </a:rPr>
              <a:t>吕丹</a:t>
            </a:r>
            <a:endParaRPr lang="zh-CN" altLang="en-US" sz="3200" b="1" spc="600" dirty="0">
              <a:solidFill>
                <a:srgbClr val="00B0F0"/>
              </a:solidFill>
              <a:cs typeface="+mn-ea"/>
              <a:sym typeface="+mn-lt"/>
            </a:endParaRPr>
          </a:p>
        </p:txBody>
      </p:sp>
      <p:sp>
        <p:nvSpPr>
          <p:cNvPr id="7" name="文本框 6"/>
          <p:cNvSpPr txBox="1"/>
          <p:nvPr/>
        </p:nvSpPr>
        <p:spPr>
          <a:xfrm>
            <a:off x="927100" y="1009650"/>
            <a:ext cx="10337800" cy="1445260"/>
          </a:xfrm>
          <a:prstGeom prst="rect">
            <a:avLst/>
          </a:prstGeom>
          <a:noFill/>
          <a:effectLst>
            <a:outerShdw blurRad="50800" dist="38100" sx="112000" sy="112000" algn="l" rotWithShape="0">
              <a:schemeClr val="bg1">
                <a:alpha val="40000"/>
              </a:schemeClr>
            </a:outerShdw>
          </a:effectLst>
        </p:spPr>
        <p:txBody>
          <a:bodyPr wrap="square" rtlCol="0">
            <a:spAutoFit/>
            <a:scene3d>
              <a:camera prst="orthographicFront"/>
              <a:lightRig rig="threePt" dir="t"/>
            </a:scene3d>
            <a:sp3d contourW="12700"/>
          </a:bodyPr>
          <a:lstStyle/>
          <a:p>
            <a:pPr algn="dist"/>
            <a:r>
              <a:rPr lang="zh-CN" altLang="en-US" sz="8800" b="1" spc="-1000" dirty="0">
                <a:gradFill flip="none" rotWithShape="1">
                  <a:gsLst>
                    <a:gs pos="0">
                      <a:srgbClr val="1F1665"/>
                    </a:gs>
                    <a:gs pos="46000">
                      <a:schemeClr val="accent1">
                        <a:lumMod val="95000"/>
                        <a:lumOff val="5000"/>
                      </a:schemeClr>
                    </a:gs>
                    <a:gs pos="100000">
                      <a:schemeClr val="accent1">
                        <a:lumMod val="60000"/>
                      </a:schemeClr>
                    </a:gs>
                  </a:gsLst>
                  <a:path path="circle">
                    <a:fillToRect l="50000" t="130000" r="50000" b="-30000"/>
                  </a:path>
                  <a:tileRect/>
                </a:gradFill>
                <a:cs typeface="+mn-ea"/>
                <a:sym typeface="+mn-lt"/>
              </a:rPr>
              <a:t>知艾防艾共享健康</a:t>
            </a:r>
            <a:endParaRPr lang="zh-CN" altLang="en-US" sz="8800" b="1" spc="-1000" dirty="0">
              <a:gradFill flip="none" rotWithShape="1">
                <a:gsLst>
                  <a:gs pos="0">
                    <a:srgbClr val="1F1665"/>
                  </a:gs>
                  <a:gs pos="46000">
                    <a:schemeClr val="accent1">
                      <a:lumMod val="95000"/>
                      <a:lumOff val="5000"/>
                    </a:schemeClr>
                  </a:gs>
                  <a:gs pos="100000">
                    <a:schemeClr val="accent1">
                      <a:lumMod val="60000"/>
                    </a:schemeClr>
                  </a:gs>
                </a:gsLst>
                <a:path path="circle">
                  <a:fillToRect l="50000" t="130000" r="50000" b="-30000"/>
                </a:path>
                <a:tileRect/>
              </a:gra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barn(inVertical)">
                                      <p:cBhvr>
                                        <p:cTn id="17" dur="500"/>
                                        <p:tgtEl>
                                          <p:spTgt spid="32"/>
                                        </p:tgtEl>
                                      </p:cBhvr>
                                    </p:animEffect>
                                  </p:childTnLst>
                                </p:cTn>
                              </p:par>
                            </p:childTnLst>
                          </p:cTn>
                        </p:par>
                        <p:par>
                          <p:cTn id="18" fill="hold">
                            <p:stCondLst>
                              <p:cond delay="2000"/>
                            </p:stCondLst>
                            <p:childTnLst>
                              <p:par>
                                <p:cTn id="19" presetID="16" presetClass="entr" presetSubtype="21"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2" grpId="0"/>
      <p:bldP spid="10" grpId="0"/>
      <p:bldP spid="7"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50000">
              <a:schemeClr val="accent4"/>
            </a:gs>
            <a:gs pos="0">
              <a:schemeClr val="accent4">
                <a:lumMod val="25000"/>
                <a:lumOff val="75000"/>
              </a:schemeClr>
            </a:gs>
            <a:gs pos="100000">
              <a:schemeClr val="accent4">
                <a:lumMod val="85000"/>
              </a:schemeClr>
            </a:gs>
          </a:gsLst>
          <a:lin ang="5400000" scaled="1"/>
        </a:gradFill>
        <a:effectLst/>
      </p:bgPr>
    </p:bg>
    <p:spTree>
      <p:nvGrpSpPr>
        <p:cNvPr id="1" name=""/>
        <p:cNvGrpSpPr/>
        <p:nvPr/>
      </p:nvGrpSpPr>
      <p:grpSpPr>
        <a:xfrm>
          <a:off x="0" y="0"/>
          <a:ext cx="0" cy="0"/>
          <a:chOff x="0" y="0"/>
          <a:chExt cx="0" cy="0"/>
        </a:xfrm>
      </p:grpSpPr>
      <p:sp>
        <p:nvSpPr>
          <p:cNvPr id="30" name="矩形 29"/>
          <p:cNvSpPr/>
          <p:nvPr/>
        </p:nvSpPr>
        <p:spPr>
          <a:xfrm>
            <a:off x="0" y="0"/>
            <a:ext cx="12192000"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custDataLst>
              <p:tags r:id="rId1"/>
            </p:custDataLst>
          </p:nvPr>
        </p:nvGrpSpPr>
        <p:grpSpPr>
          <a:xfrm>
            <a:off x="4652841" y="1092797"/>
            <a:ext cx="6623625" cy="764777"/>
            <a:chOff x="2204270" y="458879"/>
            <a:chExt cx="6623625" cy="764777"/>
          </a:xfrm>
        </p:grpSpPr>
        <p:sp>
          <p:nvSpPr>
            <p:cNvPr id="16" name="文本框 15"/>
            <p:cNvSpPr txBox="1"/>
            <p:nvPr>
              <p:custDataLst>
                <p:tags r:id="rId2"/>
              </p:custDataLst>
            </p:nvPr>
          </p:nvSpPr>
          <p:spPr>
            <a:xfrm>
              <a:off x="2204270" y="458879"/>
              <a:ext cx="5481955" cy="521970"/>
            </a:xfrm>
            <a:prstGeom prst="rect">
              <a:avLst/>
            </a:prstGeom>
            <a:noFill/>
          </p:spPr>
          <p:txBody>
            <a:bodyPr wrap="none" rtlCol="0">
              <a:spAutoFit/>
              <a:scene3d>
                <a:camera prst="orthographicFront"/>
                <a:lightRig rig="threePt" dir="t"/>
              </a:scene3d>
              <a:sp3d contourW="12700"/>
            </a:bodyPr>
            <a:lstStyle/>
            <a:p>
              <a:r>
                <a:rPr lang="en-US" altLang="zh-CN" sz="2800" b="1" dirty="0">
                  <a:solidFill>
                    <a:srgbClr val="002060"/>
                  </a:solidFill>
                  <a:cs typeface="+mn-ea"/>
                  <a:sym typeface="+mn-lt"/>
                </a:rPr>
                <a:t>1.</a:t>
              </a:r>
              <a:r>
                <a:rPr lang="zh-CN" altLang="en-US" sz="2800" b="1" dirty="0">
                  <a:solidFill>
                    <a:srgbClr val="002060"/>
                  </a:solidFill>
                  <a:cs typeface="+mn-ea"/>
                  <a:sym typeface="+mn-lt"/>
                </a:rPr>
                <a:t>了解艾滋病疫情流行趋势和概念</a:t>
              </a:r>
              <a:endParaRPr lang="zh-CN" altLang="en-US" sz="2800" b="1" dirty="0">
                <a:solidFill>
                  <a:srgbClr val="002060"/>
                </a:solidFill>
                <a:cs typeface="+mn-ea"/>
                <a:sym typeface="+mn-lt"/>
              </a:endParaRPr>
            </a:p>
          </p:txBody>
        </p:sp>
        <p:sp>
          <p:nvSpPr>
            <p:cNvPr id="17" name="文本框 16"/>
            <p:cNvSpPr txBox="1"/>
            <p:nvPr>
              <p:custDataLst>
                <p:tags r:id="rId3"/>
              </p:custDataLst>
            </p:nvPr>
          </p:nvSpPr>
          <p:spPr>
            <a:xfrm>
              <a:off x="2204270" y="922031"/>
              <a:ext cx="6623625" cy="301625"/>
            </a:xfrm>
            <a:prstGeom prst="rect">
              <a:avLst/>
            </a:prstGeom>
            <a:noFill/>
          </p:spPr>
          <p:txBody>
            <a:bodyPr wrap="square" rtlCol="0">
              <a:spAutoFit/>
              <a:scene3d>
                <a:camera prst="orthographicFront"/>
                <a:lightRig rig="threePt" dir="t"/>
              </a:scene3d>
              <a:sp3d contourW="12700"/>
            </a:bodyPr>
            <a:lstStyle/>
            <a:p>
              <a:pPr>
                <a:lnSpc>
                  <a:spcPct val="114000"/>
                </a:lnSpc>
              </a:pPr>
              <a:endParaRPr lang="en-US" altLang="zh-CN" sz="1200" dirty="0">
                <a:solidFill>
                  <a:schemeClr val="bg1">
                    <a:lumMod val="50000"/>
                  </a:schemeClr>
                </a:solidFill>
                <a:cs typeface="+mn-ea"/>
                <a:sym typeface="+mn-lt"/>
              </a:endParaRPr>
            </a:p>
          </p:txBody>
        </p:sp>
      </p:grpSp>
      <p:sp>
        <p:nvSpPr>
          <p:cNvPr id="22" name="文本框 21"/>
          <p:cNvSpPr txBox="1"/>
          <p:nvPr>
            <p:custDataLst>
              <p:tags r:id="rId4"/>
            </p:custDataLst>
          </p:nvPr>
        </p:nvSpPr>
        <p:spPr>
          <a:xfrm>
            <a:off x="4652645" y="2087245"/>
            <a:ext cx="3358515" cy="523240"/>
          </a:xfrm>
          <a:prstGeom prst="rect">
            <a:avLst/>
          </a:prstGeom>
          <a:noFill/>
        </p:spPr>
        <p:txBody>
          <a:bodyPr wrap="none" rtlCol="0">
            <a:spAutoFit/>
            <a:scene3d>
              <a:camera prst="orthographicFront"/>
              <a:lightRig rig="threePt" dir="t"/>
            </a:scene3d>
            <a:sp3d contourW="12700"/>
          </a:bodyPr>
          <a:lstStyle/>
          <a:p>
            <a:r>
              <a:rPr lang="en-US" altLang="zh-CN" sz="2800" b="1" dirty="0">
                <a:solidFill>
                  <a:srgbClr val="002060"/>
                </a:solidFill>
                <a:cs typeface="+mn-ea"/>
                <a:sym typeface="+mn-lt"/>
              </a:rPr>
              <a:t>2.</a:t>
            </a:r>
            <a:r>
              <a:rPr lang="zh-CN" altLang="en-US" sz="2800" b="1" dirty="0">
                <a:solidFill>
                  <a:srgbClr val="002060"/>
                </a:solidFill>
                <a:cs typeface="+mn-ea"/>
                <a:sym typeface="+mn-lt"/>
              </a:rPr>
              <a:t>艾滋病的传播途径</a:t>
            </a:r>
            <a:endParaRPr lang="zh-CN" altLang="en-US" sz="2800" b="1" dirty="0">
              <a:solidFill>
                <a:srgbClr val="002060"/>
              </a:solidFill>
              <a:cs typeface="+mn-ea"/>
              <a:sym typeface="+mn-lt"/>
            </a:endParaRPr>
          </a:p>
        </p:txBody>
      </p:sp>
      <p:grpSp>
        <p:nvGrpSpPr>
          <p:cNvPr id="24" name="组合 23"/>
          <p:cNvGrpSpPr/>
          <p:nvPr>
            <p:custDataLst>
              <p:tags r:id="rId5"/>
            </p:custDataLst>
          </p:nvPr>
        </p:nvGrpSpPr>
        <p:grpSpPr>
          <a:xfrm>
            <a:off x="4652645" y="3081655"/>
            <a:ext cx="6623685" cy="1365631"/>
            <a:chOff x="2204270" y="458879"/>
            <a:chExt cx="6623625" cy="1103540"/>
          </a:xfrm>
        </p:grpSpPr>
        <p:sp>
          <p:nvSpPr>
            <p:cNvPr id="25" name="文本框 24"/>
            <p:cNvSpPr txBox="1"/>
            <p:nvPr>
              <p:custDataLst>
                <p:tags r:id="rId6"/>
              </p:custDataLst>
            </p:nvPr>
          </p:nvSpPr>
          <p:spPr>
            <a:xfrm>
              <a:off x="2204270" y="458879"/>
              <a:ext cx="3358612" cy="421794"/>
            </a:xfrm>
            <a:prstGeom prst="rect">
              <a:avLst/>
            </a:prstGeom>
            <a:noFill/>
          </p:spPr>
          <p:txBody>
            <a:bodyPr wrap="square" rtlCol="0">
              <a:spAutoFit/>
              <a:scene3d>
                <a:camera prst="orthographicFront"/>
                <a:lightRig rig="threePt" dir="t"/>
              </a:scene3d>
              <a:sp3d contourW="12700"/>
            </a:bodyPr>
            <a:lstStyle/>
            <a:p>
              <a:r>
                <a:rPr lang="en-US" altLang="zh-CN" sz="2800" b="1" dirty="0">
                  <a:solidFill>
                    <a:srgbClr val="002060"/>
                  </a:solidFill>
                  <a:cs typeface="+mn-ea"/>
                  <a:sym typeface="+mn-lt"/>
                </a:rPr>
                <a:t>3.</a:t>
              </a:r>
              <a:r>
                <a:rPr lang="zh-CN" altLang="en-US" sz="2800" b="1" dirty="0">
                  <a:solidFill>
                    <a:srgbClr val="002060"/>
                  </a:solidFill>
                  <a:cs typeface="+mn-ea"/>
                  <a:sym typeface="+mn-lt"/>
                </a:rPr>
                <a:t>艾滋病的症状详情</a:t>
              </a:r>
              <a:endParaRPr lang="zh-CN" altLang="en-US" sz="2800" b="1" dirty="0">
                <a:solidFill>
                  <a:srgbClr val="002060"/>
                </a:solidFill>
                <a:cs typeface="+mn-ea"/>
                <a:sym typeface="+mn-lt"/>
              </a:endParaRPr>
            </a:p>
          </p:txBody>
        </p:sp>
        <p:sp>
          <p:nvSpPr>
            <p:cNvPr id="26" name="文本框 25"/>
            <p:cNvSpPr txBox="1"/>
            <p:nvPr>
              <p:custDataLst>
                <p:tags r:id="rId7"/>
              </p:custDataLst>
            </p:nvPr>
          </p:nvSpPr>
          <p:spPr>
            <a:xfrm>
              <a:off x="2204270" y="922031"/>
              <a:ext cx="6623625" cy="640388"/>
            </a:xfrm>
            <a:prstGeom prst="rect">
              <a:avLst/>
            </a:prstGeom>
            <a:noFill/>
          </p:spPr>
          <p:txBody>
            <a:bodyPr wrap="square" rtlCol="0">
              <a:spAutoFit/>
              <a:scene3d>
                <a:camera prst="orthographicFront"/>
                <a:lightRig rig="threePt" dir="t"/>
              </a:scene3d>
              <a:sp3d contourW="12700"/>
            </a:bodyPr>
            <a:lstStyle/>
            <a:p>
              <a:pPr>
                <a:lnSpc>
                  <a:spcPct val="114000"/>
                </a:lnSpc>
              </a:pPr>
              <a:endParaRPr lang="zh-CN" altLang="en-US" sz="1200" dirty="0">
                <a:solidFill>
                  <a:schemeClr val="bg1">
                    <a:lumMod val="50000"/>
                  </a:schemeClr>
                </a:solidFill>
                <a:cs typeface="+mn-ea"/>
                <a:sym typeface="+mn-lt"/>
              </a:endParaRPr>
            </a:p>
            <a:p>
              <a:pPr>
                <a:lnSpc>
                  <a:spcPct val="114000"/>
                </a:lnSpc>
              </a:pPr>
              <a:r>
                <a:rPr lang="en-US" altLang="zh-CN" sz="2800" b="1" dirty="0">
                  <a:solidFill>
                    <a:schemeClr val="accent5">
                      <a:lumMod val="50000"/>
                    </a:schemeClr>
                  </a:solidFill>
                  <a:cs typeface="+mn-ea"/>
                  <a:sym typeface="+mn-lt"/>
                </a:rPr>
                <a:t>4.</a:t>
              </a:r>
              <a:r>
                <a:rPr lang="zh-CN" altLang="en-US" sz="2800" b="1" dirty="0">
                  <a:solidFill>
                    <a:schemeClr val="accent5">
                      <a:lumMod val="50000"/>
                    </a:schemeClr>
                  </a:solidFill>
                  <a:cs typeface="+mn-ea"/>
                  <a:sym typeface="+mn-lt"/>
                </a:rPr>
                <a:t>艾滋病抗病毒药物治疗</a:t>
              </a:r>
              <a:endParaRPr lang="zh-CN" altLang="en-US" sz="2800" b="1" dirty="0">
                <a:solidFill>
                  <a:schemeClr val="accent5">
                    <a:lumMod val="50000"/>
                  </a:schemeClr>
                </a:solidFill>
                <a:cs typeface="+mn-ea"/>
                <a:sym typeface="+mn-lt"/>
              </a:endParaRPr>
            </a:p>
          </p:txBody>
        </p:sp>
      </p:grpSp>
      <p:grpSp>
        <p:nvGrpSpPr>
          <p:cNvPr id="27" name="组合 26"/>
          <p:cNvGrpSpPr/>
          <p:nvPr>
            <p:custDataLst>
              <p:tags r:id="rId8"/>
            </p:custDataLst>
          </p:nvPr>
        </p:nvGrpSpPr>
        <p:grpSpPr>
          <a:xfrm>
            <a:off x="4652645" y="4828540"/>
            <a:ext cx="6623685" cy="907415"/>
            <a:chOff x="2204270" y="826781"/>
            <a:chExt cx="6623625" cy="301625"/>
          </a:xfrm>
        </p:grpSpPr>
        <p:sp>
          <p:nvSpPr>
            <p:cNvPr id="28" name="文本框 27"/>
            <p:cNvSpPr txBox="1"/>
            <p:nvPr>
              <p:custDataLst>
                <p:tags r:id="rId9"/>
              </p:custDataLst>
            </p:nvPr>
          </p:nvSpPr>
          <p:spPr>
            <a:xfrm>
              <a:off x="2204270" y="827179"/>
              <a:ext cx="4415155" cy="173503"/>
            </a:xfrm>
            <a:prstGeom prst="rect">
              <a:avLst/>
            </a:prstGeom>
            <a:noFill/>
          </p:spPr>
          <p:txBody>
            <a:bodyPr wrap="square" rtlCol="0">
              <a:spAutoFit/>
              <a:scene3d>
                <a:camera prst="orthographicFront"/>
                <a:lightRig rig="threePt" dir="t"/>
              </a:scene3d>
              <a:sp3d contourW="12700"/>
            </a:bodyPr>
            <a:lstStyle/>
            <a:p>
              <a:r>
                <a:rPr lang="en-US" altLang="zh-CN" sz="2800" b="1" dirty="0">
                  <a:solidFill>
                    <a:srgbClr val="002060"/>
                  </a:solidFill>
                  <a:cs typeface="+mn-ea"/>
                  <a:sym typeface="+mn-lt"/>
                </a:rPr>
                <a:t>5.</a:t>
              </a:r>
              <a:r>
                <a:rPr lang="zh-CN" altLang="en-US" sz="2800" b="1" dirty="0">
                  <a:solidFill>
                    <a:srgbClr val="002060"/>
                  </a:solidFill>
                  <a:cs typeface="+mn-ea"/>
                  <a:sym typeface="+mn-lt"/>
                </a:rPr>
                <a:t>艾滋病的教育及预防方法</a:t>
              </a:r>
              <a:endParaRPr lang="zh-CN" altLang="en-US" sz="2800" b="1" dirty="0">
                <a:solidFill>
                  <a:srgbClr val="002060"/>
                </a:solidFill>
                <a:cs typeface="+mn-ea"/>
                <a:sym typeface="+mn-lt"/>
              </a:endParaRPr>
            </a:p>
          </p:txBody>
        </p:sp>
        <p:sp>
          <p:nvSpPr>
            <p:cNvPr id="29" name="文本框 28"/>
            <p:cNvSpPr txBox="1"/>
            <p:nvPr>
              <p:custDataLst>
                <p:tags r:id="rId10"/>
              </p:custDataLst>
            </p:nvPr>
          </p:nvSpPr>
          <p:spPr>
            <a:xfrm>
              <a:off x="2204270" y="826781"/>
              <a:ext cx="6623625" cy="301625"/>
            </a:xfrm>
            <a:prstGeom prst="rect">
              <a:avLst/>
            </a:prstGeom>
            <a:noFill/>
          </p:spPr>
          <p:txBody>
            <a:bodyPr wrap="square" rtlCol="0">
              <a:spAutoFit/>
              <a:scene3d>
                <a:camera prst="orthographicFront"/>
                <a:lightRig rig="threePt" dir="t"/>
              </a:scene3d>
              <a:sp3d contourW="12700"/>
            </a:bodyPr>
            <a:lstStyle/>
            <a:p>
              <a:pPr>
                <a:lnSpc>
                  <a:spcPct val="114000"/>
                </a:lnSpc>
              </a:pPr>
              <a:endParaRPr lang="en-US" altLang="zh-CN" sz="1200" dirty="0">
                <a:solidFill>
                  <a:schemeClr val="bg1">
                    <a:lumMod val="50000"/>
                  </a:schemeClr>
                </a:solidFill>
                <a:cs typeface="+mn-ea"/>
                <a:sym typeface="+mn-lt"/>
              </a:endParaRPr>
            </a:p>
          </p:txBody>
        </p:sp>
      </p:grpSp>
      <p:pic>
        <p:nvPicPr>
          <p:cNvPr id="31" name="图片 30"/>
          <p:cNvPicPr>
            <a:picLocks noChangeAspect="1"/>
          </p:cNvPicPr>
          <p:nvPr/>
        </p:nvPicPr>
        <p:blipFill>
          <a:blip r:embed="rId11"/>
          <a:stretch>
            <a:fillRect/>
          </a:stretch>
        </p:blipFill>
        <p:spPr>
          <a:xfrm>
            <a:off x="1994345" y="2217336"/>
            <a:ext cx="1148905" cy="2074199"/>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p:tgtEl>
                                          <p:spTgt spid="15"/>
                                        </p:tgtEl>
                                        <p:attrNameLst>
                                          <p:attrName>ppt_x</p:attrName>
                                        </p:attrNameLst>
                                      </p:cBhvr>
                                      <p:tavLst>
                                        <p:tav tm="0">
                                          <p:val>
                                            <p:strVal val="#ppt_x-#ppt_w*1.125000"/>
                                          </p:val>
                                        </p:tav>
                                        <p:tav tm="100000">
                                          <p:val>
                                            <p:strVal val="#ppt_x"/>
                                          </p:val>
                                        </p:tav>
                                      </p:tavLst>
                                    </p:anim>
                                    <p:animEffect transition="in" filter="wipe(right)">
                                      <p:cBhvr>
                                        <p:cTn id="14" dur="500"/>
                                        <p:tgtEl>
                                          <p:spTgt spid="15"/>
                                        </p:tgtEl>
                                      </p:cBhvr>
                                    </p:animEffect>
                                  </p:childTnLst>
                                </p:cTn>
                              </p:par>
                            </p:childTnLst>
                          </p:cTn>
                        </p:par>
                        <p:par>
                          <p:cTn id="15" fill="hold">
                            <p:stCondLst>
                              <p:cond delay="1500"/>
                            </p:stCondLst>
                            <p:childTnLst>
                              <p:par>
                                <p:cTn id="16" presetID="12" presetClass="entr" presetSubtype="8"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p:tgtEl>
                                          <p:spTgt spid="24"/>
                                        </p:tgtEl>
                                        <p:attrNameLst>
                                          <p:attrName>ppt_x</p:attrName>
                                        </p:attrNameLst>
                                      </p:cBhvr>
                                      <p:tavLst>
                                        <p:tav tm="0">
                                          <p:val>
                                            <p:strVal val="#ppt_x-#ppt_w*1.125000"/>
                                          </p:val>
                                        </p:tav>
                                        <p:tav tm="100000">
                                          <p:val>
                                            <p:strVal val="#ppt_x"/>
                                          </p:val>
                                        </p:tav>
                                      </p:tavLst>
                                    </p:anim>
                                    <p:animEffect transition="in" filter="wipe(right)">
                                      <p:cBhvr>
                                        <p:cTn id="19" dur="500"/>
                                        <p:tgtEl>
                                          <p:spTgt spid="24"/>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p:tgtEl>
                                          <p:spTgt spid="27"/>
                                        </p:tgtEl>
                                        <p:attrNameLst>
                                          <p:attrName>ppt_x</p:attrName>
                                        </p:attrNameLst>
                                      </p:cBhvr>
                                      <p:tavLst>
                                        <p:tav tm="0">
                                          <p:val>
                                            <p:strVal val="#ppt_x-#ppt_w*1.125000"/>
                                          </p:val>
                                        </p:tav>
                                        <p:tav tm="100000">
                                          <p:val>
                                            <p:strVal val="#ppt_x"/>
                                          </p:val>
                                        </p:tav>
                                      </p:tavLst>
                                    </p:anim>
                                    <p:animEffect transition="in" filter="wipe(right)">
                                      <p:cBhvr>
                                        <p:cTn id="2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2000"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p:cNvSpPr txBox="1"/>
          <p:nvPr/>
        </p:nvSpPr>
        <p:spPr>
          <a:xfrm>
            <a:off x="5930295" y="2615897"/>
            <a:ext cx="2541209" cy="769441"/>
          </a:xfrm>
          <a:prstGeom prst="rect">
            <a:avLst/>
          </a:prstGeom>
          <a:noFill/>
        </p:spPr>
        <p:txBody>
          <a:bodyPr wrap="none" rtlCol="0">
            <a:spAutoFit/>
            <a:scene3d>
              <a:camera prst="orthographicFront"/>
              <a:lightRig rig="threePt" dir="t"/>
            </a:scene3d>
            <a:sp3d contourW="12700"/>
          </a:bodyPr>
          <a:lstStyle/>
          <a:p>
            <a:pPr algn="ctr"/>
            <a:r>
              <a:rPr lang="en-US" altLang="zh-CN" sz="4400" b="1" dirty="0">
                <a:gradFill>
                  <a:gsLst>
                    <a:gs pos="0">
                      <a:srgbClr val="012D86"/>
                    </a:gs>
                    <a:gs pos="100000">
                      <a:srgbClr val="0E2557"/>
                    </a:gs>
                  </a:gsLst>
                  <a:lin scaled="0"/>
                </a:gradFill>
                <a:cs typeface="+mn-ea"/>
                <a:sym typeface="+mn-lt"/>
              </a:rPr>
              <a:t>PART 01</a:t>
            </a:r>
            <a:endParaRPr lang="en-US" altLang="zh-CN" sz="4400" b="1" dirty="0">
              <a:gradFill>
                <a:gsLst>
                  <a:gs pos="0">
                    <a:srgbClr val="012D86"/>
                  </a:gs>
                  <a:gs pos="100000">
                    <a:srgbClr val="0E2557"/>
                  </a:gs>
                </a:gsLst>
                <a:lin scaled="0"/>
              </a:gradFill>
              <a:cs typeface="+mn-ea"/>
              <a:sym typeface="+mn-lt"/>
            </a:endParaRPr>
          </a:p>
        </p:txBody>
      </p:sp>
      <p:sp>
        <p:nvSpPr>
          <p:cNvPr id="13" name="文本框 12"/>
          <p:cNvSpPr txBox="1"/>
          <p:nvPr/>
        </p:nvSpPr>
        <p:spPr>
          <a:xfrm>
            <a:off x="5877460" y="3321730"/>
            <a:ext cx="5161280" cy="521970"/>
          </a:xfrm>
          <a:prstGeom prst="rect">
            <a:avLst/>
          </a:prstGeom>
          <a:noFill/>
        </p:spPr>
        <p:txBody>
          <a:bodyPr wrap="none" rtlCol="0">
            <a:spAutoFit/>
            <a:scene3d>
              <a:camera prst="orthographicFront"/>
              <a:lightRig rig="threePt" dir="t"/>
            </a:scene3d>
            <a:sp3d contourW="12700"/>
          </a:bodyPr>
          <a:lstStyle/>
          <a:p>
            <a:r>
              <a:rPr lang="zh-CN" altLang="en-US" sz="2800" b="1" dirty="0">
                <a:solidFill>
                  <a:srgbClr val="002060"/>
                </a:solidFill>
                <a:cs typeface="+mn-ea"/>
                <a:sym typeface="+mn-lt"/>
              </a:rPr>
              <a:t>了解艾滋病疫情流行趋势和概念</a:t>
            </a:r>
            <a:endParaRPr lang="zh-CN" altLang="en-US" sz="2800" b="1" dirty="0">
              <a:solidFill>
                <a:srgbClr val="002060"/>
              </a:solidFill>
              <a:cs typeface="+mn-ea"/>
              <a:sym typeface="+mn-lt"/>
            </a:endParaRPr>
          </a:p>
        </p:txBody>
      </p:sp>
      <p:sp>
        <p:nvSpPr>
          <p:cNvPr id="14" name="椭圆 49"/>
          <p:cNvSpPr/>
          <p:nvPr/>
        </p:nvSpPr>
        <p:spPr>
          <a:xfrm>
            <a:off x="7028734" y="4025570"/>
            <a:ext cx="344328" cy="34372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rgbClr val="BF181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pic>
        <p:nvPicPr>
          <p:cNvPr id="7" name="图片 6"/>
          <p:cNvPicPr>
            <a:picLocks noChangeAspect="1"/>
          </p:cNvPicPr>
          <p:nvPr/>
        </p:nvPicPr>
        <p:blipFill>
          <a:blip r:embed="rId1"/>
          <a:stretch>
            <a:fillRect/>
          </a:stretch>
        </p:blipFill>
        <p:spPr>
          <a:xfrm>
            <a:off x="3529079" y="1866768"/>
            <a:ext cx="1836095" cy="331483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5" name="Rectangle 2"/>
          <p:cNvSpPr>
            <a:spLocks noGrp="1" noChangeArrowheads="1"/>
          </p:cNvSpPr>
          <p:nvPr>
            <p:ph type="title" idx="4294967295"/>
          </p:nvPr>
        </p:nvSpPr>
        <p:spPr>
          <a:xfrm>
            <a:off x="3238500" y="285750"/>
            <a:ext cx="6119813" cy="1143000"/>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 typeface="Arial" panose="020B0604020202020204" pitchFamily="34" charset="0"/>
              <a:buNone/>
              <a:defRPr/>
            </a:pPr>
            <a:r>
              <a:rPr kumimoji="0" lang="zh-CN" altLang="en-US" sz="4800" b="1" i="0" u="none" strike="noStrike" kern="1200" cap="none" spc="0" normalizeH="0" baseline="0" noProof="1" smtClean="0">
                <a:ln>
                  <a:noFill/>
                </a:ln>
                <a:solidFill>
                  <a:srgbClr val="0000FF"/>
                </a:solidFill>
                <a:effectLst>
                  <a:outerShdw blurRad="38100" dist="38100" dir="2700000">
                    <a:srgbClr val="C0C0C0"/>
                  </a:outerShdw>
                </a:effectLst>
                <a:uLnTx/>
                <a:uFillTx/>
                <a:latin typeface="Arial" panose="020B0604020202020204" pitchFamily="34" charset="0"/>
                <a:ea typeface="黑体" panose="02010609060101010101" pitchFamily="49" charset="-122"/>
                <a:cs typeface="+mn-cs"/>
              </a:rPr>
              <a:t>第一反应</a:t>
            </a:r>
            <a:endParaRPr kumimoji="0" lang="zh-CN" altLang="en-US" sz="4800" b="1" i="0" u="none" strike="noStrike" kern="1200" cap="none" spc="0" normalizeH="0" baseline="0" noProof="1" smtClean="0">
              <a:ln>
                <a:noFill/>
              </a:ln>
              <a:solidFill>
                <a:srgbClr val="0000FF"/>
              </a:solidFill>
              <a:effectLst>
                <a:outerShdw blurRad="38100" dist="38100" dir="2700000">
                  <a:srgbClr val="C0C0C0"/>
                </a:outerShdw>
              </a:effectLst>
              <a:uLnTx/>
              <a:uFillTx/>
              <a:latin typeface="Arial" panose="020B0604020202020204" pitchFamily="34" charset="0"/>
              <a:ea typeface="黑体" panose="02010609060101010101" pitchFamily="49" charset="-122"/>
              <a:cs typeface="+mn-cs"/>
            </a:endParaRPr>
          </a:p>
        </p:txBody>
      </p:sp>
      <p:grpSp>
        <p:nvGrpSpPr>
          <p:cNvPr id="8195" name="组合 14"/>
          <p:cNvGrpSpPr/>
          <p:nvPr/>
        </p:nvGrpSpPr>
        <p:grpSpPr>
          <a:xfrm>
            <a:off x="2057400" y="1440180"/>
            <a:ext cx="8353425" cy="4617080"/>
            <a:chOff x="533400" y="1371600"/>
            <a:chExt cx="8260487" cy="5301917"/>
          </a:xfrm>
        </p:grpSpPr>
        <p:grpSp>
          <p:nvGrpSpPr>
            <p:cNvPr id="8196" name="组合 13"/>
            <p:cNvGrpSpPr/>
            <p:nvPr/>
          </p:nvGrpSpPr>
          <p:grpSpPr>
            <a:xfrm>
              <a:off x="533400" y="1371600"/>
              <a:ext cx="8260487" cy="4158917"/>
              <a:chOff x="533400" y="1371600"/>
              <a:chExt cx="8260487" cy="4158917"/>
            </a:xfrm>
          </p:grpSpPr>
          <p:sp>
            <p:nvSpPr>
              <p:cNvPr id="8198" name="矩形 8"/>
              <p:cNvSpPr/>
              <p:nvPr/>
            </p:nvSpPr>
            <p:spPr>
              <a:xfrm>
                <a:off x="533400" y="1371600"/>
                <a:ext cx="4145687" cy="1270974"/>
              </a:xfrm>
              <a:prstGeom prst="rect">
                <a:avLst/>
              </a:prstGeom>
              <a:noFill/>
              <a:ln w="9525">
                <a:noFill/>
              </a:ln>
            </p:spPr>
            <p:txBody>
              <a:bodyPr wrap="square">
                <a:spAutoFit/>
              </a:bodyPr>
              <a:lstStyle/>
              <a:p>
                <a:pPr marL="84455" indent="-84455">
                  <a:lnSpc>
                    <a:spcPct val="150000"/>
                  </a:lnSpc>
                </a:pPr>
                <a:r>
                  <a:rPr lang="zh-CN" altLang="en-US" sz="4400" b="1" dirty="0">
                    <a:latin typeface="黑体" panose="02010609060101010101" pitchFamily="49" charset="-122"/>
                    <a:ea typeface="黑体" panose="02010609060101010101" pitchFamily="49" charset="-122"/>
                  </a:rPr>
                  <a:t>了解艾滋病干嘛</a:t>
                </a:r>
                <a:endParaRPr lang="en-US" altLang="zh-CN" sz="4400" b="1" dirty="0">
                  <a:latin typeface="黑体" panose="02010609060101010101" pitchFamily="49" charset="-122"/>
                  <a:ea typeface="黑体" panose="02010609060101010101" pitchFamily="49" charset="-122"/>
                </a:endParaRPr>
              </a:p>
            </p:txBody>
          </p:sp>
          <p:sp>
            <p:nvSpPr>
              <p:cNvPr id="8199" name="矩形 9"/>
              <p:cNvSpPr/>
              <p:nvPr/>
            </p:nvSpPr>
            <p:spPr>
              <a:xfrm>
                <a:off x="533400" y="3615952"/>
                <a:ext cx="4711546" cy="882317"/>
              </a:xfrm>
              <a:prstGeom prst="rect">
                <a:avLst/>
              </a:prstGeom>
              <a:noFill/>
              <a:ln w="9525">
                <a:noFill/>
              </a:ln>
            </p:spPr>
            <p:txBody>
              <a:bodyPr wrap="square">
                <a:spAutoFit/>
              </a:bodyPr>
              <a:lstStyle/>
              <a:p>
                <a:r>
                  <a:rPr lang="zh-CN" altLang="en-US" sz="4400" b="1" dirty="0">
                    <a:latin typeface="黑体" panose="02010609060101010101" pitchFamily="49" charset="-122"/>
                    <a:ea typeface="黑体" panose="02010609060101010101" pitchFamily="49" charset="-122"/>
                  </a:rPr>
                  <a:t>这个离我们有点远</a:t>
                </a:r>
                <a:endParaRPr lang="zh-CN" altLang="en-US" sz="4400" dirty="0">
                  <a:latin typeface="黑体" panose="02010609060101010101" pitchFamily="49" charset="-122"/>
                  <a:ea typeface="黑体" panose="02010609060101010101" pitchFamily="49" charset="-122"/>
                </a:endParaRPr>
              </a:p>
            </p:txBody>
          </p:sp>
          <p:sp>
            <p:nvSpPr>
              <p:cNvPr id="8200" name="矩形 10"/>
              <p:cNvSpPr/>
              <p:nvPr/>
            </p:nvSpPr>
            <p:spPr>
              <a:xfrm>
                <a:off x="4648200" y="2583705"/>
                <a:ext cx="4145687" cy="882317"/>
              </a:xfrm>
              <a:prstGeom prst="rect">
                <a:avLst/>
              </a:prstGeom>
              <a:noFill/>
              <a:ln w="9525">
                <a:noFill/>
              </a:ln>
            </p:spPr>
            <p:txBody>
              <a:bodyPr wrap="square">
                <a:spAutoFit/>
              </a:bodyPr>
              <a:lstStyle/>
              <a:p>
                <a:r>
                  <a:rPr lang="zh-CN" altLang="en-US" sz="4400" b="1" dirty="0">
                    <a:latin typeface="黑体" panose="02010609060101010101" pitchFamily="49" charset="-122"/>
                    <a:ea typeface="黑体" panose="02010609060101010101" pitchFamily="49" charset="-122"/>
                  </a:rPr>
                  <a:t>跟我有什么关系</a:t>
                </a:r>
                <a:endParaRPr lang="zh-CN" altLang="en-US" sz="4400" dirty="0">
                  <a:latin typeface="黑体" panose="02010609060101010101" pitchFamily="49" charset="-122"/>
                  <a:ea typeface="黑体" panose="02010609060101010101" pitchFamily="49" charset="-122"/>
                </a:endParaRPr>
              </a:p>
            </p:txBody>
          </p:sp>
          <p:sp>
            <p:nvSpPr>
              <p:cNvPr id="8201" name="矩形 11"/>
              <p:cNvSpPr/>
              <p:nvPr/>
            </p:nvSpPr>
            <p:spPr>
              <a:xfrm>
                <a:off x="5214060" y="4648200"/>
                <a:ext cx="3013967" cy="882317"/>
              </a:xfrm>
              <a:prstGeom prst="rect">
                <a:avLst/>
              </a:prstGeom>
              <a:noFill/>
              <a:ln w="9525">
                <a:noFill/>
              </a:ln>
            </p:spPr>
            <p:txBody>
              <a:bodyPr wrap="square">
                <a:spAutoFit/>
              </a:bodyPr>
              <a:lstStyle/>
              <a:p>
                <a:r>
                  <a:rPr lang="zh-CN" altLang="en-US" sz="4400" b="1" dirty="0">
                    <a:latin typeface="黑体" panose="02010609060101010101" pitchFamily="49" charset="-122"/>
                    <a:ea typeface="黑体" panose="02010609060101010101" pitchFamily="49" charset="-122"/>
                  </a:rPr>
                  <a:t>没那么巧吧</a:t>
                </a:r>
                <a:endParaRPr lang="zh-CN" altLang="en-US" sz="4400" dirty="0">
                  <a:latin typeface="黑体" panose="02010609060101010101" pitchFamily="49" charset="-122"/>
                  <a:ea typeface="黑体" panose="02010609060101010101" pitchFamily="49" charset="-122"/>
                </a:endParaRPr>
              </a:p>
            </p:txBody>
          </p:sp>
        </p:grpSp>
        <p:sp>
          <p:nvSpPr>
            <p:cNvPr id="8197" name="矩形 12"/>
            <p:cNvSpPr/>
            <p:nvPr/>
          </p:nvSpPr>
          <p:spPr>
            <a:xfrm>
              <a:off x="3014794" y="5791200"/>
              <a:ext cx="3297698" cy="882317"/>
            </a:xfrm>
            <a:prstGeom prst="rect">
              <a:avLst/>
            </a:prstGeom>
            <a:noFill/>
            <a:ln w="9525">
              <a:noFill/>
            </a:ln>
          </p:spPr>
          <p:txBody>
            <a:bodyPr wrap="square">
              <a:spAutoFit/>
            </a:bodyPr>
            <a:lstStyle/>
            <a:p>
              <a:r>
                <a:rPr lang="zh-CN" altLang="en-US" sz="4400" b="1" dirty="0">
                  <a:latin typeface="黑体" panose="02010609060101010101" pitchFamily="49" charset="-122"/>
                  <a:ea typeface="黑体" panose="02010609060101010101" pitchFamily="49" charset="-122"/>
                </a:rPr>
                <a:t>太可怕了 </a:t>
              </a:r>
              <a:r>
                <a:rPr lang="en-US" altLang="zh-CN" sz="4400" b="1" dirty="0">
                  <a:latin typeface="黑体" panose="02010609060101010101" pitchFamily="49" charset="-122"/>
                  <a:ea typeface="黑体" panose="02010609060101010101" pitchFamily="49" charset="-122"/>
                </a:rPr>
                <a:t>…</a:t>
              </a:r>
              <a:endParaRPr lang="zh-CN" altLang="en-US" sz="4400" dirty="0">
                <a:latin typeface="黑体" panose="02010609060101010101" pitchFamily="49" charset="-122"/>
                <a:ea typeface="黑体" panose="02010609060101010101" pitchFamily="49" charset="-122"/>
              </a:endParaRPr>
            </a:p>
          </p:txBody>
        </p:sp>
      </p:grpSp>
    </p:spTree>
  </p:cSld>
  <p:clrMapOvr>
    <a:masterClrMapping/>
  </p:clrMapOvr>
  <p:transition spd="med">
    <p:random/>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p:pic>
        <p:nvPicPr>
          <p:cNvPr id="8" name="图片 7"/>
          <p:cNvPicPr>
            <a:picLocks noChangeAspect="1"/>
          </p:cNvPicPr>
          <p:nvPr/>
        </p:nvPicPr>
        <p:blipFill>
          <a:blip r:embed="rId1"/>
          <a:stretch>
            <a:fillRect/>
          </a:stretch>
        </p:blipFill>
        <p:spPr>
          <a:xfrm>
            <a:off x="838200" y="935355"/>
            <a:ext cx="9474835" cy="2493645"/>
          </a:xfrm>
          <a:prstGeom prst="rect">
            <a:avLst/>
          </a:prstGeom>
          <a:solidFill>
            <a:schemeClr val="accent4"/>
          </a:solidFill>
        </p:spPr>
      </p:pic>
      <p:sp>
        <p:nvSpPr>
          <p:cNvPr id="2" name="文本框 1"/>
          <p:cNvSpPr txBox="1"/>
          <p:nvPr/>
        </p:nvSpPr>
        <p:spPr>
          <a:xfrm>
            <a:off x="1088390" y="3844925"/>
            <a:ext cx="9652635" cy="2149475"/>
          </a:xfrm>
          <a:prstGeom prst="rect">
            <a:avLst/>
          </a:prstGeom>
          <a:noFill/>
        </p:spPr>
        <p:txBody>
          <a:bodyPr wrap="square" rtlCol="0">
            <a:noAutofit/>
          </a:bodyPr>
          <a:p>
            <a:r>
              <a:rPr lang="zh-CN" altLang="en-US" sz="2800" b="1">
                <a:latin typeface="+mj-lt"/>
                <a:ea typeface="+mj-lt"/>
                <a:cs typeface="+mj-lt"/>
                <a:sym typeface="+mn-ea"/>
              </a:rPr>
              <a:t>来自世界卫生组织（WHO）的数据显示，截至2022年全球共有3900万人感染了HIV，分布相当广泛，</a:t>
            </a:r>
            <a:r>
              <a:rPr lang="zh-CN" altLang="en-US" sz="2800" b="1">
                <a:solidFill>
                  <a:schemeClr val="tx1"/>
                </a:solidFill>
                <a:latin typeface="+mj-lt"/>
                <a:ea typeface="+mj-lt"/>
                <a:cs typeface="+mj-lt"/>
                <a:sym typeface="+mn-ea"/>
              </a:rPr>
              <a:t>其中</a:t>
            </a:r>
            <a:r>
              <a:rPr lang="en-US" altLang="zh-CN" sz="2800" b="1">
                <a:solidFill>
                  <a:srgbClr val="BF181F"/>
                </a:solidFill>
                <a:latin typeface="+mj-lt"/>
                <a:ea typeface="+mj-lt"/>
                <a:cs typeface="+mj-lt"/>
                <a:sym typeface="+mn-ea"/>
              </a:rPr>
              <a:t>2980</a:t>
            </a:r>
            <a:r>
              <a:rPr lang="zh-CN" altLang="en-US" sz="2800" b="1">
                <a:solidFill>
                  <a:schemeClr val="tx1"/>
                </a:solidFill>
                <a:latin typeface="+mj-lt"/>
                <a:ea typeface="+mj-lt"/>
                <a:cs typeface="+mj-lt"/>
                <a:sym typeface="+mn-ea"/>
              </a:rPr>
              <a:t>万人正在接受抗逆转录病毒治疗，</a:t>
            </a:r>
            <a:r>
              <a:rPr lang="en-US" altLang="zh-CN" sz="2800" b="1">
                <a:solidFill>
                  <a:schemeClr val="tx1"/>
                </a:solidFill>
                <a:latin typeface="+mj-lt"/>
                <a:ea typeface="+mj-lt"/>
                <a:cs typeface="+mj-lt"/>
                <a:sym typeface="+mn-ea"/>
              </a:rPr>
              <a:t>2022</a:t>
            </a:r>
            <a:r>
              <a:rPr lang="zh-CN" altLang="en-US" sz="2800" b="1">
                <a:solidFill>
                  <a:schemeClr val="tx1"/>
                </a:solidFill>
                <a:latin typeface="+mj-lt"/>
                <a:ea typeface="+mj-lt"/>
                <a:cs typeface="+mj-lt"/>
                <a:sym typeface="+mn-ea"/>
              </a:rPr>
              <a:t>年有</a:t>
            </a:r>
            <a:r>
              <a:rPr lang="en-US" altLang="zh-CN" sz="2800" b="1">
                <a:solidFill>
                  <a:srgbClr val="BF181F"/>
                </a:solidFill>
                <a:latin typeface="+mj-lt"/>
                <a:ea typeface="+mj-lt"/>
                <a:cs typeface="+mj-lt"/>
                <a:sym typeface="+mn-ea"/>
              </a:rPr>
              <a:t>130</a:t>
            </a:r>
            <a:r>
              <a:rPr lang="zh-CN" altLang="en-US" sz="2800" b="1">
                <a:solidFill>
                  <a:schemeClr val="tx1"/>
                </a:solidFill>
                <a:latin typeface="+mj-lt"/>
                <a:ea typeface="+mj-lt"/>
                <a:cs typeface="+mj-lt"/>
                <a:sym typeface="+mn-ea"/>
              </a:rPr>
              <a:t>万艾滋病病毒新发感染。</a:t>
            </a:r>
            <a:endParaRPr lang="zh-CN" altLang="en-US" sz="2800" b="1">
              <a:solidFill>
                <a:schemeClr val="tx1"/>
              </a:solidFill>
              <a:latin typeface="+mj-lt"/>
              <a:ea typeface="+mj-lt"/>
              <a:cs typeface="+mj-lt"/>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p:pic>
        <p:nvPicPr>
          <p:cNvPr id="2" name="图片 1"/>
          <p:cNvPicPr>
            <a:picLocks noChangeAspect="1"/>
          </p:cNvPicPr>
          <p:nvPr/>
        </p:nvPicPr>
        <p:blipFill>
          <a:blip r:embed="rId1"/>
          <a:stretch>
            <a:fillRect/>
          </a:stretch>
        </p:blipFill>
        <p:spPr>
          <a:xfrm>
            <a:off x="132715" y="168910"/>
            <a:ext cx="3866515" cy="2552700"/>
          </a:xfrm>
          <a:prstGeom prst="rect">
            <a:avLst/>
          </a:prstGeom>
        </p:spPr>
      </p:pic>
      <p:pic>
        <p:nvPicPr>
          <p:cNvPr id="3" name="图片 2"/>
          <p:cNvPicPr>
            <a:picLocks noChangeAspect="1"/>
          </p:cNvPicPr>
          <p:nvPr/>
        </p:nvPicPr>
        <p:blipFill>
          <a:blip r:embed="rId2"/>
          <a:stretch>
            <a:fillRect/>
          </a:stretch>
        </p:blipFill>
        <p:spPr>
          <a:xfrm>
            <a:off x="0" y="3263265"/>
            <a:ext cx="4133850" cy="2628900"/>
          </a:xfrm>
          <a:prstGeom prst="rect">
            <a:avLst/>
          </a:prstGeom>
        </p:spPr>
      </p:pic>
      <p:pic>
        <p:nvPicPr>
          <p:cNvPr id="4" name="图片 3"/>
          <p:cNvPicPr>
            <a:picLocks noChangeAspect="1"/>
          </p:cNvPicPr>
          <p:nvPr/>
        </p:nvPicPr>
        <p:blipFill>
          <a:blip r:embed="rId3"/>
          <a:stretch>
            <a:fillRect/>
          </a:stretch>
        </p:blipFill>
        <p:spPr>
          <a:xfrm>
            <a:off x="3999230" y="168910"/>
            <a:ext cx="3867150" cy="2552700"/>
          </a:xfrm>
          <a:prstGeom prst="rect">
            <a:avLst/>
          </a:prstGeom>
        </p:spPr>
      </p:pic>
      <p:pic>
        <p:nvPicPr>
          <p:cNvPr id="5" name="图片 4"/>
          <p:cNvPicPr>
            <a:picLocks noChangeAspect="1"/>
          </p:cNvPicPr>
          <p:nvPr/>
        </p:nvPicPr>
        <p:blipFill>
          <a:blip r:embed="rId4"/>
          <a:stretch>
            <a:fillRect/>
          </a:stretch>
        </p:blipFill>
        <p:spPr>
          <a:xfrm>
            <a:off x="2001520" y="2113915"/>
            <a:ext cx="4063365" cy="2629535"/>
          </a:xfrm>
          <a:prstGeom prst="rect">
            <a:avLst/>
          </a:prstGeom>
        </p:spPr>
      </p:pic>
      <p:sp>
        <p:nvSpPr>
          <p:cNvPr id="6" name="文本框 5"/>
          <p:cNvSpPr txBox="1"/>
          <p:nvPr/>
        </p:nvSpPr>
        <p:spPr>
          <a:xfrm>
            <a:off x="600075" y="4159885"/>
            <a:ext cx="4188460" cy="1912620"/>
          </a:xfrm>
          <a:prstGeom prst="rect">
            <a:avLst/>
          </a:prstGeom>
        </p:spPr>
        <p:txBody>
          <a:bodyPr wrap="square">
            <a:noAutofit/>
          </a:bodyPr>
          <a:p>
            <a:pPr marL="0" indent="0" algn="just"/>
            <a:endParaRPr lang="zh-CN" altLang="en-US" sz="2100" b="0" i="0">
              <a:latin typeface="黑体" panose="02010609060101010101" pitchFamily="49" charset="-122"/>
              <a:ea typeface="黑体" panose="02010609060101010101" pitchFamily="49" charset="-122"/>
              <a:cs typeface="黑体" panose="02010609060101010101" pitchFamily="49" charset="-122"/>
            </a:endParaRPr>
          </a:p>
        </p:txBody>
      </p:sp>
      <p:pic>
        <p:nvPicPr>
          <p:cNvPr id="7" name="图片 6"/>
          <p:cNvPicPr>
            <a:picLocks noChangeAspect="1"/>
          </p:cNvPicPr>
          <p:nvPr/>
        </p:nvPicPr>
        <p:blipFill>
          <a:blip r:embed="rId5"/>
          <a:stretch>
            <a:fillRect/>
          </a:stretch>
        </p:blipFill>
        <p:spPr>
          <a:xfrm>
            <a:off x="7091680" y="412750"/>
            <a:ext cx="4322445" cy="2850515"/>
          </a:xfrm>
          <a:prstGeom prst="rect">
            <a:avLst/>
          </a:prstGeom>
        </p:spPr>
      </p:pic>
      <p:sp>
        <p:nvSpPr>
          <p:cNvPr id="9" name="文本框 8"/>
          <p:cNvSpPr txBox="1"/>
          <p:nvPr/>
        </p:nvSpPr>
        <p:spPr>
          <a:xfrm>
            <a:off x="6690360" y="3263265"/>
            <a:ext cx="5125085" cy="3007360"/>
          </a:xfrm>
          <a:prstGeom prst="rect">
            <a:avLst/>
          </a:prstGeom>
          <a:noFill/>
        </p:spPr>
        <p:txBody>
          <a:bodyPr wrap="square" rtlCol="0">
            <a:noAutofit/>
          </a:bodyPr>
          <a:p>
            <a:r>
              <a:rPr lang="en-US" altLang="zh-CN"/>
              <a:t>  </a:t>
            </a:r>
            <a:r>
              <a:rPr lang="en-US" altLang="zh-CN" sz="2000"/>
              <a:t>  </a:t>
            </a:r>
            <a:r>
              <a:rPr lang="en-US" altLang="zh-CN" sz="2000">
                <a:latin typeface="+mj-lt"/>
                <a:ea typeface="+mj-lt"/>
                <a:cs typeface="+mj-lt"/>
              </a:rPr>
              <a:t>1985</a:t>
            </a:r>
            <a:r>
              <a:rPr lang="zh-CN" altLang="en-US" sz="2000">
                <a:latin typeface="+mj-lt"/>
                <a:ea typeface="+mj-lt"/>
                <a:cs typeface="+mj-lt"/>
              </a:rPr>
              <a:t>年我国报告首例艾滋病以来，截至</a:t>
            </a:r>
            <a:r>
              <a:rPr lang="en-US" altLang="zh-CN" sz="2000">
                <a:latin typeface="+mj-lt"/>
                <a:ea typeface="+mj-lt"/>
                <a:cs typeface="+mj-lt"/>
              </a:rPr>
              <a:t>2023</a:t>
            </a:r>
            <a:r>
              <a:rPr lang="zh-CN" altLang="en-US" sz="2000">
                <a:latin typeface="+mj-lt"/>
                <a:ea typeface="+mj-lt"/>
                <a:cs typeface="+mj-lt"/>
              </a:rPr>
              <a:t>年底累计报告的现存活</a:t>
            </a:r>
            <a:r>
              <a:rPr lang="en-US" altLang="zh-CN" sz="2000">
                <a:latin typeface="+mj-lt"/>
                <a:ea typeface="+mj-lt"/>
                <a:cs typeface="+mj-lt"/>
              </a:rPr>
              <a:t>HIV</a:t>
            </a:r>
            <a:r>
              <a:rPr lang="zh-CN" altLang="en-US" sz="2000">
                <a:latin typeface="+mj-lt"/>
                <a:ea typeface="+mj-lt"/>
                <a:cs typeface="+mj-lt"/>
              </a:rPr>
              <a:t>和</a:t>
            </a:r>
            <a:r>
              <a:rPr lang="en-US" altLang="zh-CN" sz="2000">
                <a:latin typeface="+mj-lt"/>
                <a:ea typeface="+mj-lt"/>
                <a:cs typeface="+mj-lt"/>
              </a:rPr>
              <a:t>AIDS</a:t>
            </a:r>
            <a:r>
              <a:rPr lang="zh-CN" altLang="en-US" sz="2000">
                <a:latin typeface="+mj-lt"/>
                <a:ea typeface="+mj-lt"/>
                <a:cs typeface="+mj-lt"/>
              </a:rPr>
              <a:t>患者</a:t>
            </a:r>
            <a:r>
              <a:rPr lang="en-US" altLang="zh-CN" sz="2000">
                <a:latin typeface="+mj-lt"/>
                <a:ea typeface="+mj-lt"/>
                <a:cs typeface="+mj-lt"/>
              </a:rPr>
              <a:t>129</a:t>
            </a:r>
            <a:r>
              <a:rPr lang="zh-CN" altLang="en-US" sz="2000">
                <a:latin typeface="+mj-lt"/>
                <a:ea typeface="+mj-lt"/>
                <a:cs typeface="+mj-lt"/>
              </a:rPr>
              <a:t>万例，死亡</a:t>
            </a:r>
            <a:r>
              <a:rPr lang="en-US" altLang="zh-CN" sz="2000">
                <a:latin typeface="+mj-lt"/>
                <a:ea typeface="+mj-lt"/>
                <a:cs typeface="+mj-lt"/>
              </a:rPr>
              <a:t>45.8</a:t>
            </a:r>
            <a:r>
              <a:rPr lang="zh-CN" altLang="en-US" sz="2000">
                <a:latin typeface="+mj-lt"/>
                <a:ea typeface="+mj-lt"/>
                <a:cs typeface="+mj-lt"/>
              </a:rPr>
              <a:t>万例，性传播存活病例占</a:t>
            </a:r>
            <a:r>
              <a:rPr lang="en-US" altLang="zh-CN" sz="2000">
                <a:latin typeface="+mj-lt"/>
                <a:ea typeface="+mj-lt"/>
                <a:cs typeface="+mj-lt"/>
              </a:rPr>
              <a:t>91%</a:t>
            </a:r>
            <a:r>
              <a:rPr lang="zh-CN" altLang="en-US" sz="2000">
                <a:latin typeface="+mj-lt"/>
                <a:ea typeface="+mj-lt"/>
                <a:cs typeface="+mj-lt"/>
              </a:rPr>
              <a:t>，从地区和人群流行特征，西南地区以异性性传播为主，东北地区和大城市以男男性传播为主，</a:t>
            </a:r>
            <a:r>
              <a:rPr lang="en-US" altLang="zh-CN" sz="2000">
                <a:latin typeface="+mj-lt"/>
                <a:ea typeface="+mj-lt"/>
                <a:cs typeface="+mj-lt"/>
              </a:rPr>
              <a:t>60</a:t>
            </a:r>
            <a:r>
              <a:rPr lang="zh-CN" altLang="en-US" sz="2000">
                <a:latin typeface="+mj-lt"/>
                <a:ea typeface="+mj-lt"/>
                <a:cs typeface="+mj-lt"/>
              </a:rPr>
              <a:t>岁以上病例占</a:t>
            </a:r>
            <a:r>
              <a:rPr lang="en-US" altLang="zh-CN" sz="2000">
                <a:latin typeface="+mj-lt"/>
                <a:ea typeface="+mj-lt"/>
                <a:cs typeface="+mj-lt"/>
              </a:rPr>
              <a:t>25%</a:t>
            </a:r>
            <a:r>
              <a:rPr lang="zh-CN" altLang="en-US" sz="2000">
                <a:latin typeface="+mj-lt"/>
                <a:ea typeface="+mj-lt"/>
                <a:cs typeface="+mj-lt"/>
              </a:rPr>
              <a:t>，</a:t>
            </a:r>
            <a:r>
              <a:rPr lang="en-US" altLang="zh-CN" sz="2000">
                <a:latin typeface="+mj-lt"/>
                <a:ea typeface="+mj-lt"/>
                <a:cs typeface="+mj-lt"/>
              </a:rPr>
              <a:t>15-24</a:t>
            </a:r>
            <a:r>
              <a:rPr lang="zh-CN" altLang="en-US" sz="2000">
                <a:latin typeface="+mj-lt"/>
                <a:ea typeface="+mj-lt"/>
                <a:cs typeface="+mj-lt"/>
              </a:rPr>
              <a:t>岁青年学生群体病例占</a:t>
            </a:r>
            <a:r>
              <a:rPr lang="en-US" altLang="zh-CN" sz="2000">
                <a:latin typeface="+mj-lt"/>
                <a:ea typeface="+mj-lt"/>
                <a:cs typeface="+mj-lt"/>
              </a:rPr>
              <a:t>2.6%</a:t>
            </a:r>
            <a:r>
              <a:rPr lang="zh-CN" altLang="en-US" sz="2000">
                <a:latin typeface="+mj-lt"/>
                <a:ea typeface="+mj-lt"/>
                <a:cs typeface="+mj-lt"/>
              </a:rPr>
              <a:t>，老年和青年感染病例上升，</a:t>
            </a:r>
            <a:r>
              <a:rPr lang="en-US" altLang="zh-CN" sz="2000">
                <a:latin typeface="+mj-lt"/>
                <a:ea typeface="+mj-lt"/>
                <a:cs typeface="+mj-lt"/>
              </a:rPr>
              <a:t>“</a:t>
            </a:r>
            <a:r>
              <a:rPr lang="zh-CN" altLang="en-US" sz="2000">
                <a:latin typeface="+mj-lt"/>
                <a:ea typeface="+mj-lt"/>
                <a:cs typeface="+mj-lt"/>
              </a:rPr>
              <a:t>一老一少</a:t>
            </a:r>
            <a:r>
              <a:rPr lang="en-US" altLang="zh-CN" sz="2000">
                <a:latin typeface="+mj-lt"/>
                <a:ea typeface="+mj-lt"/>
                <a:cs typeface="+mj-lt"/>
              </a:rPr>
              <a:t>”</a:t>
            </a:r>
            <a:r>
              <a:rPr lang="zh-CN" altLang="en-US" sz="2000">
                <a:latin typeface="+mj-lt"/>
                <a:ea typeface="+mj-lt"/>
                <a:cs typeface="+mj-lt"/>
              </a:rPr>
              <a:t>的问题值得关注。</a:t>
            </a:r>
            <a:r>
              <a:rPr lang="en-US" altLang="zh-CN" sz="2000">
                <a:latin typeface="+mj-lt"/>
                <a:ea typeface="+mj-lt"/>
                <a:cs typeface="+mj-lt"/>
              </a:rPr>
              <a:t> </a:t>
            </a:r>
            <a:r>
              <a:rPr lang="en-US" altLang="zh-CN" sz="2800">
                <a:latin typeface="+mj-lt"/>
                <a:ea typeface="+mj-lt"/>
                <a:cs typeface="+mj-lt"/>
              </a:rPr>
              <a:t>  </a:t>
            </a:r>
            <a:r>
              <a:rPr lang="en-US" altLang="zh-CN" sz="2800"/>
              <a:t>   </a:t>
            </a:r>
            <a:r>
              <a:rPr lang="en-US" altLang="zh-CN"/>
              <a:t>                                                                                                                                                                                                                                                                                                                                                                                                                                                                                                                                                                                                                                                                                                                                             </a:t>
            </a:r>
            <a:endParaRPr lang="en-US" altLang="zh-CN"/>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p:sp>
        <p:nvSpPr>
          <p:cNvPr id="7" name="îŝḷîḓé-Rectangle 2"/>
          <p:cNvSpPr/>
          <p:nvPr/>
        </p:nvSpPr>
        <p:spPr>
          <a:xfrm>
            <a:off x="3681837" y="1781810"/>
            <a:ext cx="1980309" cy="19803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pic>
        <p:nvPicPr>
          <p:cNvPr id="2" name="图片 1"/>
          <p:cNvPicPr>
            <a:picLocks noChangeAspect="1"/>
          </p:cNvPicPr>
          <p:nvPr/>
        </p:nvPicPr>
        <p:blipFill>
          <a:blip r:embed="rId1"/>
          <a:stretch>
            <a:fillRect/>
          </a:stretch>
        </p:blipFill>
        <p:spPr>
          <a:xfrm>
            <a:off x="519430" y="464185"/>
            <a:ext cx="4017010" cy="2573020"/>
          </a:xfrm>
          <a:prstGeom prst="rect">
            <a:avLst/>
          </a:prstGeom>
        </p:spPr>
      </p:pic>
      <p:pic>
        <p:nvPicPr>
          <p:cNvPr id="3" name="图片 2"/>
          <p:cNvPicPr>
            <a:picLocks noChangeAspect="1"/>
          </p:cNvPicPr>
          <p:nvPr/>
        </p:nvPicPr>
        <p:blipFill>
          <a:blip r:embed="rId2"/>
          <a:stretch>
            <a:fillRect/>
          </a:stretch>
        </p:blipFill>
        <p:spPr>
          <a:xfrm>
            <a:off x="4536440" y="3575050"/>
            <a:ext cx="2314575" cy="2028825"/>
          </a:xfrm>
          <a:prstGeom prst="rect">
            <a:avLst/>
          </a:prstGeom>
        </p:spPr>
      </p:pic>
      <p:pic>
        <p:nvPicPr>
          <p:cNvPr id="4" name="图片 3"/>
          <p:cNvPicPr>
            <a:picLocks noChangeAspect="1"/>
          </p:cNvPicPr>
          <p:nvPr/>
        </p:nvPicPr>
        <p:blipFill>
          <a:blip r:embed="rId3"/>
          <a:stretch>
            <a:fillRect/>
          </a:stretch>
        </p:blipFill>
        <p:spPr>
          <a:xfrm>
            <a:off x="859790" y="4269740"/>
            <a:ext cx="3026410" cy="2085340"/>
          </a:xfrm>
          <a:prstGeom prst="rect">
            <a:avLst/>
          </a:prstGeom>
        </p:spPr>
      </p:pic>
      <p:pic>
        <p:nvPicPr>
          <p:cNvPr id="5" name="图片 4"/>
          <p:cNvPicPr>
            <a:picLocks noChangeAspect="1"/>
          </p:cNvPicPr>
          <p:nvPr/>
        </p:nvPicPr>
        <p:blipFill>
          <a:blip r:embed="rId4"/>
          <a:stretch>
            <a:fillRect/>
          </a:stretch>
        </p:blipFill>
        <p:spPr>
          <a:xfrm>
            <a:off x="6851650" y="583565"/>
            <a:ext cx="3834130" cy="2667000"/>
          </a:xfrm>
          <a:prstGeom prst="rect">
            <a:avLst/>
          </a:prstGeom>
        </p:spPr>
      </p:pic>
      <p:sp>
        <p:nvSpPr>
          <p:cNvPr id="6" name="文本框 5"/>
          <p:cNvSpPr txBox="1"/>
          <p:nvPr/>
        </p:nvSpPr>
        <p:spPr>
          <a:xfrm>
            <a:off x="7148830" y="3574415"/>
            <a:ext cx="4276725" cy="2383790"/>
          </a:xfrm>
          <a:prstGeom prst="rect">
            <a:avLst/>
          </a:prstGeom>
          <a:noFill/>
        </p:spPr>
        <p:txBody>
          <a:bodyPr wrap="square" rtlCol="0" anchor="t">
            <a:noAutofit/>
          </a:bodyPr>
          <a:p>
            <a:r>
              <a:rPr lang="zh-CN" altLang="en-US" sz="2400">
                <a:latin typeface="华文仿宋" panose="02010600040101010101" charset="-122"/>
                <a:ea typeface="华文仿宋" panose="02010600040101010101" charset="-122"/>
              </a:rPr>
              <a:t>我区艾滋病疫情整体处于较平稳的低流行水平；其中艾滋病</a:t>
            </a:r>
            <a:r>
              <a:rPr lang="en-US" altLang="zh-CN" sz="2400">
                <a:latin typeface="华文仿宋" panose="02010600040101010101" charset="-122"/>
                <a:ea typeface="华文仿宋" panose="02010600040101010101" charset="-122"/>
              </a:rPr>
              <a:t>2023</a:t>
            </a:r>
            <a:r>
              <a:rPr lang="zh-CN" altLang="en-US" sz="2400">
                <a:latin typeface="华文仿宋" panose="02010600040101010101" charset="-122"/>
                <a:ea typeface="华文仿宋" panose="02010600040101010101" charset="-122"/>
              </a:rPr>
              <a:t>年的发病率为</a:t>
            </a:r>
            <a:r>
              <a:rPr lang="en-US" altLang="zh-CN" sz="2400">
                <a:latin typeface="华文仿宋" panose="02010600040101010101" charset="-122"/>
                <a:ea typeface="华文仿宋" panose="02010600040101010101" charset="-122"/>
              </a:rPr>
              <a:t>2.8/10</a:t>
            </a:r>
            <a:r>
              <a:rPr lang="zh-CN" altLang="en-US" sz="2400">
                <a:latin typeface="华文仿宋" panose="02010600040101010101" charset="-122"/>
                <a:ea typeface="华文仿宋" panose="02010600040101010101" charset="-122"/>
              </a:rPr>
              <a:t>万</a:t>
            </a:r>
            <a:r>
              <a:rPr lang="en-US" altLang="zh-CN" sz="2400">
                <a:latin typeface="华文仿宋" panose="02010600040101010101" charset="-122"/>
                <a:ea typeface="华文仿宋" panose="02010600040101010101" charset="-122"/>
              </a:rPr>
              <a:t>,</a:t>
            </a:r>
            <a:r>
              <a:rPr lang="zh-CN" altLang="en-US" sz="2400">
                <a:latin typeface="华文仿宋" panose="02010600040101010101" charset="-122"/>
                <a:ea typeface="华文仿宋" panose="02010600040101010101" charset="-122"/>
              </a:rPr>
              <a:t>与去年同期相比下降了</a:t>
            </a:r>
            <a:r>
              <a:rPr lang="en-US" altLang="zh-CN" sz="2400">
                <a:latin typeface="华文仿宋" panose="02010600040101010101" charset="-122"/>
                <a:ea typeface="华文仿宋" panose="02010600040101010101" charset="-122"/>
              </a:rPr>
              <a:t>5.7%.</a:t>
            </a:r>
            <a:r>
              <a:rPr lang="zh-CN" altLang="en-US" sz="2400">
                <a:latin typeface="华文仿宋" panose="02010600040101010101" charset="-122"/>
                <a:ea typeface="华文仿宋" panose="02010600040101010101" charset="-122"/>
              </a:rPr>
              <a:t>男女比为</a:t>
            </a:r>
            <a:r>
              <a:rPr lang="en-US" altLang="zh-CN" sz="2400">
                <a:latin typeface="华文仿宋" panose="02010600040101010101" charset="-122"/>
                <a:ea typeface="华文仿宋" panose="02010600040101010101" charset="-122"/>
              </a:rPr>
              <a:t>10:1</a:t>
            </a:r>
            <a:r>
              <a:rPr lang="zh-CN" altLang="en-US" sz="2400">
                <a:latin typeface="华文仿宋" panose="02010600040101010101" charset="-122"/>
                <a:ea typeface="华文仿宋" panose="02010600040101010101" charset="-122"/>
              </a:rPr>
              <a:t>，</a:t>
            </a:r>
            <a:endParaRPr lang="zh-CN" altLang="en-US" sz="2400">
              <a:latin typeface="华文仿宋" panose="02010600040101010101" charset="-122"/>
              <a:ea typeface="华文仿宋" panose="02010600040101010101" charset="-122"/>
            </a:endParaRPr>
          </a:p>
          <a:p>
            <a:r>
              <a:rPr lang="zh-CN" altLang="en-US" sz="2400">
                <a:latin typeface="华文仿宋" panose="02010600040101010101" charset="-122"/>
                <a:ea typeface="华文仿宋" panose="02010600040101010101" charset="-122"/>
              </a:rPr>
              <a:t>男性病例为主要感染人群；</a:t>
            </a:r>
            <a:endParaRPr lang="zh-CN" altLang="en-US" sz="2400">
              <a:latin typeface="华文仿宋" panose="02010600040101010101" charset="-122"/>
              <a:ea typeface="华文仿宋" panose="02010600040101010101" charset="-122"/>
            </a:endParaRPr>
          </a:p>
          <a:p>
            <a:r>
              <a:rPr lang="zh-CN" altLang="en-US" sz="2400">
                <a:latin typeface="华文仿宋" panose="02010600040101010101" charset="-122"/>
                <a:ea typeface="华文仿宋" panose="02010600040101010101" charset="-122"/>
              </a:rPr>
              <a:t>性传播途径占主要传播途径，其中男男同性性传播途径超过异性性传播。</a:t>
            </a:r>
            <a:endParaRPr lang="zh-CN" altLang="en-US" sz="2400">
              <a:latin typeface="华文仿宋" panose="02010600040101010101" charset="-122"/>
              <a:ea typeface="华文仿宋" panose="0201060004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ppt_x"/>
                                          </p:val>
                                        </p:tav>
                                        <p:tav tm="100000">
                                          <p:val>
                                            <p:strVal val="#ppt_x"/>
                                          </p:val>
                                        </p:tav>
                                      </p:tavLst>
                                    </p:anim>
                                    <p:anim calcmode="lin" valueType="num">
                                      <p:cBhvr additive="base">
                                        <p:cTn id="25"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ppt_x"/>
                                          </p:val>
                                        </p:tav>
                                        <p:tav tm="100000">
                                          <p:val>
                                            <p:strVal val="#ppt_x"/>
                                          </p:val>
                                        </p:tav>
                                      </p:tavLst>
                                    </p:anim>
                                    <p:anim calcmode="lin" valueType="num">
                                      <p:cBhvr additive="base">
                                        <p:cTn id="3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3" name="îŝḷîḓé-Rectangle 2"/>
          <p:cNvSpPr/>
          <p:nvPr/>
        </p:nvSpPr>
        <p:spPr>
          <a:xfrm>
            <a:off x="2579477" y="2520950"/>
            <a:ext cx="1980309" cy="19803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pic>
        <p:nvPicPr>
          <p:cNvPr id="4" name="图片 3"/>
          <p:cNvPicPr>
            <a:picLocks noChangeAspect="1"/>
          </p:cNvPicPr>
          <p:nvPr/>
        </p:nvPicPr>
        <p:blipFill>
          <a:blip r:embed="rId1"/>
          <a:stretch>
            <a:fillRect/>
          </a:stretch>
        </p:blipFill>
        <p:spPr>
          <a:xfrm>
            <a:off x="635000" y="2300605"/>
            <a:ext cx="2916555" cy="2892425"/>
          </a:xfrm>
          <a:prstGeom prst="rect">
            <a:avLst/>
          </a:prstGeom>
        </p:spPr>
      </p:pic>
      <p:sp>
        <p:nvSpPr>
          <p:cNvPr id="6" name="îŝḷîḓé-Rectangle 5"/>
          <p:cNvSpPr/>
          <p:nvPr/>
        </p:nvSpPr>
        <p:spPr>
          <a:xfrm>
            <a:off x="786619" y="4947322"/>
            <a:ext cx="468555" cy="468555"/>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 name="文本框 27"/>
          <p:cNvSpPr txBox="1"/>
          <p:nvPr/>
        </p:nvSpPr>
        <p:spPr>
          <a:xfrm>
            <a:off x="1534213" y="508096"/>
            <a:ext cx="3068469" cy="584775"/>
          </a:xfrm>
          <a:prstGeom prst="rect">
            <a:avLst/>
          </a:prstGeom>
          <a:noFill/>
        </p:spPr>
        <p:txBody>
          <a:bodyPr wrap="none" rtlCol="0">
            <a:spAutoFit/>
            <a:scene3d>
              <a:camera prst="orthographicFront"/>
              <a:lightRig rig="threePt" dir="t"/>
            </a:scene3d>
            <a:sp3d contourW="12700"/>
          </a:bodyPr>
          <a:lstStyle/>
          <a:p>
            <a:r>
              <a:rPr lang="zh-CN" altLang="en-US" sz="3200" b="1" dirty="0">
                <a:solidFill>
                  <a:srgbClr val="002060"/>
                </a:solidFill>
                <a:cs typeface="+mn-ea"/>
                <a:sym typeface="+mn-lt"/>
              </a:rPr>
              <a:t>什么是</a:t>
            </a:r>
            <a:r>
              <a:rPr lang="zh-CN" altLang="en-US" sz="3200" b="1" dirty="0">
                <a:solidFill>
                  <a:srgbClr val="BF181F"/>
                </a:solidFill>
                <a:cs typeface="+mn-ea"/>
                <a:sym typeface="+mn-lt"/>
              </a:rPr>
              <a:t>艾滋病？</a:t>
            </a:r>
            <a:endParaRPr lang="zh-CN" altLang="en-US" sz="3200" b="1" dirty="0">
              <a:solidFill>
                <a:srgbClr val="BF181F"/>
              </a:solidFill>
              <a:cs typeface="+mn-ea"/>
              <a:sym typeface="+mn-lt"/>
            </a:endParaRPr>
          </a:p>
        </p:txBody>
      </p:sp>
      <p:sp>
        <p:nvSpPr>
          <p:cNvPr id="29" name="文本框 28"/>
          <p:cNvSpPr txBox="1"/>
          <p:nvPr/>
        </p:nvSpPr>
        <p:spPr>
          <a:xfrm>
            <a:off x="1553263" y="951903"/>
            <a:ext cx="6623625" cy="33655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a:solidFill>
                  <a:schemeClr val="bg1">
                    <a:lumMod val="50000"/>
                  </a:schemeClr>
                </a:solidFill>
                <a:cs typeface="+mn-ea"/>
                <a:sym typeface="+mn-lt"/>
              </a:rPr>
              <a:t>Acquired Immune Deficiency Syndrome</a:t>
            </a:r>
            <a:endParaRPr lang="en-US" altLang="zh-CN" sz="1400" dirty="0">
              <a:solidFill>
                <a:schemeClr val="bg1">
                  <a:lumMod val="50000"/>
                </a:schemeClr>
              </a:solidFill>
              <a:cs typeface="+mn-ea"/>
              <a:sym typeface="+mn-lt"/>
            </a:endParaRPr>
          </a:p>
        </p:txBody>
      </p:sp>
      <p:pic>
        <p:nvPicPr>
          <p:cNvPr id="30" name="图片 29"/>
          <p:cNvPicPr>
            <a:picLocks noChangeAspect="1"/>
          </p:cNvPicPr>
          <p:nvPr/>
        </p:nvPicPr>
        <p:blipFill>
          <a:blip r:embed="rId2" cstate="screen"/>
          <a:stretch>
            <a:fillRect/>
          </a:stretch>
        </p:blipFill>
        <p:spPr>
          <a:xfrm>
            <a:off x="903475" y="467790"/>
            <a:ext cx="425344" cy="767903"/>
          </a:xfrm>
          <a:prstGeom prst="rect">
            <a:avLst/>
          </a:prstGeom>
        </p:spPr>
      </p:pic>
      <p:sp>
        <p:nvSpPr>
          <p:cNvPr id="55" name="矩形 54"/>
          <p:cNvSpPr/>
          <p:nvPr/>
        </p:nvSpPr>
        <p:spPr>
          <a:xfrm>
            <a:off x="4742180" y="1268095"/>
            <a:ext cx="7061200" cy="4246245"/>
          </a:xfrm>
          <a:prstGeom prst="rect">
            <a:avLst/>
          </a:prstGeom>
        </p:spPr>
        <p:txBody>
          <a:bodyPr wrap="square">
            <a:spAutoFit/>
            <a:scene3d>
              <a:camera prst="orthographicFront"/>
              <a:lightRig rig="threePt" dir="t"/>
            </a:scene3d>
            <a:sp3d contourW="12700"/>
          </a:bodyPr>
          <a:lstStyle/>
          <a:p>
            <a:pPr marL="285750" indent="-285750">
              <a:lnSpc>
                <a:spcPct val="150000"/>
              </a:lnSpc>
              <a:buFont typeface="Wingdings" panose="05000000000000000000" pitchFamily="2" charset="2"/>
              <a:buChar char="u"/>
            </a:pPr>
            <a:r>
              <a:rPr lang="zh-CN" altLang="en-US" b="1" dirty="0">
                <a:solidFill>
                  <a:schemeClr val="tx1"/>
                </a:solidFill>
                <a:cs typeface="+mn-ea"/>
                <a:sym typeface="+mn-lt"/>
              </a:rPr>
              <a:t>医学全名为“</a:t>
            </a:r>
            <a:r>
              <a:rPr lang="zh-CN" altLang="en-US" b="1" dirty="0">
                <a:gradFill>
                  <a:gsLst>
                    <a:gs pos="0">
                      <a:srgbClr val="E30000"/>
                    </a:gs>
                    <a:gs pos="100000">
                      <a:srgbClr val="760303"/>
                    </a:gs>
                  </a:gsLst>
                  <a:lin scaled="0"/>
                </a:gradFill>
                <a:cs typeface="+mn-ea"/>
                <a:sym typeface="+mn-lt"/>
              </a:rPr>
              <a:t>获得性免疫缺陷综合症”</a:t>
            </a:r>
            <a:r>
              <a:rPr lang="zh-CN" altLang="en-US" b="1" dirty="0">
                <a:solidFill>
                  <a:schemeClr val="tx1"/>
                </a:solidFill>
                <a:cs typeface="+mn-ea"/>
                <a:sym typeface="+mn-lt"/>
              </a:rPr>
              <a:t>，是人体感染了人类免疫缺陷病毒（</a:t>
            </a:r>
            <a:r>
              <a:rPr lang="en-US" altLang="zh-CN" b="1" dirty="0">
                <a:solidFill>
                  <a:schemeClr val="tx1"/>
                </a:solidFill>
                <a:cs typeface="+mn-ea"/>
                <a:sym typeface="+mn-lt"/>
              </a:rPr>
              <a:t>HIV</a:t>
            </a:r>
            <a:r>
              <a:rPr lang="zh-CN" altLang="en-US" b="1" dirty="0">
                <a:solidFill>
                  <a:schemeClr val="tx1"/>
                </a:solidFill>
                <a:cs typeface="+mn-ea"/>
                <a:sym typeface="+mn-lt"/>
              </a:rPr>
              <a:t>）又称艾滋病病毒，所导致的传染病。艾滋病是一种危害性极大的传染病。</a:t>
            </a:r>
            <a:endParaRPr lang="zh-CN" altLang="en-US" b="1" dirty="0">
              <a:solidFill>
                <a:schemeClr val="tx1"/>
              </a:solidFill>
              <a:cs typeface="+mn-ea"/>
              <a:sym typeface="+mn-lt"/>
            </a:endParaRPr>
          </a:p>
          <a:p>
            <a:pPr marL="285750" indent="-285750">
              <a:lnSpc>
                <a:spcPct val="150000"/>
              </a:lnSpc>
              <a:buFont typeface="Wingdings" panose="05000000000000000000" pitchFamily="2" charset="2"/>
              <a:buChar char="u"/>
            </a:pPr>
            <a:r>
              <a:rPr lang="zh-CN" altLang="en-US" b="1" dirty="0">
                <a:solidFill>
                  <a:srgbClr val="C00000"/>
                </a:solidFill>
                <a:cs typeface="+mn-ea"/>
                <a:sym typeface="+mn-lt"/>
              </a:rPr>
              <a:t>发病原因：</a:t>
            </a:r>
            <a:r>
              <a:rPr lang="zh-CN" altLang="en-US" b="1" dirty="0">
                <a:solidFill>
                  <a:schemeClr val="tx1"/>
                </a:solidFill>
                <a:cs typeface="+mn-ea"/>
                <a:sym typeface="+mn-lt"/>
              </a:rPr>
              <a:t>HIV是一种能攻击人体免疫系统的病毒，本身并不直接引发疾病。它把人体免疫系统中最重要的CD4T淋巴细胞作为主要攻击目标，大量破坏该细胞，使人体丧失免疫功能，造成人体易于感染各种其他的疾病，并可引发生恶性肿瘤，病死率较高。</a:t>
            </a:r>
            <a:endParaRPr lang="en-US" altLang="zh-CN" sz="1600" b="1" dirty="0">
              <a:solidFill>
                <a:schemeClr val="tx1"/>
              </a:solidFill>
              <a:cs typeface="+mn-ea"/>
              <a:sym typeface="+mn-lt"/>
            </a:endParaRPr>
          </a:p>
          <a:p>
            <a:pPr marL="285750" indent="-285750">
              <a:lnSpc>
                <a:spcPct val="150000"/>
              </a:lnSpc>
              <a:buFont typeface="Wingdings" panose="05000000000000000000" pitchFamily="2" charset="2"/>
              <a:buChar char="u"/>
            </a:pPr>
            <a:r>
              <a:rPr lang="zh-CN" altLang="en-US" b="1" dirty="0">
                <a:gradFill>
                  <a:gsLst>
                    <a:gs pos="0">
                      <a:srgbClr val="012D86"/>
                    </a:gs>
                    <a:gs pos="100000">
                      <a:srgbClr val="0E2557"/>
                    </a:gs>
                  </a:gsLst>
                  <a:lin scaled="0"/>
                </a:gradFill>
                <a:cs typeface="+mn-ea"/>
                <a:sym typeface="+mn-lt"/>
              </a:rPr>
              <a:t>人免疫缺陷病毒（human immunodeficiency virus，HIV）是艾滋病的病原体，由非人灵长类动物免疫缺陷病毒跨物种传播给人类并进化演变而来。</a:t>
            </a:r>
            <a:endParaRPr lang="zh-CN" altLang="en-US" b="1" dirty="0">
              <a:gradFill>
                <a:gsLst>
                  <a:gs pos="0">
                    <a:srgbClr val="012D86"/>
                  </a:gs>
                  <a:gs pos="100000">
                    <a:srgbClr val="0E2557"/>
                  </a:gs>
                </a:gsLst>
                <a:lin scaled="0"/>
              </a:gradFill>
              <a:cs typeface="+mn-ea"/>
              <a:sym typeface="+mn-lt"/>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1000"/>
                                        <p:tgtEl>
                                          <p:spTgt spid="30"/>
                                        </p:tgtEl>
                                      </p:cBhvr>
                                    </p:animEffect>
                                    <p:anim calcmode="lin" valueType="num">
                                      <p:cBhvr>
                                        <p:cTn id="16" dur="1000" fill="hold"/>
                                        <p:tgtEl>
                                          <p:spTgt spid="30"/>
                                        </p:tgtEl>
                                        <p:attrNameLst>
                                          <p:attrName>ppt_x</p:attrName>
                                        </p:attrNameLst>
                                      </p:cBhvr>
                                      <p:tavLst>
                                        <p:tav tm="0">
                                          <p:val>
                                            <p:strVal val="#ppt_x"/>
                                          </p:val>
                                        </p:tav>
                                        <p:tav tm="100000">
                                          <p:val>
                                            <p:strVal val="#ppt_x"/>
                                          </p:val>
                                        </p:tav>
                                      </p:tavLst>
                                    </p:anim>
                                    <p:anim calcmode="lin" valueType="num">
                                      <p:cBhvr>
                                        <p:cTn id="17" dur="1000" fill="hold"/>
                                        <p:tgtEl>
                                          <p:spTgt spid="3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left)">
                                      <p:cBhvr>
                                        <p:cTn id="21" dur="500"/>
                                        <p:tgtEl>
                                          <p:spTgt spid="28"/>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left)">
                                      <p:cBhvr>
                                        <p:cTn id="25" dur="500"/>
                                        <p:tgtEl>
                                          <p:spTgt spid="29"/>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p:tgtEl>
                                          <p:spTgt spid="4"/>
                                        </p:tgtEl>
                                        <p:attrNameLst>
                                          <p:attrName>ppt_y</p:attrName>
                                        </p:attrNameLst>
                                      </p:cBhvr>
                                      <p:tavLst>
                                        <p:tav tm="0">
                                          <p:val>
                                            <p:strVal val="#ppt_y+#ppt_h*1.125000"/>
                                          </p:val>
                                        </p:tav>
                                        <p:tav tm="100000">
                                          <p:val>
                                            <p:strVal val="#ppt_y"/>
                                          </p:val>
                                        </p:tav>
                                      </p:tavLst>
                                    </p:anim>
                                    <p:animEffect transition="in" filter="wipe(up)">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6" grpId="0" bldLvl="0" animBg="1"/>
      <p:bldP spid="28"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p:sp>
        <p:nvSpPr>
          <p:cNvPr id="9" name="îŝḷîḓé-Rectangle 2"/>
          <p:cNvSpPr/>
          <p:nvPr/>
        </p:nvSpPr>
        <p:spPr>
          <a:xfrm>
            <a:off x="6896100" y="1882775"/>
            <a:ext cx="3063875" cy="33350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pic>
        <p:nvPicPr>
          <p:cNvPr id="30" name="图片 29"/>
          <p:cNvPicPr>
            <a:picLocks noChangeAspect="1"/>
          </p:cNvPicPr>
          <p:nvPr/>
        </p:nvPicPr>
        <p:blipFill>
          <a:blip r:embed="rId1" cstate="screen"/>
          <a:stretch>
            <a:fillRect/>
          </a:stretch>
        </p:blipFill>
        <p:spPr>
          <a:xfrm>
            <a:off x="903475" y="467790"/>
            <a:ext cx="425344" cy="767903"/>
          </a:xfrm>
          <a:prstGeom prst="rect">
            <a:avLst/>
          </a:prstGeom>
        </p:spPr>
      </p:pic>
      <p:sp>
        <p:nvSpPr>
          <p:cNvPr id="2" name="文本框 1"/>
          <p:cNvSpPr txBox="1"/>
          <p:nvPr/>
        </p:nvSpPr>
        <p:spPr>
          <a:xfrm>
            <a:off x="1508125" y="467995"/>
            <a:ext cx="6096000" cy="583565"/>
          </a:xfrm>
          <a:prstGeom prst="rect">
            <a:avLst/>
          </a:prstGeom>
          <a:noFill/>
        </p:spPr>
        <p:txBody>
          <a:bodyPr wrap="square" rtlCol="0" anchor="t">
            <a:spAutoFit/>
          </a:bodyPr>
          <a:p>
            <a:r>
              <a:rPr lang="zh-CN" altLang="en-US" sz="3200" b="1" dirty="0">
                <a:solidFill>
                  <a:srgbClr val="002060"/>
                </a:solidFill>
                <a:cs typeface="+mn-ea"/>
                <a:sym typeface="+mn-lt"/>
              </a:rPr>
              <a:t>什么是</a:t>
            </a:r>
            <a:r>
              <a:rPr lang="zh-CN" altLang="en-US" sz="3200" b="1" dirty="0">
                <a:solidFill>
                  <a:srgbClr val="BF181F"/>
                </a:solidFill>
                <a:cs typeface="+mn-ea"/>
                <a:sym typeface="+mn-lt"/>
              </a:rPr>
              <a:t>艾滋病？</a:t>
            </a:r>
            <a:endParaRPr lang="zh-CN" altLang="en-US" sz="3200" b="1" dirty="0">
              <a:solidFill>
                <a:srgbClr val="BF181F"/>
              </a:solidFill>
              <a:cs typeface="+mn-ea"/>
              <a:sym typeface="+mn-lt"/>
            </a:endParaRPr>
          </a:p>
        </p:txBody>
      </p:sp>
      <p:sp>
        <p:nvSpPr>
          <p:cNvPr id="29" name="文本框 28"/>
          <p:cNvSpPr txBox="1"/>
          <p:nvPr/>
        </p:nvSpPr>
        <p:spPr>
          <a:xfrm>
            <a:off x="1553263" y="951903"/>
            <a:ext cx="6623625" cy="336550"/>
          </a:xfrm>
          <a:prstGeom prst="rect">
            <a:avLst/>
          </a:prstGeom>
          <a:noFill/>
        </p:spPr>
        <p:txBody>
          <a:bodyPr wrap="square" rtlCol="0">
            <a:spAutoFit/>
            <a:scene3d>
              <a:camera prst="orthographicFront"/>
              <a:lightRig rig="threePt" dir="t"/>
            </a:scene3d>
            <a:sp3d contourW="12700"/>
          </a:bodyPr>
          <a:p>
            <a:pPr>
              <a:lnSpc>
                <a:spcPct val="114000"/>
              </a:lnSpc>
            </a:pPr>
            <a:r>
              <a:rPr lang="en-US" altLang="zh-CN" sz="1400" dirty="0">
                <a:solidFill>
                  <a:schemeClr val="bg1">
                    <a:lumMod val="50000"/>
                  </a:schemeClr>
                </a:solidFill>
                <a:cs typeface="+mn-ea"/>
                <a:sym typeface="+mn-lt"/>
              </a:rPr>
              <a:t>Acquired Immune Deficiency Syndrome</a:t>
            </a:r>
            <a:endParaRPr lang="en-US" altLang="zh-CN" sz="1400" dirty="0">
              <a:solidFill>
                <a:schemeClr val="bg1">
                  <a:lumMod val="50000"/>
                </a:schemeClr>
              </a:solidFill>
              <a:cs typeface="+mn-ea"/>
              <a:sym typeface="+mn-lt"/>
            </a:endParaRPr>
          </a:p>
        </p:txBody>
      </p:sp>
      <p:sp>
        <p:nvSpPr>
          <p:cNvPr id="4" name="文本框 3"/>
          <p:cNvSpPr txBox="1"/>
          <p:nvPr/>
        </p:nvSpPr>
        <p:spPr>
          <a:xfrm>
            <a:off x="1169035" y="1802765"/>
            <a:ext cx="4064000" cy="3415030"/>
          </a:xfrm>
          <a:prstGeom prst="rect">
            <a:avLst/>
          </a:prstGeom>
          <a:noFill/>
        </p:spPr>
        <p:txBody>
          <a:bodyPr wrap="square" rtlCol="0">
            <a:spAutoFit/>
          </a:bodyPr>
          <a:p>
            <a:r>
              <a:rPr lang="en-US" altLang="zh-CN" sz="2400" b="1"/>
              <a:t>      </a:t>
            </a:r>
            <a:r>
              <a:rPr lang="zh-CN" altLang="en-US" sz="2400" b="1"/>
              <a:t>人免疫缺陷病毒又称艾滋病病毒，可分两种类型，</a:t>
            </a:r>
            <a:r>
              <a:rPr lang="en-US" altLang="zh-CN" sz="2400" b="1"/>
              <a:t>HIV-1</a:t>
            </a:r>
            <a:r>
              <a:rPr lang="zh-CN" altLang="en-US" sz="2400" b="1"/>
              <a:t>和</a:t>
            </a:r>
            <a:r>
              <a:rPr lang="en-US" altLang="zh-CN" sz="2400" b="1"/>
              <a:t>HIV-2,</a:t>
            </a:r>
            <a:r>
              <a:rPr lang="zh-CN" altLang="en-US" sz="2400" b="1"/>
              <a:t>。</a:t>
            </a:r>
            <a:endParaRPr lang="zh-CN" altLang="en-US" sz="2400" b="1"/>
          </a:p>
          <a:p>
            <a:r>
              <a:rPr lang="en-US" altLang="zh-CN" sz="2400" b="1"/>
              <a:t>      HIV-1</a:t>
            </a:r>
            <a:r>
              <a:rPr lang="zh-CN" altLang="en-US" sz="2400" b="1"/>
              <a:t>和黑猩猩免疫缺陷病毒的基因组成接近，很可能是跨物种的传播给人类的，</a:t>
            </a:r>
            <a:r>
              <a:rPr lang="en-US" altLang="zh-CN" sz="2400" b="1"/>
              <a:t>HIV-2</a:t>
            </a:r>
            <a:r>
              <a:rPr lang="zh-CN" altLang="en-US" sz="2400" b="1"/>
              <a:t>的基因与乌白眉猴免疫缺陷病毒接近，很可能来源于此。</a:t>
            </a:r>
            <a:endParaRPr lang="zh-CN" altLang="en-US" sz="2400" b="1"/>
          </a:p>
        </p:txBody>
      </p:sp>
      <p:pic>
        <p:nvPicPr>
          <p:cNvPr id="5" name="图片 4"/>
          <p:cNvPicPr>
            <a:picLocks noChangeAspect="1"/>
          </p:cNvPicPr>
          <p:nvPr/>
        </p:nvPicPr>
        <p:blipFill>
          <a:blip r:embed="rId2"/>
          <a:stretch>
            <a:fillRect/>
          </a:stretch>
        </p:blipFill>
        <p:spPr>
          <a:xfrm>
            <a:off x="5737225" y="772795"/>
            <a:ext cx="2552700" cy="2581910"/>
          </a:xfrm>
          <a:prstGeom prst="rect">
            <a:avLst/>
          </a:prstGeom>
        </p:spPr>
      </p:pic>
      <p:pic>
        <p:nvPicPr>
          <p:cNvPr id="6" name="图片 5"/>
          <p:cNvPicPr>
            <a:picLocks noChangeAspect="1"/>
          </p:cNvPicPr>
          <p:nvPr/>
        </p:nvPicPr>
        <p:blipFill>
          <a:blip r:embed="rId3"/>
          <a:stretch>
            <a:fillRect/>
          </a:stretch>
        </p:blipFill>
        <p:spPr>
          <a:xfrm>
            <a:off x="8176895" y="2656205"/>
            <a:ext cx="3133725" cy="2924175"/>
          </a:xfrm>
          <a:prstGeom prst="rect">
            <a:avLst/>
          </a:prstGeom>
        </p:spPr>
      </p:pic>
      <p:sp>
        <p:nvSpPr>
          <p:cNvPr id="7" name="文本框 6"/>
          <p:cNvSpPr txBox="1"/>
          <p:nvPr/>
        </p:nvSpPr>
        <p:spPr>
          <a:xfrm>
            <a:off x="8743315" y="1358900"/>
            <a:ext cx="4064000" cy="368300"/>
          </a:xfrm>
          <a:prstGeom prst="rect">
            <a:avLst/>
          </a:prstGeom>
          <a:noFill/>
        </p:spPr>
        <p:txBody>
          <a:bodyPr wrap="square" rtlCol="0">
            <a:spAutoFit/>
          </a:bodyPr>
          <a:p>
            <a:r>
              <a:rPr lang="zh-CN" altLang="en-US"/>
              <a:t>黑猩猩</a:t>
            </a:r>
            <a:endParaRPr lang="zh-CN" altLang="en-US"/>
          </a:p>
        </p:txBody>
      </p:sp>
      <p:sp>
        <p:nvSpPr>
          <p:cNvPr id="8" name="文本框 7"/>
          <p:cNvSpPr txBox="1"/>
          <p:nvPr/>
        </p:nvSpPr>
        <p:spPr>
          <a:xfrm>
            <a:off x="6686550" y="5694680"/>
            <a:ext cx="4064000" cy="368300"/>
          </a:xfrm>
          <a:prstGeom prst="rect">
            <a:avLst/>
          </a:prstGeom>
          <a:noFill/>
        </p:spPr>
        <p:txBody>
          <a:bodyPr wrap="square" rtlCol="0">
            <a:spAutoFit/>
          </a:bodyPr>
          <a:p>
            <a:r>
              <a:rPr lang="zh-CN" altLang="en-US"/>
              <a:t>乌白眉猴</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9"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p:sp>
        <p:nvSpPr>
          <p:cNvPr id="5" name="îŝḷîḓé-Rectangle 2"/>
          <p:cNvSpPr/>
          <p:nvPr/>
        </p:nvSpPr>
        <p:spPr>
          <a:xfrm>
            <a:off x="5510530" y="575310"/>
            <a:ext cx="3938905" cy="295338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 name="文本框 1"/>
          <p:cNvSpPr txBox="1"/>
          <p:nvPr/>
        </p:nvSpPr>
        <p:spPr>
          <a:xfrm>
            <a:off x="1120140" y="1322070"/>
            <a:ext cx="4149725" cy="5815965"/>
          </a:xfrm>
          <a:prstGeom prst="rect">
            <a:avLst/>
          </a:prstGeom>
          <a:noFill/>
        </p:spPr>
        <p:txBody>
          <a:bodyPr wrap="square" rtlCol="0">
            <a:spAutoFit/>
          </a:bodyPr>
          <a:p>
            <a:r>
              <a:rPr lang="en-US" altLang="zh-CN" sz="2400" b="1"/>
              <a:t>HIV-1</a:t>
            </a:r>
            <a:r>
              <a:rPr lang="zh-CN" altLang="en-US" sz="2400" b="1"/>
              <a:t>遍布世界各地，</a:t>
            </a:r>
            <a:r>
              <a:rPr lang="en-US" altLang="zh-CN" sz="2400" b="1"/>
              <a:t>95%</a:t>
            </a:r>
            <a:r>
              <a:rPr lang="zh-CN" altLang="en-US" sz="2400" b="1"/>
              <a:t>的感染都是由</a:t>
            </a:r>
            <a:r>
              <a:rPr lang="en-US" altLang="zh-CN" sz="2400" b="1"/>
              <a:t>HIV-1</a:t>
            </a:r>
            <a:r>
              <a:rPr lang="zh-CN" altLang="en-US" sz="2400" b="1"/>
              <a:t>引起的，</a:t>
            </a:r>
            <a:r>
              <a:rPr lang="en-US" altLang="zh-CN" sz="2400" b="1"/>
              <a:t>HIV-2</a:t>
            </a:r>
            <a:r>
              <a:rPr lang="zh-CN" altLang="en-US" sz="2400" b="1"/>
              <a:t>发现于西非，常见于非洲少数国家，呈现局部流行趋势。</a:t>
            </a:r>
            <a:endParaRPr lang="zh-CN" altLang="en-US" sz="2400" b="1"/>
          </a:p>
          <a:p>
            <a:endParaRPr lang="zh-CN" altLang="en-US" sz="2400" b="1"/>
          </a:p>
          <a:p>
            <a:endParaRPr lang="zh-CN" altLang="en-US" sz="2400" b="1"/>
          </a:p>
          <a:p>
            <a:r>
              <a:rPr lang="zh-CN" altLang="en-US" sz="2400" b="1"/>
              <a:t>感染</a:t>
            </a:r>
            <a:r>
              <a:rPr lang="en-US" altLang="zh-CN" sz="2400" b="1"/>
              <a:t>HIV-1</a:t>
            </a:r>
            <a:r>
              <a:rPr lang="zh-CN" altLang="en-US" sz="2400" b="1"/>
              <a:t>和</a:t>
            </a:r>
            <a:r>
              <a:rPr lang="en-US" altLang="zh-CN" sz="2400" b="1"/>
              <a:t>HIV-2</a:t>
            </a:r>
            <a:r>
              <a:rPr lang="zh-CN" altLang="en-US" sz="2400" b="1"/>
              <a:t>是不同类型的病毒，人类免疫系统对它们的反应不同，</a:t>
            </a:r>
            <a:r>
              <a:rPr lang="en-US" altLang="zh-CN" sz="2400" b="1"/>
              <a:t>HIV-1</a:t>
            </a:r>
            <a:r>
              <a:rPr lang="zh-CN" altLang="en-US" sz="2400" b="1"/>
              <a:t>更容易逃避免疫系统，如未经抗病毒治疗，</a:t>
            </a:r>
            <a:r>
              <a:rPr lang="en-US" altLang="zh-CN" sz="2400" b="1"/>
              <a:t>HIV-1</a:t>
            </a:r>
            <a:r>
              <a:rPr lang="zh-CN" altLang="en-US" sz="2400" b="1"/>
              <a:t>会迅速繁殖。</a:t>
            </a:r>
            <a:endParaRPr lang="zh-CN" altLang="en-US" sz="2400" b="1"/>
          </a:p>
          <a:p>
            <a:endParaRPr lang="zh-CN" altLang="en-US" sz="2400" b="1"/>
          </a:p>
          <a:p>
            <a:endParaRPr lang="zh-CN" altLang="en-US" sz="2400" b="1"/>
          </a:p>
          <a:p>
            <a:endParaRPr lang="zh-CN" altLang="en-US"/>
          </a:p>
          <a:p>
            <a:endParaRPr lang="zh-CN" altLang="en-US"/>
          </a:p>
        </p:txBody>
      </p:sp>
      <p:pic>
        <p:nvPicPr>
          <p:cNvPr id="30" name="图片 29"/>
          <p:cNvPicPr>
            <a:picLocks noChangeAspect="1"/>
          </p:cNvPicPr>
          <p:nvPr/>
        </p:nvPicPr>
        <p:blipFill>
          <a:blip r:embed="rId1" cstate="screen"/>
          <a:stretch>
            <a:fillRect/>
          </a:stretch>
        </p:blipFill>
        <p:spPr>
          <a:xfrm>
            <a:off x="903475" y="467790"/>
            <a:ext cx="425344" cy="767903"/>
          </a:xfrm>
          <a:prstGeom prst="rect">
            <a:avLst/>
          </a:prstGeom>
        </p:spPr>
      </p:pic>
      <p:sp>
        <p:nvSpPr>
          <p:cNvPr id="3" name="文本框 2"/>
          <p:cNvSpPr txBox="1"/>
          <p:nvPr/>
        </p:nvSpPr>
        <p:spPr>
          <a:xfrm>
            <a:off x="1508125" y="467995"/>
            <a:ext cx="6096000" cy="583565"/>
          </a:xfrm>
          <a:prstGeom prst="rect">
            <a:avLst/>
          </a:prstGeom>
          <a:noFill/>
        </p:spPr>
        <p:txBody>
          <a:bodyPr wrap="square" rtlCol="0" anchor="t">
            <a:spAutoFit/>
          </a:bodyPr>
          <a:p>
            <a:r>
              <a:rPr lang="zh-CN" altLang="en-US" sz="3200" b="1" dirty="0">
                <a:solidFill>
                  <a:srgbClr val="002060"/>
                </a:solidFill>
                <a:cs typeface="+mn-ea"/>
                <a:sym typeface="+mn-lt"/>
              </a:rPr>
              <a:t>什么是</a:t>
            </a:r>
            <a:r>
              <a:rPr lang="zh-CN" altLang="en-US" sz="3200" b="1" dirty="0">
                <a:solidFill>
                  <a:srgbClr val="BF181F"/>
                </a:solidFill>
                <a:cs typeface="+mn-ea"/>
                <a:sym typeface="+mn-lt"/>
              </a:rPr>
              <a:t>艾滋病？</a:t>
            </a:r>
            <a:endParaRPr lang="zh-CN" altLang="en-US" sz="3200" b="1" dirty="0">
              <a:solidFill>
                <a:srgbClr val="BF181F"/>
              </a:solidFill>
              <a:cs typeface="+mn-ea"/>
              <a:sym typeface="+mn-lt"/>
            </a:endParaRPr>
          </a:p>
        </p:txBody>
      </p:sp>
      <p:sp>
        <p:nvSpPr>
          <p:cNvPr id="29" name="文本框 28"/>
          <p:cNvSpPr txBox="1"/>
          <p:nvPr/>
        </p:nvSpPr>
        <p:spPr>
          <a:xfrm>
            <a:off x="1553263" y="951903"/>
            <a:ext cx="6623625" cy="336550"/>
          </a:xfrm>
          <a:prstGeom prst="rect">
            <a:avLst/>
          </a:prstGeom>
          <a:noFill/>
        </p:spPr>
        <p:txBody>
          <a:bodyPr wrap="square" rtlCol="0">
            <a:spAutoFit/>
            <a:scene3d>
              <a:camera prst="orthographicFront"/>
              <a:lightRig rig="threePt" dir="t"/>
            </a:scene3d>
            <a:sp3d contourW="12700"/>
          </a:bodyPr>
          <a:p>
            <a:pPr>
              <a:lnSpc>
                <a:spcPct val="114000"/>
              </a:lnSpc>
            </a:pPr>
            <a:r>
              <a:rPr lang="en-US" altLang="zh-CN" sz="1400" dirty="0">
                <a:solidFill>
                  <a:schemeClr val="bg1">
                    <a:lumMod val="50000"/>
                  </a:schemeClr>
                </a:solidFill>
                <a:cs typeface="+mn-ea"/>
                <a:sym typeface="+mn-lt"/>
              </a:rPr>
              <a:t>Acquired Immune Deficiency Syndrome</a:t>
            </a:r>
            <a:endParaRPr lang="en-US" altLang="zh-CN" sz="1400" dirty="0">
              <a:solidFill>
                <a:schemeClr val="bg1">
                  <a:lumMod val="50000"/>
                </a:schemeClr>
              </a:solidFill>
              <a:cs typeface="+mn-ea"/>
              <a:sym typeface="+mn-lt"/>
            </a:endParaRPr>
          </a:p>
        </p:txBody>
      </p:sp>
      <p:pic>
        <p:nvPicPr>
          <p:cNvPr id="4" name="图片 3"/>
          <p:cNvPicPr>
            <a:picLocks noChangeAspect="1"/>
          </p:cNvPicPr>
          <p:nvPr/>
        </p:nvPicPr>
        <p:blipFill>
          <a:blip r:embed="rId2"/>
          <a:stretch>
            <a:fillRect/>
          </a:stretch>
        </p:blipFill>
        <p:spPr>
          <a:xfrm>
            <a:off x="7091680" y="1868170"/>
            <a:ext cx="4730115" cy="36131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5"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3" name="îŝḷîḓé-Rectangle 2"/>
          <p:cNvSpPr/>
          <p:nvPr/>
        </p:nvSpPr>
        <p:spPr>
          <a:xfrm>
            <a:off x="2579477" y="2520950"/>
            <a:ext cx="1980309" cy="19803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 name="文本框 27"/>
          <p:cNvSpPr txBox="1"/>
          <p:nvPr/>
        </p:nvSpPr>
        <p:spPr>
          <a:xfrm>
            <a:off x="1534213" y="508096"/>
            <a:ext cx="912368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solidFill>
                  <a:srgbClr val="002060"/>
                </a:solidFill>
                <a:cs typeface="+mn-ea"/>
                <a:sym typeface="+mn-lt"/>
              </a:rPr>
              <a:t>什么是</a:t>
            </a:r>
            <a:r>
              <a:rPr lang="zh-CN" altLang="en-US" sz="3200" b="1" dirty="0">
                <a:solidFill>
                  <a:srgbClr val="BF181F"/>
                </a:solidFill>
                <a:cs typeface="+mn-ea"/>
                <a:sym typeface="+mn-ea"/>
              </a:rPr>
              <a:t>窗口期、艾滋病病毒感染者</a:t>
            </a:r>
            <a:r>
              <a:rPr lang="zh-CN" altLang="en-US" sz="3200" b="1" dirty="0">
                <a:solidFill>
                  <a:srgbClr val="BF181F"/>
                </a:solidFill>
                <a:cs typeface="+mn-ea"/>
                <a:sym typeface="+mn-lt"/>
              </a:rPr>
              <a:t>、艾滋病病人？</a:t>
            </a:r>
            <a:endParaRPr lang="zh-CN" altLang="en-US" sz="3200" b="1" dirty="0">
              <a:solidFill>
                <a:srgbClr val="BF181F"/>
              </a:solidFill>
              <a:cs typeface="+mn-ea"/>
              <a:sym typeface="+mn-lt"/>
            </a:endParaRPr>
          </a:p>
        </p:txBody>
      </p:sp>
      <p:sp>
        <p:nvSpPr>
          <p:cNvPr id="29" name="文本框 28"/>
          <p:cNvSpPr txBox="1"/>
          <p:nvPr/>
        </p:nvSpPr>
        <p:spPr>
          <a:xfrm>
            <a:off x="1553263" y="951903"/>
            <a:ext cx="6623625" cy="33655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a:solidFill>
                  <a:schemeClr val="bg1">
                    <a:lumMod val="50000"/>
                  </a:schemeClr>
                </a:solidFill>
                <a:cs typeface="+mn-ea"/>
                <a:sym typeface="+mn-lt"/>
              </a:rPr>
              <a:t>Acquired Immune Deficiency Syndrome</a:t>
            </a:r>
            <a:endParaRPr lang="en-US" altLang="zh-CN" sz="1400" dirty="0">
              <a:solidFill>
                <a:schemeClr val="bg1">
                  <a:lumMod val="50000"/>
                </a:schemeClr>
              </a:solidFill>
              <a:cs typeface="+mn-ea"/>
              <a:sym typeface="+mn-lt"/>
            </a:endParaRPr>
          </a:p>
        </p:txBody>
      </p:sp>
      <p:pic>
        <p:nvPicPr>
          <p:cNvPr id="30" name="图片 29"/>
          <p:cNvPicPr>
            <a:picLocks noChangeAspect="1"/>
          </p:cNvPicPr>
          <p:nvPr/>
        </p:nvPicPr>
        <p:blipFill>
          <a:blip r:embed="rId1" cstate="screen"/>
          <a:stretch>
            <a:fillRect/>
          </a:stretch>
        </p:blipFill>
        <p:spPr>
          <a:xfrm>
            <a:off x="903475" y="467790"/>
            <a:ext cx="425344" cy="767903"/>
          </a:xfrm>
          <a:prstGeom prst="rect">
            <a:avLst/>
          </a:prstGeom>
        </p:spPr>
      </p:pic>
      <p:sp>
        <p:nvSpPr>
          <p:cNvPr id="55" name="矩形 54"/>
          <p:cNvSpPr/>
          <p:nvPr/>
        </p:nvSpPr>
        <p:spPr>
          <a:xfrm>
            <a:off x="4915535" y="1268095"/>
            <a:ext cx="6494780" cy="4292600"/>
          </a:xfrm>
          <a:prstGeom prst="rect">
            <a:avLst/>
          </a:prstGeom>
        </p:spPr>
        <p:txBody>
          <a:bodyPr wrap="square">
            <a:spAutoFit/>
            <a:scene3d>
              <a:camera prst="orthographicFront"/>
              <a:lightRig rig="threePt" dir="t"/>
            </a:scene3d>
            <a:sp3d contourW="12700"/>
          </a:bodyPr>
          <a:lstStyle/>
          <a:p>
            <a:pPr marL="285750" indent="-285750">
              <a:lnSpc>
                <a:spcPct val="150000"/>
              </a:lnSpc>
              <a:buFont typeface="Wingdings" panose="05000000000000000000" pitchFamily="2" charset="2"/>
              <a:buChar char="u"/>
            </a:pPr>
            <a:r>
              <a:rPr lang="zh-CN" altLang="en-US" b="1" dirty="0">
                <a:gradFill>
                  <a:gsLst>
                    <a:gs pos="0">
                      <a:srgbClr val="012D86"/>
                    </a:gs>
                    <a:gs pos="100000">
                      <a:srgbClr val="0E2557"/>
                    </a:gs>
                  </a:gsLst>
                  <a:lin scaled="0"/>
                </a:gradFill>
                <a:cs typeface="+mn-ea"/>
                <a:sym typeface="+mn-ea"/>
              </a:rPr>
              <a:t>窗口期：</a:t>
            </a:r>
            <a:r>
              <a:rPr lang="zh-CN" altLang="en-US" sz="1600" b="1" dirty="0">
                <a:latin typeface="微软雅黑" panose="020B0503020204020204" charset="-122"/>
                <a:ea typeface="微软雅黑" panose="020B0503020204020204" charset="-122"/>
                <a:cs typeface="微软雅黑" panose="020B0503020204020204" charset="-122"/>
                <a:sym typeface="+mn-ea"/>
              </a:rPr>
              <a:t>指人体感染艾滋病病毒后到外周血液中能够检测出艾滋病病毒</a:t>
            </a:r>
            <a:r>
              <a:rPr lang="zh-CN" altLang="en-US" sz="1600" b="1" dirty="0">
                <a:solidFill>
                  <a:srgbClr val="0033CC"/>
                </a:solidFill>
                <a:latin typeface="微软雅黑" panose="020B0503020204020204" charset="-122"/>
                <a:ea typeface="微软雅黑" panose="020B0503020204020204" charset="-122"/>
                <a:cs typeface="微软雅黑" panose="020B0503020204020204" charset="-122"/>
                <a:sym typeface="+mn-ea"/>
              </a:rPr>
              <a:t>抗体、抗原或核酸</a:t>
            </a:r>
            <a:r>
              <a:rPr lang="zh-CN" altLang="en-US" sz="1600" b="1" dirty="0">
                <a:latin typeface="微软雅黑" panose="020B0503020204020204" charset="-122"/>
                <a:ea typeface="微软雅黑" panose="020B0503020204020204" charset="-122"/>
                <a:cs typeface="微软雅黑" panose="020B0503020204020204" charset="-122"/>
                <a:sym typeface="+mn-ea"/>
              </a:rPr>
              <a:t>等感染标志物之前的</a:t>
            </a:r>
            <a:r>
              <a:rPr lang="zh-CN" altLang="en-US" sz="1600" b="1" dirty="0">
                <a:solidFill>
                  <a:srgbClr val="0033CC"/>
                </a:solidFill>
                <a:latin typeface="微软雅黑" panose="020B0503020204020204" charset="-122"/>
                <a:ea typeface="微软雅黑" panose="020B0503020204020204" charset="-122"/>
                <a:cs typeface="微软雅黑" panose="020B0503020204020204" charset="-122"/>
                <a:sym typeface="+mn-lt"/>
              </a:rPr>
              <a:t>这一段</a:t>
            </a:r>
            <a:r>
              <a:rPr lang="zh-CN" altLang="en-US" sz="1600" b="1" dirty="0">
                <a:solidFill>
                  <a:srgbClr val="0033CC"/>
                </a:solidFill>
                <a:latin typeface="微软雅黑" panose="020B0503020204020204" charset="-122"/>
                <a:ea typeface="微软雅黑" panose="020B0503020204020204" charset="-122"/>
                <a:cs typeface="微软雅黑" panose="020B0503020204020204" charset="-122"/>
                <a:sym typeface="+mn-ea"/>
              </a:rPr>
              <a:t>时期</a:t>
            </a:r>
            <a:r>
              <a:rPr lang="zh-CN" altLang="en-US" sz="1600" b="1" dirty="0">
                <a:latin typeface="微软雅黑" panose="020B0503020204020204" charset="-122"/>
                <a:ea typeface="微软雅黑" panose="020B0503020204020204" charset="-122"/>
                <a:cs typeface="微软雅黑" panose="020B0503020204020204" charset="-122"/>
                <a:sym typeface="+mn-ea"/>
              </a:rPr>
              <a:t>，一般为</a:t>
            </a:r>
            <a:r>
              <a:rPr lang="en-US" altLang="zh-CN" sz="1600" b="1" dirty="0">
                <a:latin typeface="微软雅黑" panose="020B0503020204020204" charset="-122"/>
                <a:ea typeface="微软雅黑" panose="020B0503020204020204" charset="-122"/>
                <a:cs typeface="微软雅黑" panose="020B0503020204020204" charset="-122"/>
                <a:sym typeface="+mn-ea"/>
              </a:rPr>
              <a:t>4</a:t>
            </a:r>
            <a:r>
              <a:rPr lang="zh-CN" altLang="en-US" sz="1600" b="1" dirty="0">
                <a:gradFill>
                  <a:gsLst>
                    <a:gs pos="0">
                      <a:srgbClr val="E30000"/>
                    </a:gs>
                    <a:gs pos="100000">
                      <a:srgbClr val="760303"/>
                    </a:gs>
                  </a:gsLst>
                  <a:lin scaled="0"/>
                </a:gradFill>
                <a:latin typeface="微软雅黑" panose="020B0503020204020204" charset="-122"/>
                <a:ea typeface="微软雅黑" panose="020B0503020204020204" charset="-122"/>
                <a:cs typeface="微软雅黑" panose="020B0503020204020204" charset="-122"/>
                <a:sym typeface="+mn-ea"/>
              </a:rPr>
              <a:t>周到</a:t>
            </a:r>
            <a:r>
              <a:rPr lang="en-US" altLang="zh-CN" sz="1600" b="1" dirty="0">
                <a:gradFill>
                  <a:gsLst>
                    <a:gs pos="0">
                      <a:srgbClr val="E30000"/>
                    </a:gs>
                    <a:gs pos="100000">
                      <a:srgbClr val="760303"/>
                    </a:gs>
                  </a:gsLst>
                  <a:lin scaled="0"/>
                </a:gradFill>
                <a:latin typeface="微软雅黑" panose="020B0503020204020204" charset="-122"/>
                <a:ea typeface="微软雅黑" panose="020B0503020204020204" charset="-122"/>
                <a:cs typeface="微软雅黑" panose="020B0503020204020204" charset="-122"/>
                <a:sym typeface="+mn-ea"/>
              </a:rPr>
              <a:t>12</a:t>
            </a:r>
            <a:r>
              <a:rPr lang="zh-CN" altLang="en-US" sz="1600" b="1" dirty="0">
                <a:gradFill>
                  <a:gsLst>
                    <a:gs pos="0">
                      <a:srgbClr val="E30000"/>
                    </a:gs>
                    <a:gs pos="100000">
                      <a:srgbClr val="760303"/>
                    </a:gs>
                  </a:gsLst>
                  <a:lin scaled="0"/>
                </a:gradFill>
                <a:latin typeface="微软雅黑" panose="020B0503020204020204" charset="-122"/>
                <a:ea typeface="微软雅黑" panose="020B0503020204020204" charset="-122"/>
                <a:cs typeface="微软雅黑" panose="020B0503020204020204" charset="-122"/>
                <a:sym typeface="+mn-ea"/>
              </a:rPr>
              <a:t>周，</a:t>
            </a:r>
            <a:r>
              <a:rPr lang="zh-CN" altLang="en-US" sz="1600" b="1" dirty="0">
                <a:latin typeface="微软雅黑" panose="020B0503020204020204" charset="-122"/>
                <a:ea typeface="微软雅黑" panose="020B0503020204020204" charset="-122"/>
                <a:cs typeface="微软雅黑" panose="020B0503020204020204" charset="-122"/>
                <a:sym typeface="+mn-ea"/>
              </a:rPr>
              <a:t>在这段时间内，血液中</a:t>
            </a:r>
            <a:r>
              <a:rPr lang="zh-CN" altLang="en-US" sz="1600" b="1" dirty="0">
                <a:gradFill>
                  <a:gsLst>
                    <a:gs pos="0">
                      <a:srgbClr val="E30000"/>
                    </a:gs>
                    <a:gs pos="100000">
                      <a:srgbClr val="760303"/>
                    </a:gs>
                  </a:gsLst>
                  <a:lin scaled="0"/>
                </a:gradFill>
                <a:latin typeface="微软雅黑" panose="020B0503020204020204" charset="-122"/>
                <a:ea typeface="微软雅黑" panose="020B0503020204020204" charset="-122"/>
                <a:cs typeface="微软雅黑" panose="020B0503020204020204" charset="-122"/>
                <a:sym typeface="+mn-ea"/>
              </a:rPr>
              <a:t>检测不到</a:t>
            </a:r>
            <a:r>
              <a:rPr lang="zh-CN" altLang="en-US" sz="1600" b="1" dirty="0">
                <a:latin typeface="微软雅黑" panose="020B0503020204020204" charset="-122"/>
                <a:ea typeface="微软雅黑" panose="020B0503020204020204" charset="-122"/>
                <a:cs typeface="微软雅黑" panose="020B0503020204020204" charset="-122"/>
                <a:sym typeface="+mn-ea"/>
              </a:rPr>
              <a:t>艾滋病病毒抗体等感染标志物，但在窗口期内的血液</a:t>
            </a:r>
            <a:r>
              <a:rPr lang="zh-CN" altLang="en-US" sz="1600" b="1" dirty="0">
                <a:gradFill>
                  <a:gsLst>
                    <a:gs pos="0">
                      <a:srgbClr val="E30000"/>
                    </a:gs>
                    <a:gs pos="100000">
                      <a:srgbClr val="760303"/>
                    </a:gs>
                  </a:gsLst>
                  <a:lin scaled="0"/>
                </a:gradFill>
                <a:latin typeface="微软雅黑" panose="020B0503020204020204" charset="-122"/>
                <a:ea typeface="微软雅黑" panose="020B0503020204020204" charset="-122"/>
                <a:cs typeface="微软雅黑" panose="020B0503020204020204" charset="-122"/>
                <a:sym typeface="+mn-ea"/>
              </a:rPr>
              <a:t>具有传染性</a:t>
            </a:r>
            <a:r>
              <a:rPr lang="zh-CN" altLang="en-US" sz="1600" b="1" dirty="0">
                <a:latin typeface="微软雅黑" panose="020B0503020204020204" charset="-122"/>
                <a:ea typeface="微软雅黑" panose="020B0503020204020204" charset="-122"/>
                <a:cs typeface="微软雅黑" panose="020B0503020204020204" charset="-122"/>
                <a:sym typeface="+mn-ea"/>
              </a:rPr>
              <a:t>。</a:t>
            </a:r>
            <a:endParaRPr lang="zh-CN" altLang="en-US" sz="1600" b="1" dirty="0">
              <a:solidFill>
                <a:schemeClr val="tx1"/>
              </a:solidFill>
              <a:latin typeface="微软雅黑" panose="020B0503020204020204" charset="-122"/>
              <a:ea typeface="微软雅黑" panose="020B0503020204020204" charset="-122"/>
              <a:cs typeface="微软雅黑" panose="020B0503020204020204" charset="-122"/>
              <a:sym typeface="+mn-lt"/>
            </a:endParaRPr>
          </a:p>
          <a:p>
            <a:pPr marL="285750" indent="-285750">
              <a:lnSpc>
                <a:spcPct val="150000"/>
              </a:lnSpc>
              <a:buFont typeface="Wingdings" panose="05000000000000000000" pitchFamily="2" charset="2"/>
              <a:buChar char="u"/>
            </a:pPr>
            <a:r>
              <a:rPr lang="zh-CN" altLang="en-US" b="1" dirty="0">
                <a:gradFill>
                  <a:gsLst>
                    <a:gs pos="0">
                      <a:srgbClr val="012D86"/>
                    </a:gs>
                    <a:gs pos="100000">
                      <a:srgbClr val="0E2557"/>
                    </a:gs>
                  </a:gsLst>
                  <a:lin scaled="0"/>
                </a:gradFill>
                <a:cs typeface="+mn-ea"/>
                <a:sym typeface="+mn-ea"/>
              </a:rPr>
              <a:t>艾滋病病毒感染者</a:t>
            </a:r>
            <a:r>
              <a:rPr lang="zh-CN" altLang="en-US" b="1" dirty="0">
                <a:gradFill>
                  <a:gsLst>
                    <a:gs pos="0">
                      <a:srgbClr val="012D86"/>
                    </a:gs>
                    <a:gs pos="100000">
                      <a:srgbClr val="0E2557"/>
                    </a:gs>
                  </a:gsLst>
                  <a:lin scaled="0"/>
                </a:gradFill>
                <a:cs typeface="+mn-ea"/>
                <a:sym typeface="+mn-lt"/>
              </a:rPr>
              <a:t>：</a:t>
            </a:r>
            <a:r>
              <a:rPr lang="zh-CN" altLang="en-US" sz="1600" b="1" dirty="0">
                <a:latin typeface="微软雅黑" panose="020B0503020204020204" charset="-122"/>
                <a:ea typeface="微软雅黑" panose="020B0503020204020204" charset="-122"/>
                <a:cs typeface="微软雅黑" panose="020B0503020204020204" charset="-122"/>
                <a:sym typeface="+mn-ea"/>
              </a:rPr>
              <a:t>是指机体感染了艾滋病病毒，但没有任何临床表现。仍然</a:t>
            </a:r>
            <a:r>
              <a:rPr lang="zh-CN" altLang="en-US" sz="1600" b="1" dirty="0">
                <a:gradFill>
                  <a:gsLst>
                    <a:gs pos="0">
                      <a:srgbClr val="E30000"/>
                    </a:gs>
                    <a:gs pos="100000">
                      <a:srgbClr val="760303"/>
                    </a:gs>
                  </a:gsLst>
                  <a:lin scaled="0"/>
                </a:gradFill>
                <a:latin typeface="微软雅黑" panose="020B0503020204020204" charset="-122"/>
                <a:ea typeface="微软雅黑" panose="020B0503020204020204" charset="-122"/>
                <a:cs typeface="微软雅黑" panose="020B0503020204020204" charset="-122"/>
                <a:sym typeface="+mn-ea"/>
              </a:rPr>
              <a:t>具有传染性</a:t>
            </a:r>
            <a:r>
              <a:rPr lang="zh-CN" altLang="en-US" sz="1600" b="1" dirty="0">
                <a:latin typeface="微软雅黑" panose="020B0503020204020204" charset="-122"/>
                <a:ea typeface="微软雅黑" panose="020B0503020204020204" charset="-122"/>
                <a:cs typeface="微软雅黑" panose="020B0503020204020204" charset="-122"/>
                <a:sym typeface="+mn-ea"/>
              </a:rPr>
              <a:t>。</a:t>
            </a:r>
            <a:endParaRPr lang="zh-CN" altLang="en-US" sz="1600" b="1" dirty="0">
              <a:latin typeface="微软雅黑" panose="020B0503020204020204" charset="-122"/>
              <a:ea typeface="微软雅黑" panose="020B0503020204020204" charset="-122"/>
              <a:cs typeface="微软雅黑" panose="020B0503020204020204" charset="-122"/>
              <a:sym typeface="+mn-ea"/>
            </a:endParaRPr>
          </a:p>
          <a:p>
            <a:pPr marL="285750" indent="-285750">
              <a:lnSpc>
                <a:spcPct val="150000"/>
              </a:lnSpc>
              <a:buFont typeface="Wingdings" panose="05000000000000000000" pitchFamily="2" charset="2"/>
              <a:buChar char="u"/>
            </a:pPr>
            <a:r>
              <a:rPr lang="zh-CN" altLang="en-US" sz="1800" b="1" dirty="0">
                <a:gradFill>
                  <a:gsLst>
                    <a:gs pos="0">
                      <a:srgbClr val="012D86"/>
                    </a:gs>
                    <a:gs pos="100000">
                      <a:srgbClr val="0E2557"/>
                    </a:gs>
                  </a:gsLst>
                  <a:lin scaled="0"/>
                </a:gradFill>
                <a:cs typeface="+mn-ea"/>
                <a:sym typeface="+mn-lt"/>
              </a:rPr>
              <a:t>艾滋病病人：</a:t>
            </a:r>
            <a:r>
              <a:rPr lang="zh-CN" altLang="en-US" sz="1600" b="1" dirty="0">
                <a:latin typeface="微软雅黑" panose="020B0503020204020204" charset="-122"/>
                <a:ea typeface="微软雅黑" panose="020B0503020204020204" charset="-122"/>
                <a:cs typeface="微软雅黑" panose="020B0503020204020204" charset="-122"/>
                <a:sym typeface="+mn-ea"/>
              </a:rPr>
              <a:t>当艾滋病病毒在体内增长到一定数量时，人体免疫功能被破坏到一定程度，其它病原微生物就会乘虚而入，使其发生各种严重的感染如腹泻、肺炎、念珠菌感染、神经系统的各种感染或肿瘤等，当出现的症状体征或</a:t>
            </a:r>
            <a:r>
              <a:rPr lang="zh-CN" altLang="en-US" sz="1600" b="1" dirty="0">
                <a:gradFill>
                  <a:gsLst>
                    <a:gs pos="0">
                      <a:srgbClr val="E30000"/>
                    </a:gs>
                    <a:gs pos="100000">
                      <a:srgbClr val="760303"/>
                    </a:gs>
                  </a:gsLst>
                  <a:lin scaled="0"/>
                </a:gradFill>
                <a:latin typeface="微软雅黑" panose="020B0503020204020204" charset="-122"/>
                <a:ea typeface="微软雅黑" panose="020B0503020204020204" charset="-122"/>
                <a:cs typeface="微软雅黑" panose="020B0503020204020204" charset="-122"/>
                <a:sym typeface="+mn-ea"/>
              </a:rPr>
              <a:t>CD4+T淋巴细胞计数&lt;200/</a:t>
            </a:r>
            <a:r>
              <a:rPr lang="en-US" altLang="zh-CN" sz="1600" b="1" dirty="0">
                <a:gradFill>
                  <a:gsLst>
                    <a:gs pos="0">
                      <a:srgbClr val="E30000"/>
                    </a:gs>
                    <a:gs pos="100000">
                      <a:srgbClr val="760303"/>
                    </a:gs>
                  </a:gsLst>
                  <a:lin scaled="0"/>
                </a:gradFill>
                <a:latin typeface="微软雅黑" panose="020B0503020204020204" charset="-122"/>
                <a:ea typeface="微软雅黑" panose="020B0503020204020204" charset="-122"/>
                <a:cs typeface="微软雅黑" panose="020B0503020204020204" charset="-122"/>
                <a:sym typeface="+mn-ea"/>
              </a:rPr>
              <a:t>μl</a:t>
            </a:r>
            <a:r>
              <a:rPr lang="zh-CN" altLang="en-US" sz="1600" b="1" dirty="0">
                <a:latin typeface="微软雅黑" panose="020B0503020204020204" charset="-122"/>
                <a:ea typeface="微软雅黑" panose="020B0503020204020204" charset="-122"/>
                <a:cs typeface="微软雅黑" panose="020B0503020204020204" charset="-122"/>
                <a:sym typeface="+mn-lt"/>
              </a:rPr>
              <a:t>按照</a:t>
            </a:r>
            <a:r>
              <a:rPr lang="zh-CN" altLang="en-US" sz="1600" b="1" dirty="0">
                <a:latin typeface="微软雅黑" panose="020B0503020204020204" charset="-122"/>
                <a:ea typeface="微软雅黑" panose="020B0503020204020204" charset="-122"/>
                <a:cs typeface="微软雅黑" panose="020B0503020204020204" charset="-122"/>
                <a:sym typeface="+mn-ea"/>
              </a:rPr>
              <a:t>诊断标准足以诊断为艾滋病时，即称为艾滋病病人。</a:t>
            </a:r>
            <a:endParaRPr lang="zh-CN" altLang="en-US" sz="1600" b="1" dirty="0">
              <a:latin typeface="微软雅黑" panose="020B0503020204020204" charset="-122"/>
              <a:ea typeface="微软雅黑" panose="020B0503020204020204" charset="-122"/>
              <a:cs typeface="微软雅黑" panose="020B0503020204020204" charset="-122"/>
              <a:sym typeface="+mn-lt"/>
            </a:endParaRPr>
          </a:p>
        </p:txBody>
      </p:sp>
      <p:pic>
        <p:nvPicPr>
          <p:cNvPr id="2" name="图片占位符 61"/>
          <p:cNvPicPr>
            <a:picLocks noGrp="1" noChangeAspect="1"/>
          </p:cNvPicPr>
          <p:nvPr/>
        </p:nvPicPr>
        <p:blipFill>
          <a:blip r:embed="rId2"/>
          <a:stretch>
            <a:fillRect/>
          </a:stretch>
        </p:blipFill>
        <p:spPr>
          <a:xfrm>
            <a:off x="786981" y="2879095"/>
            <a:ext cx="3502025" cy="233203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îŝḷîḓé-Rectangle 5"/>
          <p:cNvSpPr/>
          <p:nvPr/>
        </p:nvSpPr>
        <p:spPr>
          <a:xfrm>
            <a:off x="481819" y="4975897"/>
            <a:ext cx="468555" cy="468555"/>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47" presetClass="entr" presetSubtype="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1000"/>
                                        <p:tgtEl>
                                          <p:spTgt spid="30"/>
                                        </p:tgtEl>
                                      </p:cBhvr>
                                    </p:animEffect>
                                    <p:anim calcmode="lin" valueType="num">
                                      <p:cBhvr>
                                        <p:cTn id="16" dur="1000" fill="hold"/>
                                        <p:tgtEl>
                                          <p:spTgt spid="30"/>
                                        </p:tgtEl>
                                        <p:attrNameLst>
                                          <p:attrName>ppt_x</p:attrName>
                                        </p:attrNameLst>
                                      </p:cBhvr>
                                      <p:tavLst>
                                        <p:tav tm="0">
                                          <p:val>
                                            <p:strVal val="#ppt_x"/>
                                          </p:val>
                                        </p:tav>
                                        <p:tav tm="100000">
                                          <p:val>
                                            <p:strVal val="#ppt_x"/>
                                          </p:val>
                                        </p:tav>
                                      </p:tavLst>
                                    </p:anim>
                                    <p:anim calcmode="lin" valueType="num">
                                      <p:cBhvr>
                                        <p:cTn id="17" dur="1000" fill="hold"/>
                                        <p:tgtEl>
                                          <p:spTgt spid="3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left)">
                                      <p:cBhvr>
                                        <p:cTn id="21" dur="500"/>
                                        <p:tgtEl>
                                          <p:spTgt spid="28"/>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left)">
                                      <p:cBhvr>
                                        <p:cTn id="25" dur="500"/>
                                        <p:tgtEl>
                                          <p:spTgt spid="29"/>
                                        </p:tgtEl>
                                      </p:cBhvr>
                                    </p:animEffect>
                                  </p:childTnLst>
                                </p:cTn>
                              </p:par>
                            </p:childTnLst>
                          </p:cTn>
                        </p:par>
                        <p:par>
                          <p:cTn id="26" fill="hold">
                            <p:stCondLst>
                              <p:cond delay="3000"/>
                            </p:stCondLst>
                            <p:childTnLst>
                              <p:par>
                                <p:cTn id="27" presetID="2" presetClass="entr" presetSubtype="12"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0-#ppt_w/2"/>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6" grpId="0" bldLvl="0" animBg="1"/>
      <p:bldP spid="28" grpId="0"/>
      <p:bldP spid="2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8" name="矩形 7"/>
          <p:cNvSpPr/>
          <p:nvPr/>
        </p:nvSpPr>
        <p:spPr>
          <a:xfrm>
            <a:off x="0" y="0"/>
            <a:ext cx="12192000"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p:cNvSpPr txBox="1"/>
          <p:nvPr/>
        </p:nvSpPr>
        <p:spPr>
          <a:xfrm>
            <a:off x="5930295" y="2634947"/>
            <a:ext cx="2541209" cy="769441"/>
          </a:xfrm>
          <a:prstGeom prst="rect">
            <a:avLst/>
          </a:prstGeom>
          <a:noFill/>
        </p:spPr>
        <p:txBody>
          <a:bodyPr wrap="none" rtlCol="0">
            <a:spAutoFit/>
            <a:scene3d>
              <a:camera prst="orthographicFront"/>
              <a:lightRig rig="threePt" dir="t"/>
            </a:scene3d>
            <a:sp3d contourW="12700"/>
          </a:bodyPr>
          <a:lstStyle/>
          <a:p>
            <a:pPr algn="ctr"/>
            <a:r>
              <a:rPr lang="en-US" altLang="zh-CN" sz="4400" b="1" dirty="0">
                <a:solidFill>
                  <a:srgbClr val="002060"/>
                </a:solidFill>
                <a:cs typeface="+mn-ea"/>
                <a:sym typeface="+mn-lt"/>
              </a:rPr>
              <a:t>PART 02</a:t>
            </a:r>
            <a:endParaRPr lang="en-US" altLang="zh-CN" sz="4400" b="1" dirty="0">
              <a:solidFill>
                <a:srgbClr val="002060"/>
              </a:solidFill>
              <a:cs typeface="+mn-ea"/>
              <a:sym typeface="+mn-lt"/>
            </a:endParaRPr>
          </a:p>
        </p:txBody>
      </p:sp>
      <p:sp>
        <p:nvSpPr>
          <p:cNvPr id="13" name="文本框 12"/>
          <p:cNvSpPr txBox="1"/>
          <p:nvPr/>
        </p:nvSpPr>
        <p:spPr>
          <a:xfrm>
            <a:off x="5877460" y="3340780"/>
            <a:ext cx="3027680" cy="521970"/>
          </a:xfrm>
          <a:prstGeom prst="rect">
            <a:avLst/>
          </a:prstGeom>
          <a:noFill/>
        </p:spPr>
        <p:txBody>
          <a:bodyPr wrap="none" rtlCol="0">
            <a:spAutoFit/>
            <a:scene3d>
              <a:camera prst="orthographicFront"/>
              <a:lightRig rig="threePt" dir="t"/>
            </a:scene3d>
            <a:sp3d contourW="12700"/>
          </a:bodyPr>
          <a:lstStyle/>
          <a:p>
            <a:r>
              <a:rPr lang="zh-CN" altLang="en-US" sz="2800" b="1" dirty="0">
                <a:gradFill>
                  <a:gsLst>
                    <a:gs pos="0">
                      <a:srgbClr val="012D86"/>
                    </a:gs>
                    <a:gs pos="100000">
                      <a:srgbClr val="0E2557"/>
                    </a:gs>
                  </a:gsLst>
                  <a:lin scaled="0"/>
                </a:gradFill>
                <a:cs typeface="+mn-ea"/>
                <a:sym typeface="+mn-lt"/>
              </a:rPr>
              <a:t>艾滋病的传播途径</a:t>
            </a:r>
            <a:endParaRPr lang="zh-CN" altLang="en-US" sz="2800" b="1" dirty="0">
              <a:gradFill>
                <a:gsLst>
                  <a:gs pos="0">
                    <a:srgbClr val="012D86"/>
                  </a:gs>
                  <a:gs pos="100000">
                    <a:srgbClr val="0E2557"/>
                  </a:gs>
                </a:gsLst>
                <a:lin scaled="0"/>
              </a:gradFill>
              <a:cs typeface="+mn-ea"/>
              <a:sym typeface="+mn-lt"/>
            </a:endParaRPr>
          </a:p>
        </p:txBody>
      </p:sp>
      <p:sp>
        <p:nvSpPr>
          <p:cNvPr id="14" name="椭圆 49"/>
          <p:cNvSpPr/>
          <p:nvPr/>
        </p:nvSpPr>
        <p:spPr>
          <a:xfrm>
            <a:off x="7028734" y="4044620"/>
            <a:ext cx="344328" cy="34372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rgbClr val="BF181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pic>
        <p:nvPicPr>
          <p:cNvPr id="7" name="图片 6"/>
          <p:cNvPicPr>
            <a:picLocks noChangeAspect="1"/>
          </p:cNvPicPr>
          <p:nvPr/>
        </p:nvPicPr>
        <p:blipFill>
          <a:blip r:embed="rId1"/>
          <a:stretch>
            <a:fillRect/>
          </a:stretch>
        </p:blipFill>
        <p:spPr>
          <a:xfrm>
            <a:off x="3529079" y="1885818"/>
            <a:ext cx="1836095" cy="331483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cxnSp>
        <p:nvCxnSpPr>
          <p:cNvPr id="26" name="直接连接符 25"/>
          <p:cNvCxnSpPr/>
          <p:nvPr/>
        </p:nvCxnSpPr>
        <p:spPr>
          <a:xfrm flipH="1">
            <a:off x="6296801" y="2181427"/>
            <a:ext cx="1717040" cy="1035685"/>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4302901" y="1987752"/>
            <a:ext cx="3302635" cy="117221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直接连接符 21"/>
          <p:cNvCxnSpPr>
            <a:endCxn id="5" idx="0"/>
          </p:cNvCxnSpPr>
          <p:nvPr/>
        </p:nvCxnSpPr>
        <p:spPr>
          <a:xfrm flipH="1">
            <a:off x="1674002" y="2020137"/>
            <a:ext cx="6071235" cy="955040"/>
          </a:xfrm>
          <a:prstGeom prst="line">
            <a:avLst/>
          </a:prstGeom>
        </p:spPr>
        <p:style>
          <a:lnRef idx="1">
            <a:schemeClr val="accent1"/>
          </a:lnRef>
          <a:fillRef idx="0">
            <a:schemeClr val="accent1"/>
          </a:fillRef>
          <a:effectRef idx="0">
            <a:schemeClr val="accent1"/>
          </a:effectRef>
          <a:fontRef idx="minor">
            <a:schemeClr val="tx1"/>
          </a:fontRef>
        </p:style>
      </p:cxnSp>
      <p:sp>
        <p:nvSpPr>
          <p:cNvPr id="28" name="文本框 27"/>
          <p:cNvSpPr txBox="1"/>
          <p:nvPr/>
        </p:nvSpPr>
        <p:spPr>
          <a:xfrm>
            <a:off x="1534213" y="508096"/>
            <a:ext cx="5059680" cy="583565"/>
          </a:xfrm>
          <a:prstGeom prst="rect">
            <a:avLst/>
          </a:prstGeom>
          <a:noFill/>
        </p:spPr>
        <p:txBody>
          <a:bodyPr wrap="none" rtlCol="0">
            <a:spAutoFit/>
            <a:scene3d>
              <a:camera prst="orthographicFront"/>
              <a:lightRig rig="threePt" dir="t"/>
            </a:scene3d>
            <a:sp3d contourW="12700"/>
          </a:bodyPr>
          <a:lstStyle/>
          <a:p>
            <a:r>
              <a:rPr lang="zh-CN" altLang="en-US" sz="3200" b="1" dirty="0">
                <a:gradFill>
                  <a:gsLst>
                    <a:gs pos="0">
                      <a:srgbClr val="012D86"/>
                    </a:gs>
                    <a:gs pos="100000">
                      <a:srgbClr val="0E2557"/>
                    </a:gs>
                  </a:gsLst>
                  <a:lin scaled="0"/>
                </a:gradFill>
                <a:cs typeface="+mn-ea"/>
                <a:sym typeface="+mn-ea"/>
              </a:rPr>
              <a:t>艾滋病的传染源、</a:t>
            </a:r>
            <a:r>
              <a:rPr lang="zh-CN" altLang="en-US" sz="3200" b="1" dirty="0">
                <a:gradFill>
                  <a:gsLst>
                    <a:gs pos="0">
                      <a:srgbClr val="012D86"/>
                    </a:gs>
                    <a:gs pos="100000">
                      <a:srgbClr val="0E2557"/>
                    </a:gs>
                  </a:gsLst>
                  <a:lin scaled="0"/>
                </a:gradFill>
                <a:cs typeface="+mn-ea"/>
                <a:sym typeface="+mn-lt"/>
              </a:rPr>
              <a:t>传播途径</a:t>
            </a:r>
            <a:endParaRPr lang="zh-CN" altLang="en-US" sz="3200" b="1" dirty="0">
              <a:gradFill>
                <a:gsLst>
                  <a:gs pos="0">
                    <a:srgbClr val="012D86"/>
                  </a:gs>
                  <a:gs pos="100000">
                    <a:srgbClr val="0E2557"/>
                  </a:gs>
                </a:gsLst>
                <a:lin scaled="0"/>
              </a:gradFill>
              <a:cs typeface="+mn-ea"/>
              <a:sym typeface="+mn-lt"/>
            </a:endParaRPr>
          </a:p>
        </p:txBody>
      </p:sp>
      <p:sp>
        <p:nvSpPr>
          <p:cNvPr id="29" name="文本框 28"/>
          <p:cNvSpPr txBox="1"/>
          <p:nvPr/>
        </p:nvSpPr>
        <p:spPr>
          <a:xfrm>
            <a:off x="1553263" y="970953"/>
            <a:ext cx="6623625" cy="33655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a:solidFill>
                  <a:schemeClr val="bg1">
                    <a:lumMod val="50000"/>
                  </a:schemeClr>
                </a:solidFill>
                <a:cs typeface="+mn-ea"/>
                <a:sym typeface="+mn-lt"/>
              </a:rPr>
              <a:t>Acquired Immune Deficiency Syndrome</a:t>
            </a:r>
            <a:endParaRPr lang="en-US" altLang="zh-CN" sz="1400" dirty="0">
              <a:solidFill>
                <a:schemeClr val="bg1">
                  <a:lumMod val="50000"/>
                </a:schemeClr>
              </a:solidFill>
              <a:cs typeface="+mn-ea"/>
              <a:sym typeface="+mn-lt"/>
            </a:endParaRPr>
          </a:p>
        </p:txBody>
      </p:sp>
      <p:pic>
        <p:nvPicPr>
          <p:cNvPr id="30" name="图片 29"/>
          <p:cNvPicPr>
            <a:picLocks noChangeAspect="1"/>
          </p:cNvPicPr>
          <p:nvPr/>
        </p:nvPicPr>
        <p:blipFill>
          <a:blip r:embed="rId1" cstate="screen"/>
          <a:stretch>
            <a:fillRect/>
          </a:stretch>
        </p:blipFill>
        <p:spPr>
          <a:xfrm>
            <a:off x="903475" y="467790"/>
            <a:ext cx="425344" cy="767903"/>
          </a:xfrm>
          <a:prstGeom prst="rect">
            <a:avLst/>
          </a:prstGeom>
        </p:spPr>
      </p:pic>
      <p:sp>
        <p:nvSpPr>
          <p:cNvPr id="5" name="椭圆 4"/>
          <p:cNvSpPr/>
          <p:nvPr/>
        </p:nvSpPr>
        <p:spPr>
          <a:xfrm>
            <a:off x="943663" y="2974719"/>
            <a:ext cx="1460119" cy="1460119"/>
          </a:xfrm>
          <a:prstGeom prst="ellipse">
            <a:avLst/>
          </a:prstGeom>
          <a:solidFill>
            <a:schemeClr val="bg1"/>
          </a:solidFill>
          <a:ln w="57150">
            <a:solidFill>
              <a:srgbClr val="BF18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椭圆 15"/>
          <p:cNvSpPr/>
          <p:nvPr/>
        </p:nvSpPr>
        <p:spPr>
          <a:xfrm>
            <a:off x="3190693" y="3003294"/>
            <a:ext cx="1460119" cy="1460119"/>
          </a:xfrm>
          <a:prstGeom prst="ellipse">
            <a:avLst/>
          </a:prstGeom>
          <a:solidFill>
            <a:schemeClr val="bg1"/>
          </a:solidFill>
          <a:ln w="57150">
            <a:solidFill>
              <a:srgbClr val="BF18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椭圆 16"/>
          <p:cNvSpPr/>
          <p:nvPr/>
        </p:nvSpPr>
        <p:spPr>
          <a:xfrm>
            <a:off x="5532972" y="3031869"/>
            <a:ext cx="1460119" cy="1460119"/>
          </a:xfrm>
          <a:prstGeom prst="ellipse">
            <a:avLst/>
          </a:prstGeom>
          <a:solidFill>
            <a:schemeClr val="bg1"/>
          </a:solidFill>
          <a:ln w="57150">
            <a:solidFill>
              <a:srgbClr val="BF18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椭圆 80"/>
          <p:cNvSpPr>
            <a:spLocks noChangeArrowheads="1"/>
          </p:cNvSpPr>
          <p:nvPr/>
        </p:nvSpPr>
        <p:spPr bwMode="auto">
          <a:xfrm>
            <a:off x="7026845" y="1091619"/>
            <a:ext cx="1615399" cy="1608118"/>
          </a:xfrm>
          <a:prstGeom prst="ellipse">
            <a:avLst/>
          </a:prstGeom>
          <a:solidFill>
            <a:schemeClr val="accent1"/>
          </a:solidFill>
          <a:ln w="9525">
            <a:noFill/>
            <a:round/>
          </a:ln>
        </p:spPr>
        <p:txBody>
          <a:bodyPr anchor="ctr"/>
          <a:lstStyle/>
          <a:p>
            <a:pPr algn="ctr"/>
            <a:endParaRPr lang="zh-CN" altLang="en-US" sz="3250">
              <a:solidFill>
                <a:schemeClr val="tx1">
                  <a:lumMod val="50000"/>
                </a:schemeClr>
              </a:solidFill>
              <a:cs typeface="+mn-ea"/>
              <a:sym typeface="+mn-lt"/>
            </a:endParaRPr>
          </a:p>
        </p:txBody>
      </p:sp>
      <p:sp>
        <p:nvSpPr>
          <p:cNvPr id="15" name="椭圆 81"/>
          <p:cNvSpPr>
            <a:spLocks noChangeArrowheads="1"/>
          </p:cNvSpPr>
          <p:nvPr/>
        </p:nvSpPr>
        <p:spPr bwMode="auto">
          <a:xfrm>
            <a:off x="7151071" y="1244646"/>
            <a:ext cx="1434258" cy="1427792"/>
          </a:xfrm>
          <a:prstGeom prst="ellipse">
            <a:avLst/>
          </a:prstGeom>
          <a:blipFill dpi="0" rotWithShape="1">
            <a:blip r:embed="rId2" cstate="screen"/>
            <a:srcRect/>
            <a:stretch>
              <a:fillRect/>
            </a:stretch>
          </a:blipFill>
          <a:ln w="9525">
            <a:noFill/>
            <a:round/>
          </a:ln>
        </p:spPr>
        <p:txBody>
          <a:bodyPr anchor="ctr"/>
          <a:lstStyle/>
          <a:p>
            <a:pPr algn="ctr"/>
            <a:endParaRPr lang="zh-CN" altLang="en-US" sz="3250">
              <a:solidFill>
                <a:schemeClr val="tx1">
                  <a:lumMod val="50000"/>
                </a:schemeClr>
              </a:solidFill>
              <a:cs typeface="+mn-ea"/>
              <a:sym typeface="+mn-lt"/>
            </a:endParaRPr>
          </a:p>
        </p:txBody>
      </p:sp>
      <p:sp>
        <p:nvSpPr>
          <p:cNvPr id="36" name="矩形 71"/>
          <p:cNvSpPr>
            <a:spLocks noChangeArrowheads="1"/>
          </p:cNvSpPr>
          <p:nvPr/>
        </p:nvSpPr>
        <p:spPr bwMode="auto">
          <a:xfrm>
            <a:off x="647700" y="4864735"/>
            <a:ext cx="1638300" cy="1197610"/>
          </a:xfrm>
          <a:prstGeom prst="rect">
            <a:avLst/>
          </a:prstGeom>
          <a:noFill/>
          <a:ln w="9525">
            <a:noFill/>
            <a:miter lim="800000"/>
          </a:ln>
        </p:spPr>
        <p:txBody>
          <a:bodyPr wrap="square" lIns="91248" tIns="45625" rIns="91248" bIns="45625">
            <a:spAutoFit/>
          </a:bodyPr>
          <a:lstStyle/>
          <a:p>
            <a:r>
              <a:rPr lang="zh-CN" altLang="en-US" sz="2000" b="1" dirty="0">
                <a:gradFill>
                  <a:gsLst>
                    <a:gs pos="0">
                      <a:srgbClr val="012D86"/>
                    </a:gs>
                    <a:gs pos="100000">
                      <a:srgbClr val="0E2557"/>
                    </a:gs>
                  </a:gsLst>
                  <a:lin scaled="0"/>
                </a:gradFill>
                <a:cs typeface="+mn-ea"/>
                <a:sym typeface="+mn-lt"/>
              </a:rPr>
              <a:t>性接触传播</a:t>
            </a:r>
            <a:endParaRPr lang="zh-CN" altLang="en-US" sz="2000" b="1" dirty="0">
              <a:gradFill>
                <a:gsLst>
                  <a:gs pos="0">
                    <a:srgbClr val="012D86"/>
                  </a:gs>
                  <a:gs pos="100000">
                    <a:srgbClr val="0E2557"/>
                  </a:gs>
                </a:gsLst>
                <a:lin scaled="0"/>
              </a:gradFill>
              <a:cs typeface="+mn-ea"/>
              <a:sym typeface="+mn-lt"/>
            </a:endParaRPr>
          </a:p>
          <a:p>
            <a:endParaRPr lang="zh-CN" altLang="en-US" sz="2000" b="1" dirty="0">
              <a:gradFill>
                <a:gsLst>
                  <a:gs pos="0">
                    <a:srgbClr val="012D86"/>
                  </a:gs>
                  <a:gs pos="100000">
                    <a:srgbClr val="0E2557"/>
                  </a:gs>
                </a:gsLst>
                <a:lin scaled="0"/>
              </a:gradFill>
              <a:cs typeface="+mn-ea"/>
              <a:sym typeface="+mn-lt"/>
            </a:endParaRPr>
          </a:p>
          <a:p>
            <a:r>
              <a:rPr lang="zh-CN" altLang="en-US" sz="1600" b="1" dirty="0">
                <a:gradFill>
                  <a:gsLst>
                    <a:gs pos="0">
                      <a:srgbClr val="E30000"/>
                    </a:gs>
                    <a:gs pos="100000">
                      <a:srgbClr val="760303"/>
                    </a:gs>
                  </a:gsLst>
                  <a:lin scaled="0"/>
                </a:gradFill>
                <a:cs typeface="+mn-ea"/>
                <a:sym typeface="+mn-ea"/>
              </a:rPr>
              <a:t>异性性行为、</a:t>
            </a:r>
            <a:endParaRPr lang="zh-CN" altLang="en-US" sz="1600" b="1" dirty="0">
              <a:gradFill>
                <a:gsLst>
                  <a:gs pos="0">
                    <a:srgbClr val="E30000"/>
                  </a:gs>
                  <a:gs pos="100000">
                    <a:srgbClr val="760303"/>
                  </a:gs>
                </a:gsLst>
                <a:lin scaled="0"/>
              </a:gradFill>
              <a:cs typeface="+mn-ea"/>
              <a:sym typeface="+mn-ea"/>
            </a:endParaRPr>
          </a:p>
          <a:p>
            <a:r>
              <a:rPr lang="zh-CN" altLang="en-US" sz="1600" b="1" dirty="0">
                <a:gradFill>
                  <a:gsLst>
                    <a:gs pos="0">
                      <a:srgbClr val="E30000"/>
                    </a:gs>
                    <a:gs pos="100000">
                      <a:srgbClr val="760303"/>
                    </a:gs>
                  </a:gsLst>
                  <a:lin scaled="0"/>
                </a:gradFill>
                <a:cs typeface="+mn-ea"/>
                <a:sym typeface="+mn-ea"/>
              </a:rPr>
              <a:t>同性性行为。</a:t>
            </a:r>
            <a:endParaRPr lang="zh-CN" altLang="en-US" sz="1600" b="1" dirty="0">
              <a:gradFill>
                <a:gsLst>
                  <a:gs pos="0">
                    <a:srgbClr val="E30000"/>
                  </a:gs>
                  <a:gs pos="100000">
                    <a:srgbClr val="760303"/>
                  </a:gs>
                </a:gsLst>
                <a:lin scaled="0"/>
              </a:gradFill>
              <a:cs typeface="+mn-ea"/>
              <a:sym typeface="+mn-ea"/>
            </a:endParaRPr>
          </a:p>
        </p:txBody>
      </p:sp>
      <p:sp>
        <p:nvSpPr>
          <p:cNvPr id="39" name="矩形 71"/>
          <p:cNvSpPr>
            <a:spLocks noChangeArrowheads="1"/>
          </p:cNvSpPr>
          <p:nvPr/>
        </p:nvSpPr>
        <p:spPr bwMode="auto">
          <a:xfrm>
            <a:off x="2565400" y="4864735"/>
            <a:ext cx="2571750" cy="1443990"/>
          </a:xfrm>
          <a:prstGeom prst="rect">
            <a:avLst/>
          </a:prstGeom>
          <a:noFill/>
          <a:ln w="9525">
            <a:noFill/>
            <a:miter lim="800000"/>
          </a:ln>
        </p:spPr>
        <p:txBody>
          <a:bodyPr wrap="square" lIns="91248" tIns="45625" rIns="91248" bIns="45625">
            <a:spAutoFit/>
          </a:bodyPr>
          <a:lstStyle/>
          <a:p>
            <a:r>
              <a:rPr lang="zh-CN" altLang="en-US" sz="2000" b="1" dirty="0">
                <a:gradFill>
                  <a:gsLst>
                    <a:gs pos="0">
                      <a:srgbClr val="012D86"/>
                    </a:gs>
                    <a:gs pos="100000">
                      <a:srgbClr val="0E2557"/>
                    </a:gs>
                  </a:gsLst>
                  <a:lin scaled="0"/>
                </a:gradFill>
                <a:cs typeface="+mn-ea"/>
                <a:sym typeface="+mn-lt"/>
              </a:rPr>
              <a:t>血液及血液制品传播</a:t>
            </a:r>
            <a:endParaRPr lang="zh-CN" altLang="en-US" sz="2000" b="1" dirty="0">
              <a:gradFill>
                <a:gsLst>
                  <a:gs pos="0">
                    <a:srgbClr val="012D86"/>
                  </a:gs>
                  <a:gs pos="100000">
                    <a:srgbClr val="0E2557"/>
                  </a:gs>
                </a:gsLst>
                <a:lin scaled="0"/>
              </a:gradFill>
              <a:cs typeface="+mn-ea"/>
              <a:sym typeface="+mn-lt"/>
            </a:endParaRPr>
          </a:p>
          <a:p>
            <a:endParaRPr lang="zh-CN" altLang="en-US" sz="2000" b="1" dirty="0">
              <a:gradFill>
                <a:gsLst>
                  <a:gs pos="0">
                    <a:srgbClr val="012D86"/>
                  </a:gs>
                  <a:gs pos="100000">
                    <a:srgbClr val="0E2557"/>
                  </a:gs>
                </a:gsLst>
                <a:lin scaled="0"/>
              </a:gradFill>
              <a:latin typeface="Arial" panose="020B0604020202020204" pitchFamily="34" charset="0"/>
              <a:ea typeface="宋体" panose="02010600030101010101" pitchFamily="2" charset="-122"/>
              <a:cs typeface="+mn-ea"/>
              <a:sym typeface="+mn-lt"/>
            </a:endParaRPr>
          </a:p>
          <a:p>
            <a:r>
              <a:rPr lang="zh-CN" altLang="en-US" sz="1600" b="1" dirty="0">
                <a:gradFill>
                  <a:gsLst>
                    <a:gs pos="0">
                      <a:srgbClr val="E30000"/>
                    </a:gs>
                    <a:gs pos="100000">
                      <a:srgbClr val="760303"/>
                    </a:gs>
                  </a:gsLst>
                  <a:lin scaled="0"/>
                </a:gradFill>
                <a:cs typeface="+mn-ea"/>
                <a:sym typeface="+mn-ea"/>
              </a:rPr>
              <a:t>共用注射器静脉吸毒、输入带艾滋病病毒的血液及血液制品等。</a:t>
            </a:r>
            <a:endParaRPr lang="zh-CN" altLang="en-US" sz="2000" b="1" dirty="0">
              <a:gradFill>
                <a:gsLst>
                  <a:gs pos="0">
                    <a:srgbClr val="012D86"/>
                  </a:gs>
                  <a:gs pos="100000">
                    <a:srgbClr val="0E2557"/>
                  </a:gs>
                </a:gsLst>
                <a:lin scaled="0"/>
              </a:gradFill>
              <a:cs typeface="+mn-ea"/>
              <a:sym typeface="+mn-lt"/>
            </a:endParaRPr>
          </a:p>
        </p:txBody>
      </p:sp>
      <p:sp>
        <p:nvSpPr>
          <p:cNvPr id="41" name="矩形 71"/>
          <p:cNvSpPr>
            <a:spLocks noChangeArrowheads="1"/>
          </p:cNvSpPr>
          <p:nvPr/>
        </p:nvSpPr>
        <p:spPr bwMode="auto">
          <a:xfrm>
            <a:off x="5654675" y="4864735"/>
            <a:ext cx="1667510" cy="1197610"/>
          </a:xfrm>
          <a:prstGeom prst="rect">
            <a:avLst/>
          </a:prstGeom>
          <a:noFill/>
          <a:ln w="9525">
            <a:noFill/>
            <a:miter lim="800000"/>
          </a:ln>
        </p:spPr>
        <p:txBody>
          <a:bodyPr wrap="square" lIns="91248" tIns="45625" rIns="91248" bIns="45625">
            <a:spAutoFit/>
          </a:bodyPr>
          <a:lstStyle/>
          <a:p>
            <a:pPr algn="l"/>
            <a:r>
              <a:rPr lang="zh-CN" altLang="en-US" sz="2000" b="1" dirty="0">
                <a:solidFill>
                  <a:srgbClr val="002060"/>
                </a:solidFill>
                <a:cs typeface="+mn-ea"/>
                <a:sym typeface="+mn-lt"/>
              </a:rPr>
              <a:t>母婴传播</a:t>
            </a:r>
            <a:endParaRPr lang="zh-CN" altLang="en-US" sz="2000" b="1" dirty="0">
              <a:solidFill>
                <a:srgbClr val="002060"/>
              </a:solidFill>
              <a:cs typeface="+mn-ea"/>
              <a:sym typeface="+mn-lt"/>
            </a:endParaRPr>
          </a:p>
          <a:p>
            <a:pPr algn="l"/>
            <a:endParaRPr lang="zh-CN" altLang="en-US" sz="2000" b="1" dirty="0">
              <a:solidFill>
                <a:srgbClr val="002060"/>
              </a:solidFill>
              <a:latin typeface="Arial" panose="020B0604020202020204" pitchFamily="34" charset="0"/>
              <a:ea typeface="宋体" panose="02010600030101010101" pitchFamily="2" charset="-122"/>
              <a:cs typeface="+mn-ea"/>
              <a:sym typeface="+mn-lt"/>
            </a:endParaRPr>
          </a:p>
          <a:p>
            <a:pPr algn="l"/>
            <a:r>
              <a:rPr lang="zh-CN" altLang="en-US" sz="1600" b="1" dirty="0">
                <a:gradFill>
                  <a:gsLst>
                    <a:gs pos="0">
                      <a:srgbClr val="E30000"/>
                    </a:gs>
                    <a:gs pos="100000">
                      <a:srgbClr val="760303"/>
                    </a:gs>
                  </a:gsLst>
                  <a:lin scaled="0"/>
                </a:gradFill>
                <a:cs typeface="+mn-ea"/>
                <a:sym typeface="+mn-ea"/>
              </a:rPr>
              <a:t>通过胎盘、分娩、哺乳等</a:t>
            </a:r>
            <a:endParaRPr lang="zh-CN" altLang="en-US" sz="1600" b="1" dirty="0">
              <a:gradFill>
                <a:gsLst>
                  <a:gs pos="0">
                    <a:srgbClr val="E30000"/>
                  </a:gs>
                  <a:gs pos="100000">
                    <a:srgbClr val="760303"/>
                  </a:gs>
                </a:gsLst>
                <a:lin scaled="0"/>
              </a:gradFill>
              <a:cs typeface="+mn-ea"/>
              <a:sym typeface="+mn-ea"/>
            </a:endParaRPr>
          </a:p>
        </p:txBody>
      </p:sp>
      <p:sp>
        <p:nvSpPr>
          <p:cNvPr id="44" name="椭圆 41"/>
          <p:cNvSpPr>
            <a:spLocks noChangeArrowheads="1"/>
          </p:cNvSpPr>
          <p:nvPr/>
        </p:nvSpPr>
        <p:spPr bwMode="auto">
          <a:xfrm>
            <a:off x="3169690" y="2959126"/>
            <a:ext cx="423617" cy="420405"/>
          </a:xfrm>
          <a:prstGeom prst="ellipse">
            <a:avLst/>
          </a:prstGeom>
          <a:solidFill>
            <a:srgbClr val="BF181F"/>
          </a:solidFill>
          <a:ln w="38100">
            <a:solidFill>
              <a:schemeClr val="bg1"/>
            </a:solidFill>
            <a:round/>
          </a:ln>
        </p:spPr>
        <p:txBody>
          <a:bodyPr lIns="91248" tIns="45625" rIns="91248" bIns="45625" anchor="ctr"/>
          <a:lstStyle/>
          <a:p>
            <a:pPr algn="ctr"/>
            <a:endParaRPr lang="zh-CN" altLang="en-US" sz="2440" dirty="0">
              <a:solidFill>
                <a:schemeClr val="tx1">
                  <a:lumMod val="50000"/>
                </a:schemeClr>
              </a:solidFill>
              <a:cs typeface="+mn-ea"/>
              <a:sym typeface="+mn-lt"/>
            </a:endParaRPr>
          </a:p>
        </p:txBody>
      </p:sp>
      <p:sp>
        <p:nvSpPr>
          <p:cNvPr id="45" name="矩形 71"/>
          <p:cNvSpPr>
            <a:spLocks noChangeArrowheads="1"/>
          </p:cNvSpPr>
          <p:nvPr/>
        </p:nvSpPr>
        <p:spPr bwMode="auto">
          <a:xfrm>
            <a:off x="3151193" y="2977751"/>
            <a:ext cx="485643" cy="399918"/>
          </a:xfrm>
          <a:prstGeom prst="rect">
            <a:avLst/>
          </a:prstGeom>
          <a:noFill/>
          <a:ln w="9525">
            <a:noFill/>
            <a:miter lim="800000"/>
          </a:ln>
        </p:spPr>
        <p:txBody>
          <a:bodyPr wrap="none" lIns="91248" tIns="45625" rIns="91248" bIns="45625">
            <a:spAutoFit/>
          </a:bodyPr>
          <a:lstStyle/>
          <a:p>
            <a:r>
              <a:rPr lang="en-US" altLang="zh-CN" sz="2000" dirty="0">
                <a:solidFill>
                  <a:schemeClr val="bg1"/>
                </a:solidFill>
                <a:cs typeface="+mn-ea"/>
                <a:sym typeface="+mn-lt"/>
              </a:rPr>
              <a:t>02</a:t>
            </a:r>
            <a:endParaRPr lang="en-US" altLang="zh-CN" sz="2000" dirty="0">
              <a:solidFill>
                <a:schemeClr val="bg1"/>
              </a:solidFill>
              <a:cs typeface="+mn-ea"/>
              <a:sym typeface="+mn-lt"/>
            </a:endParaRPr>
          </a:p>
        </p:txBody>
      </p:sp>
      <p:sp>
        <p:nvSpPr>
          <p:cNvPr id="46" name="椭圆 41"/>
          <p:cNvSpPr>
            <a:spLocks noChangeArrowheads="1"/>
          </p:cNvSpPr>
          <p:nvPr/>
        </p:nvSpPr>
        <p:spPr bwMode="auto">
          <a:xfrm>
            <a:off x="5409084" y="3006751"/>
            <a:ext cx="423617" cy="420405"/>
          </a:xfrm>
          <a:prstGeom prst="ellipse">
            <a:avLst/>
          </a:prstGeom>
          <a:solidFill>
            <a:srgbClr val="BF181F"/>
          </a:solidFill>
          <a:ln w="38100">
            <a:solidFill>
              <a:schemeClr val="bg1"/>
            </a:solidFill>
            <a:round/>
          </a:ln>
        </p:spPr>
        <p:txBody>
          <a:bodyPr lIns="91248" tIns="45625" rIns="91248" bIns="45625" anchor="ctr"/>
          <a:lstStyle/>
          <a:p>
            <a:pPr algn="ctr"/>
            <a:endParaRPr lang="zh-CN" altLang="en-US" sz="2440" dirty="0">
              <a:solidFill>
                <a:schemeClr val="tx1">
                  <a:lumMod val="50000"/>
                </a:schemeClr>
              </a:solidFill>
              <a:cs typeface="+mn-ea"/>
              <a:sym typeface="+mn-lt"/>
            </a:endParaRPr>
          </a:p>
        </p:txBody>
      </p:sp>
      <p:sp>
        <p:nvSpPr>
          <p:cNvPr id="47" name="矩形 71"/>
          <p:cNvSpPr>
            <a:spLocks noChangeArrowheads="1"/>
          </p:cNvSpPr>
          <p:nvPr/>
        </p:nvSpPr>
        <p:spPr bwMode="auto">
          <a:xfrm>
            <a:off x="5390588" y="3025376"/>
            <a:ext cx="485643" cy="399918"/>
          </a:xfrm>
          <a:prstGeom prst="rect">
            <a:avLst/>
          </a:prstGeom>
          <a:noFill/>
          <a:ln w="9525">
            <a:noFill/>
            <a:miter lim="800000"/>
          </a:ln>
        </p:spPr>
        <p:txBody>
          <a:bodyPr wrap="none" lIns="91248" tIns="45625" rIns="91248" bIns="45625">
            <a:spAutoFit/>
          </a:bodyPr>
          <a:lstStyle/>
          <a:p>
            <a:r>
              <a:rPr lang="en-US" altLang="zh-CN" sz="2000" dirty="0">
                <a:solidFill>
                  <a:schemeClr val="bg1"/>
                </a:solidFill>
                <a:cs typeface="+mn-ea"/>
                <a:sym typeface="+mn-lt"/>
              </a:rPr>
              <a:t>03</a:t>
            </a:r>
            <a:endParaRPr lang="en-US" altLang="zh-CN" sz="2000" dirty="0">
              <a:solidFill>
                <a:schemeClr val="bg1"/>
              </a:solidFill>
              <a:cs typeface="+mn-ea"/>
              <a:sym typeface="+mn-lt"/>
            </a:endParaRPr>
          </a:p>
        </p:txBody>
      </p:sp>
      <p:pic>
        <p:nvPicPr>
          <p:cNvPr id="11" name="图片 10"/>
          <p:cNvPicPr>
            <a:picLocks noChangeAspect="1"/>
          </p:cNvPicPr>
          <p:nvPr/>
        </p:nvPicPr>
        <p:blipFill>
          <a:blip r:embed="rId3" cstate="screen"/>
          <a:stretch>
            <a:fillRect/>
          </a:stretch>
        </p:blipFill>
        <p:spPr>
          <a:xfrm>
            <a:off x="3321422" y="3340660"/>
            <a:ext cx="1187005" cy="762344"/>
          </a:xfrm>
          <a:prstGeom prst="rect">
            <a:avLst/>
          </a:prstGeom>
        </p:spPr>
      </p:pic>
      <p:pic>
        <p:nvPicPr>
          <p:cNvPr id="13" name="图片 12"/>
          <p:cNvPicPr>
            <a:picLocks noChangeAspect="1"/>
          </p:cNvPicPr>
          <p:nvPr/>
        </p:nvPicPr>
        <p:blipFill>
          <a:blip r:embed="rId4" cstate="screen"/>
          <a:stretch>
            <a:fillRect/>
          </a:stretch>
        </p:blipFill>
        <p:spPr>
          <a:xfrm>
            <a:off x="5662338" y="3154467"/>
            <a:ext cx="1028515" cy="1268169"/>
          </a:xfrm>
          <a:prstGeom prst="rect">
            <a:avLst/>
          </a:prstGeom>
        </p:spPr>
      </p:pic>
      <p:sp>
        <p:nvSpPr>
          <p:cNvPr id="23" name="椭圆 22"/>
          <p:cNvSpPr/>
          <p:nvPr/>
        </p:nvSpPr>
        <p:spPr>
          <a:xfrm>
            <a:off x="1086693" y="3150809"/>
            <a:ext cx="1199355" cy="1199355"/>
          </a:xfrm>
          <a:prstGeom prst="ellipse">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椭圆 41"/>
          <p:cNvSpPr>
            <a:spLocks noChangeArrowheads="1"/>
          </p:cNvSpPr>
          <p:nvPr/>
        </p:nvSpPr>
        <p:spPr bwMode="auto">
          <a:xfrm>
            <a:off x="1017567" y="2930551"/>
            <a:ext cx="423617" cy="420405"/>
          </a:xfrm>
          <a:prstGeom prst="ellipse">
            <a:avLst/>
          </a:prstGeom>
          <a:solidFill>
            <a:srgbClr val="BF181F"/>
          </a:solidFill>
          <a:ln w="38100">
            <a:solidFill>
              <a:schemeClr val="bg1"/>
            </a:solidFill>
            <a:round/>
          </a:ln>
        </p:spPr>
        <p:txBody>
          <a:bodyPr lIns="91248" tIns="45625" rIns="91248" bIns="45625" anchor="ctr"/>
          <a:lstStyle/>
          <a:p>
            <a:pPr algn="ctr"/>
            <a:endParaRPr lang="zh-CN" altLang="en-US" sz="2440" dirty="0">
              <a:solidFill>
                <a:schemeClr val="tx1">
                  <a:lumMod val="50000"/>
                </a:schemeClr>
              </a:solidFill>
              <a:cs typeface="+mn-ea"/>
              <a:sym typeface="+mn-lt"/>
            </a:endParaRPr>
          </a:p>
        </p:txBody>
      </p:sp>
      <p:sp>
        <p:nvSpPr>
          <p:cNvPr id="43" name="矩形 71"/>
          <p:cNvSpPr>
            <a:spLocks noChangeArrowheads="1"/>
          </p:cNvSpPr>
          <p:nvPr/>
        </p:nvSpPr>
        <p:spPr bwMode="auto">
          <a:xfrm>
            <a:off x="999070" y="2949176"/>
            <a:ext cx="485643" cy="399918"/>
          </a:xfrm>
          <a:prstGeom prst="rect">
            <a:avLst/>
          </a:prstGeom>
          <a:noFill/>
          <a:ln w="9525">
            <a:noFill/>
            <a:miter lim="800000"/>
          </a:ln>
        </p:spPr>
        <p:txBody>
          <a:bodyPr wrap="none" lIns="91248" tIns="45625" rIns="91248" bIns="45625">
            <a:spAutoFit/>
          </a:bodyPr>
          <a:lstStyle/>
          <a:p>
            <a:r>
              <a:rPr lang="en-US" altLang="zh-CN" sz="2000" dirty="0">
                <a:solidFill>
                  <a:schemeClr val="bg1"/>
                </a:solidFill>
                <a:cs typeface="+mn-ea"/>
                <a:sym typeface="+mn-lt"/>
              </a:rPr>
              <a:t>01</a:t>
            </a:r>
            <a:endParaRPr lang="en-US" altLang="zh-CN" sz="2000" dirty="0">
              <a:solidFill>
                <a:schemeClr val="bg1"/>
              </a:solidFill>
              <a:cs typeface="+mn-ea"/>
              <a:sym typeface="+mn-lt"/>
            </a:endParaRPr>
          </a:p>
        </p:txBody>
      </p:sp>
      <p:cxnSp>
        <p:nvCxnSpPr>
          <p:cNvPr id="34" name="直接连接符 33"/>
          <p:cNvCxnSpPr>
            <a:endCxn id="5" idx="5"/>
          </p:cNvCxnSpPr>
          <p:nvPr/>
        </p:nvCxnSpPr>
        <p:spPr>
          <a:xfrm>
            <a:off x="1086693" y="3312085"/>
            <a:ext cx="1103260" cy="908924"/>
          </a:xfrm>
          <a:prstGeom prst="line">
            <a:avLst/>
          </a:prstGeom>
          <a:ln w="57150">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3381498" y="3340660"/>
            <a:ext cx="1103260" cy="908924"/>
          </a:xfrm>
          <a:prstGeom prst="line">
            <a:avLst/>
          </a:prstGeom>
          <a:ln w="57150">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5699536" y="3369235"/>
            <a:ext cx="1103260" cy="908924"/>
          </a:xfrm>
          <a:prstGeom prst="line">
            <a:avLst/>
          </a:prstGeom>
          <a:ln w="57150">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810895" y="1569085"/>
            <a:ext cx="5080000" cy="706755"/>
          </a:xfrm>
          <a:prstGeom prst="rect">
            <a:avLst/>
          </a:prstGeom>
          <a:noFill/>
          <a:ln w="9525">
            <a:noFill/>
          </a:ln>
        </p:spPr>
        <p:txBody>
          <a:bodyPr>
            <a:spAutoFit/>
          </a:bodyPr>
          <a:p>
            <a:pPr indent="0"/>
            <a:r>
              <a:rPr lang="zh-CN" altLang="en-US" sz="2000" b="1" dirty="0">
                <a:gradFill>
                  <a:gsLst>
                    <a:gs pos="0">
                      <a:srgbClr val="012D86"/>
                    </a:gs>
                    <a:gs pos="100000">
                      <a:srgbClr val="0E2557"/>
                    </a:gs>
                  </a:gsLst>
                  <a:lin scaled="0"/>
                </a:gradFill>
                <a:cs typeface="+mn-ea"/>
                <a:sym typeface="+mn-ea"/>
              </a:rPr>
              <a:t>感染</a:t>
            </a:r>
            <a:r>
              <a:rPr lang="en-US" altLang="zh-CN" sz="2000" b="1" dirty="0">
                <a:gradFill>
                  <a:gsLst>
                    <a:gs pos="0">
                      <a:srgbClr val="012D86"/>
                    </a:gs>
                    <a:gs pos="100000">
                      <a:srgbClr val="0E2557"/>
                    </a:gs>
                  </a:gsLst>
                  <a:lin scaled="0"/>
                </a:gradFill>
                <a:cs typeface="+mn-ea"/>
                <a:sym typeface="+mn-ea"/>
              </a:rPr>
              <a:t>HIV</a:t>
            </a:r>
            <a:r>
              <a:rPr lang="zh-CN" altLang="en-US" sz="2000" b="1" dirty="0">
                <a:gradFill>
                  <a:gsLst>
                    <a:gs pos="0">
                      <a:srgbClr val="012D86"/>
                    </a:gs>
                    <a:gs pos="100000">
                      <a:srgbClr val="0E2557"/>
                    </a:gs>
                  </a:gsLst>
                  <a:lin scaled="0"/>
                </a:gradFill>
                <a:cs typeface="+mn-ea"/>
                <a:sym typeface="+mn-ea"/>
              </a:rPr>
              <a:t>的人是艾滋病的唯一艾滋病的</a:t>
            </a:r>
            <a:r>
              <a:rPr lang="zh-CN" sz="2000" b="1">
                <a:gradFill>
                  <a:gsLst>
                    <a:gs pos="0">
                      <a:srgbClr val="E30000"/>
                    </a:gs>
                    <a:gs pos="100000">
                      <a:srgbClr val="760303"/>
                    </a:gs>
                  </a:gsLst>
                  <a:lin scaled="0"/>
                </a:gradFill>
                <a:latin typeface="微软雅黑" panose="020B0503020204020204" charset="-122"/>
                <a:ea typeface="微软雅黑" panose="020B0503020204020204" charset="-122"/>
                <a:cs typeface="微软雅黑" panose="020B0503020204020204" charset="-122"/>
                <a:sym typeface="+mn-ea"/>
              </a:rPr>
              <a:t>传染源</a:t>
            </a:r>
            <a:r>
              <a:rPr lang="zh-CN" altLang="en-US" sz="2000" b="1" dirty="0">
                <a:gradFill>
                  <a:gsLst>
                    <a:gs pos="0">
                      <a:srgbClr val="012D86"/>
                    </a:gs>
                    <a:gs pos="100000">
                      <a:srgbClr val="0E2557"/>
                    </a:gs>
                  </a:gsLst>
                  <a:lin scaled="0"/>
                </a:gradFill>
                <a:cs typeface="+mn-ea"/>
                <a:sym typeface="+mn-ea"/>
              </a:rPr>
              <a:t>。包括：病人、</a:t>
            </a:r>
            <a:r>
              <a:rPr lang="en-US" altLang="zh-CN" sz="2000" b="1" dirty="0">
                <a:gradFill>
                  <a:gsLst>
                    <a:gs pos="0">
                      <a:srgbClr val="012D86"/>
                    </a:gs>
                    <a:gs pos="100000">
                      <a:srgbClr val="0E2557"/>
                    </a:gs>
                  </a:gsLst>
                  <a:lin scaled="0"/>
                </a:gradFill>
                <a:cs typeface="+mn-ea"/>
                <a:sym typeface="+mn-ea"/>
              </a:rPr>
              <a:t>HIV</a:t>
            </a:r>
            <a:r>
              <a:rPr lang="zh-CN" altLang="en-US" sz="2000" b="1" dirty="0">
                <a:gradFill>
                  <a:gsLst>
                    <a:gs pos="0">
                      <a:srgbClr val="012D86"/>
                    </a:gs>
                    <a:gs pos="100000">
                      <a:srgbClr val="0E2557"/>
                    </a:gs>
                  </a:gsLst>
                  <a:lin scaled="0"/>
                </a:gradFill>
                <a:cs typeface="+mn-ea"/>
                <a:sym typeface="+mn-ea"/>
              </a:rPr>
              <a:t>感染者。</a:t>
            </a:r>
            <a:endParaRPr lang="zh-CN" altLang="en-US" sz="2000" b="1" dirty="0">
              <a:gradFill>
                <a:gsLst>
                  <a:gs pos="0">
                    <a:srgbClr val="012D86"/>
                  </a:gs>
                  <a:gs pos="100000">
                    <a:srgbClr val="0E2557"/>
                  </a:gs>
                </a:gsLst>
                <a:lin scaled="0"/>
              </a:gradFill>
              <a:cs typeface="+mn-ea"/>
              <a:sym typeface="+mn-ea"/>
            </a:endParaRPr>
          </a:p>
        </p:txBody>
      </p:sp>
      <p:sp>
        <p:nvSpPr>
          <p:cNvPr id="4" name="îŝḷîḓé-Rectangle 2"/>
          <p:cNvSpPr/>
          <p:nvPr/>
        </p:nvSpPr>
        <p:spPr>
          <a:xfrm>
            <a:off x="564515" y="1616710"/>
            <a:ext cx="235585" cy="630555"/>
          </a:xfrm>
          <a:prstGeom prst="rect">
            <a:avLst/>
          </a:prstGeom>
          <a:gradFill>
            <a:gsLst>
              <a:gs pos="0">
                <a:srgbClr val="9EE256"/>
              </a:gs>
              <a:gs pos="100000">
                <a:srgbClr val="52762D"/>
              </a:gs>
            </a:gsLst>
            <a:lin scaled="0"/>
          </a:gradFill>
          <a:ln>
            <a:gradFill>
              <a:gsLst>
                <a:gs pos="0">
                  <a:srgbClr val="9EE256"/>
                </a:gs>
                <a:gs pos="100000">
                  <a:srgbClr val="52762D"/>
                </a:gs>
              </a:gsLst>
            </a:gra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4"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p:grpSp>
        <p:nvGrpSpPr>
          <p:cNvPr id="3" name="Group 3"/>
          <p:cNvGrpSpPr/>
          <p:nvPr/>
        </p:nvGrpSpPr>
        <p:grpSpPr>
          <a:xfrm>
            <a:off x="909955" y="811530"/>
            <a:ext cx="10547350" cy="3598081"/>
            <a:chOff x="307" y="1479"/>
            <a:chExt cx="4992" cy="2497"/>
          </a:xfrm>
        </p:grpSpPr>
        <p:sp>
          <p:nvSpPr>
            <p:cNvPr id="34819" name="Oval 4"/>
            <p:cNvSpPr/>
            <p:nvPr>
              <p:custDataLst>
                <p:tags r:id="rId1"/>
              </p:custDataLst>
            </p:nvPr>
          </p:nvSpPr>
          <p:spPr>
            <a:xfrm>
              <a:off x="547" y="1479"/>
              <a:ext cx="624" cy="192"/>
            </a:xfrm>
            <a:prstGeom prst="ellipse">
              <a:avLst/>
            </a:prstGeom>
            <a:solidFill>
              <a:srgbClr val="FFFFFF"/>
            </a:solidFill>
            <a:ln w="9525" cap="flat" cmpd="sng">
              <a:solidFill>
                <a:schemeClr val="tx1"/>
              </a:solidFill>
              <a:prstDash val="solid"/>
              <a:miter/>
              <a:headEnd type="none" w="med" len="med"/>
              <a:tailEnd type="none" w="med" len="med"/>
            </a:ln>
          </p:spPr>
          <p:txBody>
            <a:bodyPr wrap="none" anchor="ctr"/>
            <a:p>
              <a:endParaRPr lang="zh-CN" altLang="en-US" u="sng" dirty="0">
                <a:solidFill>
                  <a:srgbClr val="000000"/>
                </a:solidFill>
                <a:latin typeface="Verdana" panose="020B0604030504040204" pitchFamily="34" charset="0"/>
                <a:ea typeface="宋体" panose="02010600030101010101" pitchFamily="2" charset="-122"/>
              </a:endParaRPr>
            </a:p>
          </p:txBody>
        </p:sp>
        <p:sp>
          <p:nvSpPr>
            <p:cNvPr id="34820" name="Line 5"/>
            <p:cNvSpPr/>
            <p:nvPr>
              <p:custDataLst>
                <p:tags r:id="rId2"/>
              </p:custDataLst>
            </p:nvPr>
          </p:nvSpPr>
          <p:spPr>
            <a:xfrm>
              <a:off x="1171" y="1575"/>
              <a:ext cx="0" cy="1872"/>
            </a:xfrm>
            <a:prstGeom prst="line">
              <a:avLst/>
            </a:prstGeom>
            <a:ln w="9525" cap="flat" cmpd="sng">
              <a:solidFill>
                <a:schemeClr val="tx1"/>
              </a:solidFill>
              <a:prstDash val="solid"/>
              <a:miter/>
              <a:headEnd type="none" w="med" len="med"/>
              <a:tailEnd type="none" w="med" len="med"/>
            </a:ln>
          </p:spPr>
        </p:sp>
        <p:sp>
          <p:nvSpPr>
            <p:cNvPr id="34821" name="Line 6"/>
            <p:cNvSpPr/>
            <p:nvPr>
              <p:custDataLst>
                <p:tags r:id="rId3"/>
              </p:custDataLst>
            </p:nvPr>
          </p:nvSpPr>
          <p:spPr>
            <a:xfrm flipH="1">
              <a:off x="547" y="1623"/>
              <a:ext cx="0" cy="1824"/>
            </a:xfrm>
            <a:prstGeom prst="line">
              <a:avLst/>
            </a:prstGeom>
            <a:ln w="9525" cap="flat" cmpd="sng">
              <a:solidFill>
                <a:schemeClr val="tx1"/>
              </a:solidFill>
              <a:prstDash val="solid"/>
              <a:miter/>
              <a:headEnd type="none" w="med" len="med"/>
              <a:tailEnd type="none" w="med" len="med"/>
            </a:ln>
          </p:spPr>
        </p:sp>
        <p:sp>
          <p:nvSpPr>
            <p:cNvPr id="34822" name="Rectangle 7"/>
            <p:cNvSpPr/>
            <p:nvPr>
              <p:custDataLst>
                <p:tags r:id="rId4"/>
              </p:custDataLst>
            </p:nvPr>
          </p:nvSpPr>
          <p:spPr>
            <a:xfrm>
              <a:off x="547" y="1911"/>
              <a:ext cx="624" cy="1536"/>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p>
              <a:pPr algn="ctr"/>
              <a:endParaRPr lang="zh-CN" altLang="en-US" sz="2000" b="1" dirty="0">
                <a:solidFill>
                  <a:srgbClr val="000000"/>
                </a:solidFill>
                <a:latin typeface="Times New Roman" panose="02020603050405020304" pitchFamily="18" charset="0"/>
                <a:ea typeface="宋体" panose="02010600030101010101" pitchFamily="2" charset="-122"/>
              </a:endParaRPr>
            </a:p>
            <a:p>
              <a:pPr algn="ctr"/>
              <a:endParaRPr lang="zh-CN" altLang="en-US" sz="2000" b="1" dirty="0">
                <a:solidFill>
                  <a:srgbClr val="000000"/>
                </a:solidFill>
                <a:latin typeface="Times New Roman" panose="02020603050405020304" pitchFamily="18" charset="0"/>
                <a:ea typeface="宋体" panose="02010600030101010101" pitchFamily="2" charset="-122"/>
              </a:endParaRPr>
            </a:p>
          </p:txBody>
        </p:sp>
        <p:sp>
          <p:nvSpPr>
            <p:cNvPr id="34823" name="Oval 8"/>
            <p:cNvSpPr/>
            <p:nvPr>
              <p:custDataLst>
                <p:tags r:id="rId5"/>
              </p:custDataLst>
            </p:nvPr>
          </p:nvSpPr>
          <p:spPr>
            <a:xfrm>
              <a:off x="547" y="1863"/>
              <a:ext cx="624" cy="144"/>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en-US" u="sng" dirty="0">
                <a:solidFill>
                  <a:srgbClr val="000000"/>
                </a:solidFill>
                <a:latin typeface="Verdana" panose="020B0604030504040204" pitchFamily="34" charset="0"/>
                <a:ea typeface="宋体" panose="02010600030101010101" pitchFamily="2" charset="-122"/>
              </a:endParaRPr>
            </a:p>
          </p:txBody>
        </p:sp>
        <p:sp>
          <p:nvSpPr>
            <p:cNvPr id="34824" name="Oval 9"/>
            <p:cNvSpPr/>
            <p:nvPr>
              <p:custDataLst>
                <p:tags r:id="rId6"/>
              </p:custDataLst>
            </p:nvPr>
          </p:nvSpPr>
          <p:spPr>
            <a:xfrm>
              <a:off x="1555" y="1479"/>
              <a:ext cx="624" cy="192"/>
            </a:xfrm>
            <a:prstGeom prst="ellipse">
              <a:avLst/>
            </a:prstGeom>
            <a:solidFill>
              <a:srgbClr val="FFFFFF"/>
            </a:solidFill>
            <a:ln w="9525" cap="flat" cmpd="sng">
              <a:solidFill>
                <a:schemeClr val="tx1"/>
              </a:solidFill>
              <a:prstDash val="solid"/>
              <a:miter/>
              <a:headEnd type="none" w="med" len="med"/>
              <a:tailEnd type="none" w="med" len="med"/>
            </a:ln>
          </p:spPr>
          <p:txBody>
            <a:bodyPr wrap="none" anchor="ctr"/>
            <a:p>
              <a:endParaRPr lang="zh-CN" altLang="en-US" u="sng" dirty="0">
                <a:solidFill>
                  <a:srgbClr val="000000"/>
                </a:solidFill>
                <a:latin typeface="Verdana" panose="020B0604030504040204" pitchFamily="34" charset="0"/>
                <a:ea typeface="宋体" panose="02010600030101010101" pitchFamily="2" charset="-122"/>
              </a:endParaRPr>
            </a:p>
          </p:txBody>
        </p:sp>
        <p:sp>
          <p:nvSpPr>
            <p:cNvPr id="34825" name="Oval 10"/>
            <p:cNvSpPr/>
            <p:nvPr>
              <p:custDataLst>
                <p:tags r:id="rId7"/>
              </p:custDataLst>
            </p:nvPr>
          </p:nvSpPr>
          <p:spPr>
            <a:xfrm>
              <a:off x="2467" y="1479"/>
              <a:ext cx="624" cy="192"/>
            </a:xfrm>
            <a:prstGeom prst="ellipse">
              <a:avLst/>
            </a:prstGeom>
            <a:solidFill>
              <a:srgbClr val="FFFFFF"/>
            </a:solidFill>
            <a:ln w="9525" cap="flat" cmpd="sng">
              <a:solidFill>
                <a:schemeClr val="tx1"/>
              </a:solidFill>
              <a:prstDash val="solid"/>
              <a:miter/>
              <a:headEnd type="none" w="med" len="med"/>
              <a:tailEnd type="none" w="med" len="med"/>
            </a:ln>
          </p:spPr>
          <p:txBody>
            <a:bodyPr wrap="none" anchor="ctr"/>
            <a:p>
              <a:endParaRPr lang="zh-CN" altLang="en-US" u="sng" dirty="0">
                <a:solidFill>
                  <a:srgbClr val="000000"/>
                </a:solidFill>
                <a:latin typeface="Verdana" panose="020B0604030504040204" pitchFamily="34" charset="0"/>
                <a:ea typeface="宋体" panose="02010600030101010101" pitchFamily="2" charset="-122"/>
              </a:endParaRPr>
            </a:p>
          </p:txBody>
        </p:sp>
        <p:sp>
          <p:nvSpPr>
            <p:cNvPr id="34826" name="Oval 11"/>
            <p:cNvSpPr/>
            <p:nvPr>
              <p:custDataLst>
                <p:tags r:id="rId8"/>
              </p:custDataLst>
            </p:nvPr>
          </p:nvSpPr>
          <p:spPr>
            <a:xfrm>
              <a:off x="3475" y="1479"/>
              <a:ext cx="624" cy="192"/>
            </a:xfrm>
            <a:prstGeom prst="ellipse">
              <a:avLst/>
            </a:prstGeom>
            <a:solidFill>
              <a:srgbClr val="FFFFFF"/>
            </a:solidFill>
            <a:ln w="9525" cap="flat" cmpd="sng">
              <a:solidFill>
                <a:schemeClr val="tx1"/>
              </a:solidFill>
              <a:prstDash val="solid"/>
              <a:miter/>
              <a:headEnd type="none" w="med" len="med"/>
              <a:tailEnd type="none" w="med" len="med"/>
            </a:ln>
          </p:spPr>
          <p:txBody>
            <a:bodyPr wrap="none" anchor="ctr"/>
            <a:p>
              <a:endParaRPr lang="zh-CN" altLang="en-US" u="sng" dirty="0">
                <a:solidFill>
                  <a:srgbClr val="000000"/>
                </a:solidFill>
                <a:latin typeface="Verdana" panose="020B0604030504040204" pitchFamily="34" charset="0"/>
                <a:ea typeface="宋体" panose="02010600030101010101" pitchFamily="2" charset="-122"/>
              </a:endParaRPr>
            </a:p>
          </p:txBody>
        </p:sp>
        <p:sp>
          <p:nvSpPr>
            <p:cNvPr id="34827" name="Oval 12"/>
            <p:cNvSpPr/>
            <p:nvPr>
              <p:custDataLst>
                <p:tags r:id="rId9"/>
              </p:custDataLst>
            </p:nvPr>
          </p:nvSpPr>
          <p:spPr>
            <a:xfrm>
              <a:off x="4435" y="1479"/>
              <a:ext cx="624" cy="192"/>
            </a:xfrm>
            <a:prstGeom prst="ellipse">
              <a:avLst/>
            </a:prstGeom>
            <a:solidFill>
              <a:srgbClr val="FFFFFF"/>
            </a:solidFill>
            <a:ln w="9525" cap="flat" cmpd="sng">
              <a:solidFill>
                <a:schemeClr val="tx1"/>
              </a:solidFill>
              <a:prstDash val="solid"/>
              <a:miter/>
              <a:headEnd type="none" w="med" len="med"/>
              <a:tailEnd type="none" w="med" len="med"/>
            </a:ln>
          </p:spPr>
          <p:txBody>
            <a:bodyPr wrap="none" anchor="ctr"/>
            <a:p>
              <a:endParaRPr lang="zh-CN" altLang="en-US" u="sng" dirty="0">
                <a:solidFill>
                  <a:srgbClr val="000000"/>
                </a:solidFill>
                <a:latin typeface="Verdana" panose="020B0604030504040204" pitchFamily="34" charset="0"/>
                <a:ea typeface="宋体" panose="02010600030101010101" pitchFamily="2" charset="-122"/>
              </a:endParaRPr>
            </a:p>
          </p:txBody>
        </p:sp>
        <p:sp>
          <p:nvSpPr>
            <p:cNvPr id="34828" name="Line 13"/>
            <p:cNvSpPr/>
            <p:nvPr>
              <p:custDataLst>
                <p:tags r:id="rId10"/>
              </p:custDataLst>
            </p:nvPr>
          </p:nvSpPr>
          <p:spPr>
            <a:xfrm>
              <a:off x="2179" y="1575"/>
              <a:ext cx="0" cy="1872"/>
            </a:xfrm>
            <a:prstGeom prst="line">
              <a:avLst/>
            </a:prstGeom>
            <a:ln w="9525" cap="flat" cmpd="sng">
              <a:solidFill>
                <a:schemeClr val="tx1"/>
              </a:solidFill>
              <a:prstDash val="solid"/>
              <a:miter/>
              <a:headEnd type="none" w="med" len="med"/>
              <a:tailEnd type="none" w="med" len="med"/>
            </a:ln>
          </p:spPr>
        </p:sp>
        <p:sp>
          <p:nvSpPr>
            <p:cNvPr id="34829" name="Line 14"/>
            <p:cNvSpPr/>
            <p:nvPr>
              <p:custDataLst>
                <p:tags r:id="rId11"/>
              </p:custDataLst>
            </p:nvPr>
          </p:nvSpPr>
          <p:spPr>
            <a:xfrm>
              <a:off x="1555" y="1575"/>
              <a:ext cx="0" cy="1872"/>
            </a:xfrm>
            <a:prstGeom prst="line">
              <a:avLst/>
            </a:prstGeom>
            <a:ln w="9525" cap="flat" cmpd="sng">
              <a:solidFill>
                <a:schemeClr val="tx1"/>
              </a:solidFill>
              <a:prstDash val="solid"/>
              <a:miter/>
              <a:headEnd type="none" w="med" len="med"/>
              <a:tailEnd type="none" w="med" len="med"/>
            </a:ln>
          </p:spPr>
        </p:sp>
        <p:sp>
          <p:nvSpPr>
            <p:cNvPr id="34830" name="Line 15"/>
            <p:cNvSpPr/>
            <p:nvPr>
              <p:custDataLst>
                <p:tags r:id="rId12"/>
              </p:custDataLst>
            </p:nvPr>
          </p:nvSpPr>
          <p:spPr>
            <a:xfrm>
              <a:off x="2467" y="1575"/>
              <a:ext cx="0" cy="1872"/>
            </a:xfrm>
            <a:prstGeom prst="line">
              <a:avLst/>
            </a:prstGeom>
            <a:ln w="9525" cap="flat" cmpd="sng">
              <a:solidFill>
                <a:schemeClr val="tx1"/>
              </a:solidFill>
              <a:prstDash val="solid"/>
              <a:miter/>
              <a:headEnd type="none" w="med" len="med"/>
              <a:tailEnd type="none" w="med" len="med"/>
            </a:ln>
          </p:spPr>
        </p:sp>
        <p:sp>
          <p:nvSpPr>
            <p:cNvPr id="34831" name="Line 16"/>
            <p:cNvSpPr/>
            <p:nvPr>
              <p:custDataLst>
                <p:tags r:id="rId13"/>
              </p:custDataLst>
            </p:nvPr>
          </p:nvSpPr>
          <p:spPr>
            <a:xfrm flipH="1">
              <a:off x="3091" y="1623"/>
              <a:ext cx="0" cy="1824"/>
            </a:xfrm>
            <a:prstGeom prst="line">
              <a:avLst/>
            </a:prstGeom>
            <a:ln w="9525" cap="flat" cmpd="sng">
              <a:solidFill>
                <a:schemeClr val="tx1"/>
              </a:solidFill>
              <a:prstDash val="solid"/>
              <a:miter/>
              <a:headEnd type="none" w="med" len="med"/>
              <a:tailEnd type="none" w="med" len="med"/>
            </a:ln>
          </p:spPr>
        </p:sp>
        <p:sp>
          <p:nvSpPr>
            <p:cNvPr id="34832" name="Line 17"/>
            <p:cNvSpPr/>
            <p:nvPr>
              <p:custDataLst>
                <p:tags r:id="rId14"/>
              </p:custDataLst>
            </p:nvPr>
          </p:nvSpPr>
          <p:spPr>
            <a:xfrm>
              <a:off x="3475" y="1623"/>
              <a:ext cx="0" cy="1824"/>
            </a:xfrm>
            <a:prstGeom prst="line">
              <a:avLst/>
            </a:prstGeom>
            <a:ln w="9525" cap="flat" cmpd="sng">
              <a:solidFill>
                <a:schemeClr val="tx1"/>
              </a:solidFill>
              <a:prstDash val="solid"/>
              <a:miter/>
              <a:headEnd type="none" w="med" len="med"/>
              <a:tailEnd type="none" w="med" len="med"/>
            </a:ln>
          </p:spPr>
        </p:sp>
        <p:sp>
          <p:nvSpPr>
            <p:cNvPr id="34833" name="Line 18"/>
            <p:cNvSpPr/>
            <p:nvPr>
              <p:custDataLst>
                <p:tags r:id="rId15"/>
              </p:custDataLst>
            </p:nvPr>
          </p:nvSpPr>
          <p:spPr>
            <a:xfrm>
              <a:off x="4099" y="1623"/>
              <a:ext cx="0" cy="1824"/>
            </a:xfrm>
            <a:prstGeom prst="line">
              <a:avLst/>
            </a:prstGeom>
            <a:ln w="9525" cap="flat" cmpd="sng">
              <a:solidFill>
                <a:schemeClr val="tx1"/>
              </a:solidFill>
              <a:prstDash val="solid"/>
              <a:miter/>
              <a:headEnd type="none" w="med" len="med"/>
              <a:tailEnd type="none" w="med" len="med"/>
            </a:ln>
          </p:spPr>
        </p:sp>
        <p:sp>
          <p:nvSpPr>
            <p:cNvPr id="34834" name="Line 19"/>
            <p:cNvSpPr/>
            <p:nvPr>
              <p:custDataLst>
                <p:tags r:id="rId16"/>
              </p:custDataLst>
            </p:nvPr>
          </p:nvSpPr>
          <p:spPr>
            <a:xfrm>
              <a:off x="4435" y="1575"/>
              <a:ext cx="0" cy="1872"/>
            </a:xfrm>
            <a:prstGeom prst="line">
              <a:avLst/>
            </a:prstGeom>
            <a:ln w="9525" cap="flat" cmpd="sng">
              <a:solidFill>
                <a:schemeClr val="tx1"/>
              </a:solidFill>
              <a:prstDash val="solid"/>
              <a:miter/>
              <a:headEnd type="none" w="med" len="med"/>
              <a:tailEnd type="none" w="med" len="med"/>
            </a:ln>
          </p:spPr>
        </p:sp>
        <p:sp>
          <p:nvSpPr>
            <p:cNvPr id="34835" name="Line 20"/>
            <p:cNvSpPr/>
            <p:nvPr>
              <p:custDataLst>
                <p:tags r:id="rId17"/>
              </p:custDataLst>
            </p:nvPr>
          </p:nvSpPr>
          <p:spPr>
            <a:xfrm>
              <a:off x="5059" y="1623"/>
              <a:ext cx="0" cy="1872"/>
            </a:xfrm>
            <a:prstGeom prst="line">
              <a:avLst/>
            </a:prstGeom>
            <a:ln w="9525" cap="flat" cmpd="sng">
              <a:solidFill>
                <a:schemeClr val="tx1"/>
              </a:solidFill>
              <a:prstDash val="solid"/>
              <a:miter/>
              <a:headEnd type="none" w="med" len="med"/>
              <a:tailEnd type="none" w="med" len="med"/>
            </a:ln>
          </p:spPr>
        </p:sp>
        <p:sp>
          <p:nvSpPr>
            <p:cNvPr id="34836" name="Rectangle 21"/>
            <p:cNvSpPr/>
            <p:nvPr>
              <p:custDataLst>
                <p:tags r:id="rId18"/>
              </p:custDataLst>
            </p:nvPr>
          </p:nvSpPr>
          <p:spPr>
            <a:xfrm>
              <a:off x="1555" y="2631"/>
              <a:ext cx="624" cy="816"/>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en-US" u="sng" dirty="0">
                <a:solidFill>
                  <a:srgbClr val="000000"/>
                </a:solidFill>
                <a:latin typeface="Verdana" panose="020B0604030504040204" pitchFamily="34" charset="0"/>
                <a:ea typeface="宋体" panose="02010600030101010101" pitchFamily="2" charset="-122"/>
              </a:endParaRPr>
            </a:p>
          </p:txBody>
        </p:sp>
        <p:sp>
          <p:nvSpPr>
            <p:cNvPr id="34837" name="Oval 22"/>
            <p:cNvSpPr/>
            <p:nvPr>
              <p:custDataLst>
                <p:tags r:id="rId19"/>
              </p:custDataLst>
            </p:nvPr>
          </p:nvSpPr>
          <p:spPr>
            <a:xfrm>
              <a:off x="1555" y="2535"/>
              <a:ext cx="624" cy="144"/>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en-US" u="sng" dirty="0">
                <a:solidFill>
                  <a:srgbClr val="000000"/>
                </a:solidFill>
                <a:latin typeface="Verdana" panose="020B0604030504040204" pitchFamily="34" charset="0"/>
                <a:ea typeface="宋体" panose="02010600030101010101" pitchFamily="2" charset="-122"/>
              </a:endParaRPr>
            </a:p>
          </p:txBody>
        </p:sp>
        <p:sp>
          <p:nvSpPr>
            <p:cNvPr id="34838" name="Oval 23"/>
            <p:cNvSpPr/>
            <p:nvPr>
              <p:custDataLst>
                <p:tags r:id="rId20"/>
              </p:custDataLst>
            </p:nvPr>
          </p:nvSpPr>
          <p:spPr>
            <a:xfrm>
              <a:off x="547" y="3399"/>
              <a:ext cx="624" cy="144"/>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en-US" u="sng" dirty="0">
                <a:solidFill>
                  <a:srgbClr val="000000"/>
                </a:solidFill>
                <a:latin typeface="Verdana" panose="020B0604030504040204" pitchFamily="34" charset="0"/>
                <a:ea typeface="宋体" panose="02010600030101010101" pitchFamily="2" charset="-122"/>
              </a:endParaRPr>
            </a:p>
          </p:txBody>
        </p:sp>
        <p:sp>
          <p:nvSpPr>
            <p:cNvPr id="34839" name="Oval 24"/>
            <p:cNvSpPr/>
            <p:nvPr>
              <p:custDataLst>
                <p:tags r:id="rId21"/>
              </p:custDataLst>
            </p:nvPr>
          </p:nvSpPr>
          <p:spPr>
            <a:xfrm>
              <a:off x="1555" y="3399"/>
              <a:ext cx="624" cy="144"/>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en-US" u="sng" dirty="0">
                <a:solidFill>
                  <a:srgbClr val="000000"/>
                </a:solidFill>
                <a:latin typeface="Verdana" panose="020B0604030504040204" pitchFamily="34" charset="0"/>
                <a:ea typeface="宋体" panose="02010600030101010101" pitchFamily="2" charset="-122"/>
              </a:endParaRPr>
            </a:p>
          </p:txBody>
        </p:sp>
        <p:sp>
          <p:nvSpPr>
            <p:cNvPr id="34840" name="Rectangle 25"/>
            <p:cNvSpPr/>
            <p:nvPr>
              <p:custDataLst>
                <p:tags r:id="rId22"/>
              </p:custDataLst>
            </p:nvPr>
          </p:nvSpPr>
          <p:spPr>
            <a:xfrm>
              <a:off x="2467" y="3015"/>
              <a:ext cx="624" cy="480"/>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en-US" u="sng" dirty="0">
                <a:solidFill>
                  <a:srgbClr val="000000"/>
                </a:solidFill>
                <a:latin typeface="Verdana" panose="020B0604030504040204" pitchFamily="34" charset="0"/>
                <a:ea typeface="宋体" panose="02010600030101010101" pitchFamily="2" charset="-122"/>
              </a:endParaRPr>
            </a:p>
          </p:txBody>
        </p:sp>
        <p:sp>
          <p:nvSpPr>
            <p:cNvPr id="34841" name="Oval 26"/>
            <p:cNvSpPr/>
            <p:nvPr>
              <p:custDataLst>
                <p:tags r:id="rId23"/>
              </p:custDataLst>
            </p:nvPr>
          </p:nvSpPr>
          <p:spPr>
            <a:xfrm>
              <a:off x="2467" y="2919"/>
              <a:ext cx="624" cy="144"/>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en-US" u="sng" dirty="0">
                <a:solidFill>
                  <a:srgbClr val="000000"/>
                </a:solidFill>
                <a:latin typeface="Verdana" panose="020B0604030504040204" pitchFamily="34" charset="0"/>
                <a:ea typeface="宋体" panose="02010600030101010101" pitchFamily="2" charset="-122"/>
              </a:endParaRPr>
            </a:p>
          </p:txBody>
        </p:sp>
        <p:sp>
          <p:nvSpPr>
            <p:cNvPr id="34842" name="Oval 27"/>
            <p:cNvSpPr/>
            <p:nvPr>
              <p:custDataLst>
                <p:tags r:id="rId24"/>
              </p:custDataLst>
            </p:nvPr>
          </p:nvSpPr>
          <p:spPr>
            <a:xfrm>
              <a:off x="2467" y="3399"/>
              <a:ext cx="624" cy="144"/>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en-US" u="sng" dirty="0">
                <a:solidFill>
                  <a:srgbClr val="000000"/>
                </a:solidFill>
                <a:latin typeface="Verdana" panose="020B0604030504040204" pitchFamily="34" charset="0"/>
                <a:ea typeface="宋体" panose="02010600030101010101" pitchFamily="2" charset="-122"/>
              </a:endParaRPr>
            </a:p>
          </p:txBody>
        </p:sp>
        <p:sp>
          <p:nvSpPr>
            <p:cNvPr id="34843" name="Rectangle 28"/>
            <p:cNvSpPr/>
            <p:nvPr>
              <p:custDataLst>
                <p:tags r:id="rId25"/>
              </p:custDataLst>
            </p:nvPr>
          </p:nvSpPr>
          <p:spPr>
            <a:xfrm>
              <a:off x="3475" y="3207"/>
              <a:ext cx="624" cy="288"/>
            </a:xfrm>
            <a:prstGeom prst="rect">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en-US" u="sng" dirty="0">
                <a:solidFill>
                  <a:srgbClr val="000000"/>
                </a:solidFill>
                <a:latin typeface="Verdana" panose="020B0604030504040204" pitchFamily="34" charset="0"/>
                <a:ea typeface="宋体" panose="02010600030101010101" pitchFamily="2" charset="-122"/>
              </a:endParaRPr>
            </a:p>
          </p:txBody>
        </p:sp>
        <p:sp>
          <p:nvSpPr>
            <p:cNvPr id="34844" name="Oval 29"/>
            <p:cNvSpPr/>
            <p:nvPr>
              <p:custDataLst>
                <p:tags r:id="rId26"/>
              </p:custDataLst>
            </p:nvPr>
          </p:nvSpPr>
          <p:spPr>
            <a:xfrm>
              <a:off x="3475" y="3159"/>
              <a:ext cx="624" cy="144"/>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en-US" u="sng" dirty="0">
                <a:solidFill>
                  <a:srgbClr val="000000"/>
                </a:solidFill>
                <a:latin typeface="Verdana" panose="020B0604030504040204" pitchFamily="34" charset="0"/>
                <a:ea typeface="宋体" panose="02010600030101010101" pitchFamily="2" charset="-122"/>
              </a:endParaRPr>
            </a:p>
          </p:txBody>
        </p:sp>
        <p:sp>
          <p:nvSpPr>
            <p:cNvPr id="34845" name="Oval 30"/>
            <p:cNvSpPr/>
            <p:nvPr>
              <p:custDataLst>
                <p:tags r:id="rId27"/>
              </p:custDataLst>
            </p:nvPr>
          </p:nvSpPr>
          <p:spPr>
            <a:xfrm>
              <a:off x="3475" y="3399"/>
              <a:ext cx="624" cy="144"/>
            </a:xfrm>
            <a:prstGeom prst="ellipse">
              <a:avLst/>
            </a:prstGeom>
            <a:solidFill>
              <a:srgbClr val="FF0000"/>
            </a:solidFill>
            <a:ln w="9525" cap="flat" cmpd="sng">
              <a:solidFill>
                <a:schemeClr val="tx1"/>
              </a:solidFill>
              <a:prstDash val="solid"/>
              <a:miter/>
              <a:headEnd type="none" w="med" len="med"/>
              <a:tailEnd type="none" w="med" len="med"/>
            </a:ln>
          </p:spPr>
          <p:txBody>
            <a:bodyPr wrap="none" anchor="ctr"/>
            <a:p>
              <a:endParaRPr lang="zh-CN" altLang="en-US" u="sng" dirty="0">
                <a:solidFill>
                  <a:srgbClr val="000000"/>
                </a:solidFill>
                <a:latin typeface="Verdana" panose="020B0604030504040204" pitchFamily="34" charset="0"/>
                <a:ea typeface="宋体" panose="02010600030101010101" pitchFamily="2" charset="-122"/>
              </a:endParaRPr>
            </a:p>
          </p:txBody>
        </p:sp>
        <p:sp>
          <p:nvSpPr>
            <p:cNvPr id="34846" name="Oval 31"/>
            <p:cNvSpPr/>
            <p:nvPr>
              <p:custDataLst>
                <p:tags r:id="rId28"/>
              </p:custDataLst>
            </p:nvPr>
          </p:nvSpPr>
          <p:spPr>
            <a:xfrm>
              <a:off x="4435" y="3351"/>
              <a:ext cx="624" cy="192"/>
            </a:xfrm>
            <a:prstGeom prst="ellipse">
              <a:avLst/>
            </a:prstGeom>
            <a:solidFill>
              <a:srgbClr val="FFFFFF"/>
            </a:solidFill>
            <a:ln w="9525" cap="flat" cmpd="sng">
              <a:solidFill>
                <a:schemeClr val="tx1"/>
              </a:solidFill>
              <a:prstDash val="solid"/>
              <a:miter/>
              <a:headEnd type="none" w="med" len="med"/>
              <a:tailEnd type="none" w="med" len="med"/>
            </a:ln>
          </p:spPr>
          <p:txBody>
            <a:bodyPr wrap="none" anchor="ctr"/>
            <a:p>
              <a:endParaRPr lang="zh-CN" altLang="en-US" u="sng" dirty="0">
                <a:solidFill>
                  <a:srgbClr val="000000"/>
                </a:solidFill>
                <a:latin typeface="Verdana" panose="020B0604030504040204" pitchFamily="34" charset="0"/>
                <a:ea typeface="宋体" panose="02010600030101010101" pitchFamily="2" charset="-122"/>
              </a:endParaRPr>
            </a:p>
          </p:txBody>
        </p:sp>
        <p:sp>
          <p:nvSpPr>
            <p:cNvPr id="34847" name="Line 32"/>
            <p:cNvSpPr/>
            <p:nvPr>
              <p:custDataLst>
                <p:tags r:id="rId29"/>
              </p:custDataLst>
            </p:nvPr>
          </p:nvSpPr>
          <p:spPr>
            <a:xfrm>
              <a:off x="4435" y="3447"/>
              <a:ext cx="0" cy="0"/>
            </a:xfrm>
            <a:prstGeom prst="line">
              <a:avLst/>
            </a:prstGeom>
            <a:ln w="9525" cap="flat" cmpd="sng">
              <a:solidFill>
                <a:schemeClr val="tx1"/>
              </a:solidFill>
              <a:prstDash val="solid"/>
              <a:miter/>
              <a:headEnd type="none" w="med" len="med"/>
              <a:tailEnd type="none" w="med" len="med"/>
            </a:ln>
          </p:spPr>
        </p:sp>
        <p:sp>
          <p:nvSpPr>
            <p:cNvPr id="34848" name="Line 33"/>
            <p:cNvSpPr/>
            <p:nvPr>
              <p:custDataLst>
                <p:tags r:id="rId30"/>
              </p:custDataLst>
            </p:nvPr>
          </p:nvSpPr>
          <p:spPr>
            <a:xfrm>
              <a:off x="4435" y="3399"/>
              <a:ext cx="0" cy="96"/>
            </a:xfrm>
            <a:prstGeom prst="line">
              <a:avLst/>
            </a:prstGeom>
            <a:ln w="9525" cap="flat" cmpd="sng">
              <a:solidFill>
                <a:schemeClr val="tx1"/>
              </a:solidFill>
              <a:prstDash val="solid"/>
              <a:miter/>
              <a:headEnd type="none" w="med" len="med"/>
              <a:tailEnd type="none" w="med" len="med"/>
            </a:ln>
          </p:spPr>
        </p:sp>
        <p:sp>
          <p:nvSpPr>
            <p:cNvPr id="34849" name="Line 34"/>
            <p:cNvSpPr/>
            <p:nvPr>
              <p:custDataLst>
                <p:tags r:id="rId31"/>
              </p:custDataLst>
            </p:nvPr>
          </p:nvSpPr>
          <p:spPr>
            <a:xfrm>
              <a:off x="787" y="3543"/>
              <a:ext cx="4512" cy="0"/>
            </a:xfrm>
            <a:prstGeom prst="line">
              <a:avLst/>
            </a:prstGeom>
            <a:ln w="9525" cap="flat" cmpd="sng">
              <a:solidFill>
                <a:schemeClr val="tx1"/>
              </a:solidFill>
              <a:prstDash val="solid"/>
              <a:miter/>
              <a:headEnd type="none" w="med" len="med"/>
              <a:tailEnd type="none" w="med" len="med"/>
            </a:ln>
          </p:spPr>
        </p:sp>
        <p:sp>
          <p:nvSpPr>
            <p:cNvPr id="34850" name="Line 35"/>
            <p:cNvSpPr/>
            <p:nvPr>
              <p:custDataLst>
                <p:tags r:id="rId32"/>
              </p:custDataLst>
            </p:nvPr>
          </p:nvSpPr>
          <p:spPr>
            <a:xfrm flipH="1">
              <a:off x="307" y="3543"/>
              <a:ext cx="480" cy="0"/>
            </a:xfrm>
            <a:prstGeom prst="line">
              <a:avLst/>
            </a:prstGeom>
            <a:ln w="9525" cap="flat" cmpd="sng">
              <a:solidFill>
                <a:schemeClr val="tx1"/>
              </a:solidFill>
              <a:prstDash val="solid"/>
              <a:miter/>
              <a:headEnd type="none" w="med" len="med"/>
              <a:tailEnd type="none" w="med" len="med"/>
            </a:ln>
          </p:spPr>
        </p:sp>
        <p:sp>
          <p:nvSpPr>
            <p:cNvPr id="34851" name="Text Box 36"/>
            <p:cNvSpPr txBox="1"/>
            <p:nvPr>
              <p:custDataLst>
                <p:tags r:id="rId33"/>
              </p:custDataLst>
            </p:nvPr>
          </p:nvSpPr>
          <p:spPr>
            <a:xfrm>
              <a:off x="1555" y="1959"/>
              <a:ext cx="644" cy="482"/>
            </a:xfrm>
            <a:prstGeom prst="rect">
              <a:avLst/>
            </a:prstGeom>
            <a:noFill/>
            <a:ln w="9525">
              <a:noFill/>
            </a:ln>
          </p:spPr>
          <p:txBody>
            <a:bodyPr anchor="t">
              <a:noAutofit/>
            </a:bodyPr>
            <a:p>
              <a:pPr algn="ctr"/>
              <a:r>
                <a:rPr lang="zh-CN" altLang="en-US" sz="2000" b="1" dirty="0">
                  <a:solidFill>
                    <a:srgbClr val="000000"/>
                  </a:solidFill>
                  <a:latin typeface="Times New Roman" panose="02020603050405020304" pitchFamily="18" charset="0"/>
                  <a:ea typeface="宋体" panose="02010600030101010101" pitchFamily="2" charset="-122"/>
                </a:rPr>
                <a:t>精液</a:t>
              </a:r>
              <a:endParaRPr lang="zh-CN" altLang="zh-CN" sz="2000" b="1" dirty="0">
                <a:solidFill>
                  <a:srgbClr val="000000"/>
                </a:solidFill>
                <a:latin typeface="Times New Roman" panose="02020603050405020304" pitchFamily="18" charset="0"/>
                <a:ea typeface="宋体" panose="02010600030101010101" pitchFamily="2" charset="-122"/>
              </a:endParaRPr>
            </a:p>
            <a:p>
              <a:r>
                <a:rPr lang="zh-CN" altLang="zh-CN" sz="2000" b="1" dirty="0">
                  <a:solidFill>
                    <a:srgbClr val="000000"/>
                  </a:solidFill>
                  <a:latin typeface="Times New Roman" panose="02020603050405020304" pitchFamily="18" charset="0"/>
                  <a:ea typeface="宋体" panose="02010600030101010101" pitchFamily="2" charset="-122"/>
                </a:rPr>
                <a:t>11,000</a:t>
              </a:r>
              <a:endParaRPr lang="zh-CN" altLang="zh-CN" sz="2000" b="1" dirty="0">
                <a:solidFill>
                  <a:srgbClr val="000000"/>
                </a:solidFill>
                <a:latin typeface="Times New Roman" panose="02020603050405020304" pitchFamily="18" charset="0"/>
                <a:ea typeface="宋体" panose="02010600030101010101" pitchFamily="2" charset="-122"/>
              </a:endParaRPr>
            </a:p>
            <a:p>
              <a:endParaRPr lang="zh-CN" altLang="en-US" sz="2400" b="1" dirty="0">
                <a:solidFill>
                  <a:srgbClr val="000000"/>
                </a:solidFill>
                <a:latin typeface="Times New Roman" panose="02020603050405020304" pitchFamily="18" charset="0"/>
                <a:ea typeface="宋体" panose="02010600030101010101" pitchFamily="2" charset="-122"/>
              </a:endParaRPr>
            </a:p>
          </p:txBody>
        </p:sp>
        <p:sp>
          <p:nvSpPr>
            <p:cNvPr id="34852" name="Text Box 37"/>
            <p:cNvSpPr txBox="1"/>
            <p:nvPr>
              <p:custDataLst>
                <p:tags r:id="rId34"/>
              </p:custDataLst>
            </p:nvPr>
          </p:nvSpPr>
          <p:spPr>
            <a:xfrm>
              <a:off x="2419" y="1911"/>
              <a:ext cx="778" cy="704"/>
            </a:xfrm>
            <a:prstGeom prst="rect">
              <a:avLst/>
            </a:prstGeom>
            <a:noFill/>
            <a:ln w="9525">
              <a:noFill/>
            </a:ln>
          </p:spPr>
          <p:txBody>
            <a:bodyPr anchor="t">
              <a:spAutoFit/>
            </a:bodyPr>
            <a:p>
              <a:pPr algn="ctr"/>
              <a:r>
                <a:rPr lang="zh-CN" altLang="en-US" sz="2000" b="1" dirty="0">
                  <a:solidFill>
                    <a:srgbClr val="000000"/>
                  </a:solidFill>
                  <a:latin typeface="Times New Roman" panose="02020603050405020304" pitchFamily="18" charset="0"/>
                  <a:ea typeface="宋体" panose="02010600030101010101" pitchFamily="2" charset="-122"/>
                </a:rPr>
                <a:t>阴道</a:t>
              </a:r>
              <a:endParaRPr lang="zh-CN" altLang="en-US" sz="2000" b="1" dirty="0">
                <a:solidFill>
                  <a:srgbClr val="000000"/>
                </a:solidFill>
                <a:latin typeface="Times New Roman" panose="02020603050405020304" pitchFamily="18" charset="0"/>
                <a:ea typeface="宋体" panose="02010600030101010101" pitchFamily="2" charset="-122"/>
              </a:endParaRPr>
            </a:p>
            <a:p>
              <a:pPr algn="ctr"/>
              <a:r>
                <a:rPr lang="zh-CN" altLang="en-US" sz="2000" b="1" dirty="0">
                  <a:solidFill>
                    <a:srgbClr val="000000"/>
                  </a:solidFill>
                  <a:latin typeface="Times New Roman" panose="02020603050405020304" pitchFamily="18" charset="0"/>
                  <a:ea typeface="宋体" panose="02010600030101010101" pitchFamily="2" charset="-122"/>
                </a:rPr>
                <a:t>分泌液</a:t>
              </a:r>
              <a:endParaRPr lang="zh-CN" altLang="zh-CN" sz="2000" b="1" dirty="0">
                <a:solidFill>
                  <a:srgbClr val="000000"/>
                </a:solidFill>
                <a:latin typeface="Times New Roman" panose="02020603050405020304" pitchFamily="18" charset="0"/>
                <a:ea typeface="宋体" panose="02010600030101010101" pitchFamily="2" charset="-122"/>
              </a:endParaRPr>
            </a:p>
            <a:p>
              <a:pPr algn="ctr"/>
              <a:r>
                <a:rPr lang="zh-CN" altLang="zh-CN" sz="2000" b="1" dirty="0">
                  <a:solidFill>
                    <a:srgbClr val="000000"/>
                  </a:solidFill>
                  <a:latin typeface="Times New Roman" panose="02020603050405020304" pitchFamily="18" charset="0"/>
                  <a:ea typeface="宋体" panose="02010600030101010101" pitchFamily="2" charset="-122"/>
                </a:rPr>
                <a:t>7,000</a:t>
              </a:r>
              <a:endParaRPr lang="zh-CN" altLang="zh-CN" sz="2000" b="1" dirty="0">
                <a:solidFill>
                  <a:srgbClr val="000000"/>
                </a:solidFill>
                <a:latin typeface="Times New Roman" panose="02020603050405020304" pitchFamily="18" charset="0"/>
                <a:ea typeface="宋体" panose="02010600030101010101" pitchFamily="2" charset="-122"/>
              </a:endParaRPr>
            </a:p>
          </p:txBody>
        </p:sp>
        <p:sp>
          <p:nvSpPr>
            <p:cNvPr id="34853" name="Text Box 38"/>
            <p:cNvSpPr txBox="1"/>
            <p:nvPr>
              <p:custDataLst>
                <p:tags r:id="rId35"/>
              </p:custDataLst>
            </p:nvPr>
          </p:nvSpPr>
          <p:spPr>
            <a:xfrm>
              <a:off x="624" y="1996"/>
              <a:ext cx="561" cy="490"/>
            </a:xfrm>
            <a:prstGeom prst="rect">
              <a:avLst/>
            </a:prstGeom>
            <a:noFill/>
            <a:ln w="9525">
              <a:noFill/>
            </a:ln>
          </p:spPr>
          <p:txBody>
            <a:bodyPr wrap="square" anchor="t">
              <a:spAutoFit/>
            </a:bodyPr>
            <a:p>
              <a:pPr algn="ctr"/>
              <a:r>
                <a:rPr lang="zh-CN" altLang="en-US" sz="2000" b="1" dirty="0">
                  <a:solidFill>
                    <a:srgbClr val="000000"/>
                  </a:solidFill>
                  <a:latin typeface="Times New Roman" panose="02020603050405020304" pitchFamily="18" charset="0"/>
                  <a:ea typeface="宋体" panose="02010600030101010101" pitchFamily="2" charset="-122"/>
                </a:rPr>
                <a:t>血液</a:t>
              </a:r>
              <a:endParaRPr lang="zh-CN" altLang="zh-CN" sz="2000" b="1" dirty="0">
                <a:solidFill>
                  <a:srgbClr val="000000"/>
                </a:solidFill>
                <a:latin typeface="Times New Roman" panose="02020603050405020304" pitchFamily="18" charset="0"/>
                <a:ea typeface="宋体" panose="02010600030101010101" pitchFamily="2" charset="-122"/>
              </a:endParaRPr>
            </a:p>
            <a:p>
              <a:pPr algn="ctr"/>
              <a:r>
                <a:rPr lang="zh-CN" altLang="zh-CN" sz="2000" b="1" dirty="0">
                  <a:solidFill>
                    <a:srgbClr val="000000"/>
                  </a:solidFill>
                  <a:latin typeface="Times New Roman" panose="02020603050405020304" pitchFamily="18" charset="0"/>
                  <a:ea typeface="宋体" panose="02010600030101010101" pitchFamily="2" charset="-122"/>
                </a:rPr>
                <a:t>18,000</a:t>
              </a:r>
              <a:endParaRPr lang="zh-CN" altLang="zh-CN" sz="2000" b="1" dirty="0">
                <a:solidFill>
                  <a:srgbClr val="000000"/>
                </a:solidFill>
                <a:latin typeface="Times New Roman" panose="02020603050405020304" pitchFamily="18" charset="0"/>
                <a:ea typeface="宋体" panose="02010600030101010101" pitchFamily="2" charset="-122"/>
              </a:endParaRPr>
            </a:p>
          </p:txBody>
        </p:sp>
        <p:sp>
          <p:nvSpPr>
            <p:cNvPr id="34854" name="Text Box 39"/>
            <p:cNvSpPr txBox="1"/>
            <p:nvPr>
              <p:custDataLst>
                <p:tags r:id="rId36"/>
              </p:custDataLst>
            </p:nvPr>
          </p:nvSpPr>
          <p:spPr>
            <a:xfrm>
              <a:off x="3601" y="1852"/>
              <a:ext cx="480" cy="490"/>
            </a:xfrm>
            <a:prstGeom prst="rect">
              <a:avLst/>
            </a:prstGeom>
            <a:noFill/>
            <a:ln w="9525">
              <a:noFill/>
            </a:ln>
          </p:spPr>
          <p:txBody>
            <a:bodyPr wrap="square" anchor="t">
              <a:spAutoFit/>
            </a:bodyPr>
            <a:p>
              <a:pPr algn="ctr"/>
              <a:r>
                <a:rPr lang="zh-CN" altLang="en-US" sz="2000" b="1" dirty="0">
                  <a:solidFill>
                    <a:srgbClr val="000000"/>
                  </a:solidFill>
                  <a:latin typeface="Times New Roman" panose="02020603050405020304" pitchFamily="18" charset="0"/>
                  <a:ea typeface="宋体" panose="02010600030101010101" pitchFamily="2" charset="-122"/>
                </a:rPr>
                <a:t>羊水</a:t>
              </a:r>
              <a:endParaRPr lang="zh-CN" altLang="zh-CN" sz="2000" b="1" dirty="0">
                <a:solidFill>
                  <a:srgbClr val="000000"/>
                </a:solidFill>
                <a:latin typeface="Times New Roman" panose="02020603050405020304" pitchFamily="18" charset="0"/>
                <a:ea typeface="宋体" panose="02010600030101010101" pitchFamily="2" charset="-122"/>
              </a:endParaRPr>
            </a:p>
            <a:p>
              <a:pPr algn="ctr"/>
              <a:r>
                <a:rPr lang="zh-CN" altLang="zh-CN" sz="2000" b="1" dirty="0">
                  <a:solidFill>
                    <a:srgbClr val="000000"/>
                  </a:solidFill>
                  <a:latin typeface="Times New Roman" panose="02020603050405020304" pitchFamily="18" charset="0"/>
                  <a:ea typeface="宋体" panose="02010600030101010101" pitchFamily="2" charset="-122"/>
                </a:rPr>
                <a:t>4,000</a:t>
              </a:r>
              <a:endParaRPr lang="zh-CN" altLang="zh-CN" sz="2000" b="1" dirty="0">
                <a:solidFill>
                  <a:srgbClr val="000000"/>
                </a:solidFill>
                <a:latin typeface="Times New Roman" panose="02020603050405020304" pitchFamily="18" charset="0"/>
                <a:ea typeface="宋体" panose="02010600030101010101" pitchFamily="2" charset="-122"/>
              </a:endParaRPr>
            </a:p>
          </p:txBody>
        </p:sp>
        <p:sp>
          <p:nvSpPr>
            <p:cNvPr id="34855" name="Text Box 40"/>
            <p:cNvSpPr txBox="1"/>
            <p:nvPr>
              <p:custDataLst>
                <p:tags r:id="rId37"/>
              </p:custDataLst>
            </p:nvPr>
          </p:nvSpPr>
          <p:spPr>
            <a:xfrm>
              <a:off x="4585" y="1852"/>
              <a:ext cx="441" cy="490"/>
            </a:xfrm>
            <a:prstGeom prst="rect">
              <a:avLst/>
            </a:prstGeom>
            <a:noFill/>
            <a:ln w="9525">
              <a:noFill/>
            </a:ln>
          </p:spPr>
          <p:txBody>
            <a:bodyPr wrap="square" anchor="t">
              <a:spAutoFit/>
            </a:bodyPr>
            <a:p>
              <a:pPr algn="ctr"/>
              <a:r>
                <a:rPr lang="zh-CN" altLang="en-US" sz="2000" b="1" dirty="0">
                  <a:solidFill>
                    <a:srgbClr val="000000"/>
                  </a:solidFill>
                  <a:latin typeface="Times New Roman" panose="02020603050405020304" pitchFamily="18" charset="0"/>
                  <a:ea typeface="宋体" panose="02010600030101010101" pitchFamily="2" charset="-122"/>
                </a:rPr>
                <a:t>唾液</a:t>
              </a:r>
              <a:endParaRPr lang="zh-CN" altLang="zh-CN" sz="2000" b="1" dirty="0">
                <a:solidFill>
                  <a:srgbClr val="000000"/>
                </a:solidFill>
                <a:latin typeface="Times New Roman" panose="02020603050405020304" pitchFamily="18" charset="0"/>
                <a:ea typeface="宋体" panose="02010600030101010101" pitchFamily="2" charset="-122"/>
              </a:endParaRPr>
            </a:p>
            <a:p>
              <a:pPr algn="ctr"/>
              <a:r>
                <a:rPr lang="zh-CN" altLang="zh-CN" sz="2000" b="1" dirty="0">
                  <a:solidFill>
                    <a:srgbClr val="000000"/>
                  </a:solidFill>
                  <a:latin typeface="Times New Roman" panose="02020603050405020304" pitchFamily="18" charset="0"/>
                  <a:ea typeface="宋体" panose="02010600030101010101" pitchFamily="2" charset="-122"/>
                </a:rPr>
                <a:t>1</a:t>
              </a:r>
              <a:endParaRPr lang="zh-CN" altLang="zh-CN" sz="2000" b="1" dirty="0">
                <a:solidFill>
                  <a:srgbClr val="000000"/>
                </a:solidFill>
                <a:latin typeface="Times New Roman" panose="02020603050405020304" pitchFamily="18" charset="0"/>
                <a:ea typeface="宋体" panose="02010600030101010101" pitchFamily="2" charset="-122"/>
              </a:endParaRPr>
            </a:p>
          </p:txBody>
        </p:sp>
        <p:sp>
          <p:nvSpPr>
            <p:cNvPr id="36904" name="Text Box 41"/>
            <p:cNvSpPr txBox="1"/>
            <p:nvPr>
              <p:custDataLst>
                <p:tags r:id="rId38"/>
              </p:custDataLst>
            </p:nvPr>
          </p:nvSpPr>
          <p:spPr>
            <a:xfrm>
              <a:off x="547" y="3657"/>
              <a:ext cx="4588" cy="319"/>
            </a:xfrm>
            <a:prstGeom prst="rect">
              <a:avLst/>
            </a:prstGeom>
            <a:noFill/>
            <a:ln w="9525">
              <a:noFill/>
            </a:ln>
          </p:spPr>
          <p:txBody>
            <a:bodyPr wrap="square">
              <a:spAutoFit/>
            </a:bodyPr>
            <a:p>
              <a:pPr marR="0" defTabSz="914400">
                <a:buClrTx/>
                <a:buSzTx/>
                <a:buFont typeface="Arial" panose="020B0604020202020204" pitchFamily="34" charset="0"/>
                <a:buNone/>
                <a:defRPr/>
              </a:pPr>
              <a:r>
                <a:rPr kumimoji="0" lang="zh-CN" altLang="en-US" sz="2400" b="1" kern="1200" cap="none" spc="0" normalizeH="0" baseline="0" noProof="1">
                  <a:effectLst>
                    <a:outerShdw blurRad="38100" dist="19050" dir="2700000" algn="tl" rotWithShape="0">
                      <a:schemeClr val="dk1">
                        <a:alpha val="40000"/>
                      </a:schemeClr>
                    </a:outerShdw>
                  </a:effectLst>
                  <a:latin typeface="Times New Roman" panose="02020603050405020304" pitchFamily="18" charset="0"/>
                  <a:ea typeface="宋体" panose="02010600030101010101" pitchFamily="2" charset="-122"/>
                  <a:cs typeface="+mn-cs"/>
                </a:rPr>
                <a:t>每毫升中</a:t>
              </a:r>
              <a:r>
                <a:rPr kumimoji="0" lang="en-US" altLang="zh-CN" sz="2400" b="1" kern="1200" cap="none" spc="0" normalizeH="0" baseline="0" noProof="1">
                  <a:effectLst>
                    <a:outerShdw blurRad="38100" dist="19050" dir="2700000" algn="tl" rotWithShape="0">
                      <a:schemeClr val="dk1">
                        <a:alpha val="40000"/>
                      </a:schemeClr>
                    </a:outerShdw>
                  </a:effectLst>
                  <a:latin typeface="Times New Roman" panose="02020603050405020304" pitchFamily="18" charset="0"/>
                  <a:ea typeface="宋体" panose="02010600030101010101" pitchFamily="2" charset="-122"/>
                  <a:cs typeface="+mn-cs"/>
                </a:rPr>
                <a:t>HIV</a:t>
              </a:r>
              <a:r>
                <a:rPr kumimoji="0" lang="zh-CN" altLang="en-US" sz="2400" b="1" kern="1200" cap="none" spc="0" normalizeH="0" baseline="0" noProof="1">
                  <a:effectLst>
                    <a:outerShdw blurRad="38100" dist="19050" dir="2700000" algn="tl" rotWithShape="0">
                      <a:schemeClr val="dk1">
                        <a:alpha val="40000"/>
                      </a:schemeClr>
                    </a:outerShdw>
                  </a:effectLst>
                  <a:latin typeface="Times New Roman" panose="02020603050405020304" pitchFamily="18" charset="0"/>
                  <a:ea typeface="宋体" panose="02010600030101010101" pitchFamily="2" charset="-122"/>
                  <a:cs typeface="+mn-cs"/>
                </a:rPr>
                <a:t>病毒颗粒平均数</a:t>
              </a:r>
              <a:endParaRPr kumimoji="0" lang="zh-CN" altLang="en-US" sz="2400" b="1" kern="1200" cap="none" spc="0" normalizeH="0" baseline="0" noProof="1">
                <a:effectLst>
                  <a:outerShdw blurRad="38100" dist="19050" dir="2700000" algn="tl" rotWithShape="0">
                    <a:schemeClr val="dk1">
                      <a:alpha val="40000"/>
                    </a:schemeClr>
                  </a:outerShdw>
                </a:effectLst>
                <a:latin typeface="Times New Roman" panose="02020603050405020304" pitchFamily="18" charset="0"/>
                <a:ea typeface="宋体" panose="02010600030101010101" pitchFamily="2" charset="-122"/>
                <a:cs typeface="+mn-cs"/>
              </a:endParaRPr>
            </a:p>
          </p:txBody>
        </p:sp>
      </p:grpSp>
      <p:sp>
        <p:nvSpPr>
          <p:cNvPr id="2" name="文本框 1"/>
          <p:cNvSpPr txBox="1"/>
          <p:nvPr/>
        </p:nvSpPr>
        <p:spPr>
          <a:xfrm>
            <a:off x="1728470" y="4929505"/>
            <a:ext cx="8750300" cy="706755"/>
          </a:xfrm>
          <a:prstGeom prst="rect">
            <a:avLst/>
          </a:prstGeom>
          <a:noFill/>
        </p:spPr>
        <p:txBody>
          <a:bodyPr wrap="square" rtlCol="0" anchor="t">
            <a:spAutoFit/>
          </a:bodyPr>
          <a:p>
            <a:pPr indent="0" fontAlgn="auto"/>
            <a:r>
              <a:rPr lang="zh-CN" sz="2000" b="1">
                <a:solidFill>
                  <a:srgbClr val="002060"/>
                </a:solidFill>
                <a:latin typeface="微软雅黑" panose="020B0503020204020204" charset="-122"/>
                <a:ea typeface="微软雅黑" panose="020B0503020204020204" charset="-122"/>
                <a:cs typeface="微软雅黑" panose="020B0503020204020204" charset="-122"/>
                <a:sym typeface="+mn-ea"/>
              </a:rPr>
              <a:t>HIV主要存在于传染源的血液、精液、阴道分泌物、脑脊液、胸腹水、羊水和乳汁等体液中，其感染和传播途径如下图。</a:t>
            </a:r>
            <a:endParaRPr lang="zh-CN" altLang="en-US" sz="2000" b="1">
              <a:solidFill>
                <a:srgbClr val="002060"/>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p:sp>
        <p:nvSpPr>
          <p:cNvPr id="4" name="îŝḷîḓé-Rectangle 2"/>
          <p:cNvSpPr/>
          <p:nvPr/>
        </p:nvSpPr>
        <p:spPr>
          <a:xfrm>
            <a:off x="9082405" y="4420235"/>
            <a:ext cx="3109595" cy="22599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
        <p:nvSpPr>
          <p:cNvPr id="2" name="文本框 1"/>
          <p:cNvSpPr txBox="1"/>
          <p:nvPr/>
        </p:nvSpPr>
        <p:spPr>
          <a:xfrm>
            <a:off x="1323975" y="335915"/>
            <a:ext cx="9039225" cy="5323205"/>
          </a:xfrm>
          <a:prstGeom prst="rect">
            <a:avLst/>
          </a:prstGeom>
          <a:solidFill>
            <a:schemeClr val="accent2"/>
          </a:solidFill>
        </p:spPr>
        <p:txBody>
          <a:bodyPr wrap="square" rtlCol="0" anchor="t">
            <a:spAutoFit/>
          </a:bodyPr>
          <a:p>
            <a:r>
              <a:rPr lang="zh-CN" altLang="en-US" sz="2000">
                <a:sym typeface="+mn-ea"/>
              </a:rPr>
              <a:t>HIV的传播条件</a:t>
            </a:r>
            <a:endParaRPr lang="zh-CN" altLang="en-US" sz="2000"/>
          </a:p>
          <a:p>
            <a:endParaRPr lang="zh-CN" altLang="en-US" sz="2000"/>
          </a:p>
          <a:p>
            <a:r>
              <a:rPr lang="zh-CN" altLang="en-US" sz="2000">
                <a:sym typeface="+mn-ea"/>
              </a:rPr>
              <a:t> </a:t>
            </a:r>
            <a:r>
              <a:rPr lang="en-US" altLang="zh-CN" sz="2000">
                <a:sym typeface="+mn-ea"/>
              </a:rPr>
              <a:t>       </a:t>
            </a:r>
            <a:r>
              <a:rPr lang="zh-CN" altLang="en-US" sz="2000">
                <a:sym typeface="+mn-ea"/>
              </a:rPr>
              <a:t>简单地理解，HIV感染就是体液交换。当HIV感染者的血液、精液、阴道分泌物等高危体液进入健康人身体，并繁殖，才会发生感染。具体传播条件包括：</a:t>
            </a:r>
            <a:endParaRPr lang="zh-CN" altLang="en-US" sz="2000"/>
          </a:p>
          <a:p>
            <a:endParaRPr lang="zh-CN" altLang="en-US" sz="2000"/>
          </a:p>
          <a:p>
            <a:r>
              <a:rPr lang="zh-CN" altLang="en-US" sz="2000">
                <a:sym typeface="+mn-ea"/>
              </a:rPr>
              <a:t>1、排出。病毒通过血液、精液、阴道分泌物和乳汁等体液排出体外。</a:t>
            </a:r>
            <a:endParaRPr lang="zh-CN" altLang="en-US" sz="2000"/>
          </a:p>
          <a:p>
            <a:endParaRPr lang="zh-CN" altLang="en-US" sz="2000"/>
          </a:p>
          <a:p>
            <a:r>
              <a:rPr lang="zh-CN" altLang="en-US" sz="2000">
                <a:sym typeface="+mn-ea"/>
              </a:rPr>
              <a:t>2、存活。HIV十分脆弱，暴露在空气中会很快失去活性和传染性。而且对酒精及高温敏感，很容易灭活。另外，HIV在体外的生存能力极差，不可能在桌椅、门把、扶手、卫生间、床单等表面有活性的HIV病毒生存。因此，日常生活或日常工作上的接触不会传播HIV。</a:t>
            </a:r>
            <a:endParaRPr lang="zh-CN" altLang="en-US" sz="2000"/>
          </a:p>
          <a:p>
            <a:endParaRPr lang="zh-CN" altLang="en-US" sz="2000"/>
          </a:p>
          <a:p>
            <a:r>
              <a:rPr lang="zh-CN" altLang="en-US" sz="2000">
                <a:sym typeface="+mn-ea"/>
              </a:rPr>
              <a:t>3、足量。HIV的数量在达到一定规模，才能发生传染。只有含病毒含量高的血液、精液、阴道分泌物等体液才能引起传播，而泪液、尿液、汗液等体液中不含或含少量病毒，病载很低，数量达不到规模，不会传播。</a:t>
            </a:r>
            <a:endParaRPr lang="zh-CN" altLang="en-US" sz="2000"/>
          </a:p>
          <a:p>
            <a:r>
              <a:rPr lang="zh-CN" altLang="en-US" sz="2000">
                <a:sym typeface="+mn-ea"/>
              </a:rPr>
              <a:t>4、进入。HIV不能穿透完整的皮肤或黏膜，因此，必须有一个皮肤或黏膜的开放性伤口进入，例如输血、静脉吸毒、无保护性行为等。</a:t>
            </a:r>
            <a:endParaRPr lang="zh-CN" altLang="en-US" sz="2000">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8" name="文本框 27"/>
          <p:cNvSpPr txBox="1"/>
          <p:nvPr/>
        </p:nvSpPr>
        <p:spPr>
          <a:xfrm>
            <a:off x="1534213" y="508096"/>
            <a:ext cx="587248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gradFill>
                  <a:gsLst>
                    <a:gs pos="0">
                      <a:srgbClr val="012D86"/>
                    </a:gs>
                    <a:gs pos="100000">
                      <a:srgbClr val="0E2557"/>
                    </a:gs>
                  </a:gsLst>
                  <a:lin scaled="0"/>
                </a:gradFill>
                <a:latin typeface="+mj-lt"/>
                <a:ea typeface="+mj-lt"/>
                <a:sym typeface="+mn-ea"/>
              </a:rPr>
              <a:t>艾滋病病毒不会经以下途径传播</a:t>
            </a:r>
            <a:endParaRPr lang="zh-CN" altLang="en-US" sz="3200" b="1" dirty="0">
              <a:gradFill>
                <a:gsLst>
                  <a:gs pos="0">
                    <a:srgbClr val="012D86"/>
                  </a:gs>
                  <a:gs pos="100000">
                    <a:srgbClr val="0E2557"/>
                  </a:gs>
                </a:gsLst>
                <a:lin scaled="0"/>
              </a:gradFill>
              <a:latin typeface="+mj-lt"/>
              <a:ea typeface="+mj-lt"/>
              <a:cs typeface="+mn-ea"/>
              <a:sym typeface="+mn-ea"/>
            </a:endParaRPr>
          </a:p>
        </p:txBody>
      </p:sp>
      <p:sp>
        <p:nvSpPr>
          <p:cNvPr id="29" name="文本框 28"/>
          <p:cNvSpPr txBox="1"/>
          <p:nvPr/>
        </p:nvSpPr>
        <p:spPr>
          <a:xfrm>
            <a:off x="1553263" y="951903"/>
            <a:ext cx="6623625" cy="30162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cs typeface="+mn-ea"/>
                <a:sym typeface="+mn-lt"/>
              </a:rPr>
              <a:t>Acquired Immune Deficiency Syndrome</a:t>
            </a:r>
            <a:endParaRPr lang="en-US" altLang="zh-CN" sz="1200" dirty="0">
              <a:solidFill>
                <a:schemeClr val="bg1">
                  <a:lumMod val="50000"/>
                </a:schemeClr>
              </a:solidFill>
              <a:cs typeface="+mn-ea"/>
              <a:sym typeface="+mn-lt"/>
            </a:endParaRPr>
          </a:p>
        </p:txBody>
      </p:sp>
      <p:pic>
        <p:nvPicPr>
          <p:cNvPr id="30" name="图片 29"/>
          <p:cNvPicPr>
            <a:picLocks noChangeAspect="1"/>
          </p:cNvPicPr>
          <p:nvPr/>
        </p:nvPicPr>
        <p:blipFill>
          <a:blip r:embed="rId1" cstate="screen"/>
          <a:stretch>
            <a:fillRect/>
          </a:stretch>
        </p:blipFill>
        <p:spPr>
          <a:xfrm>
            <a:off x="903475" y="467790"/>
            <a:ext cx="425344" cy="767903"/>
          </a:xfrm>
          <a:prstGeom prst="rect">
            <a:avLst/>
          </a:prstGeom>
        </p:spPr>
      </p:pic>
      <p:sp>
        <p:nvSpPr>
          <p:cNvPr id="35" name="矩形 34"/>
          <p:cNvSpPr/>
          <p:nvPr/>
        </p:nvSpPr>
        <p:spPr>
          <a:xfrm>
            <a:off x="8662670" y="1493520"/>
            <a:ext cx="2745105" cy="4399915"/>
          </a:xfrm>
          <a:prstGeom prst="rect">
            <a:avLst/>
          </a:prstGeom>
        </p:spPr>
        <p:txBody>
          <a:bodyPr wrap="square">
            <a:spAutoFit/>
            <a:scene3d>
              <a:camera prst="orthographicFront"/>
              <a:lightRig rig="threePt" dir="t"/>
            </a:scene3d>
            <a:sp3d contourW="12700"/>
          </a:bodyPr>
          <a:lstStyle/>
          <a:p>
            <a:pPr marL="0" indent="0" eaLnBrk="1" hangingPunct="1">
              <a:buNone/>
            </a:pPr>
            <a:r>
              <a:rPr lang="zh-CN" altLang="en-US" sz="2000" b="1" dirty="0">
                <a:gradFill>
                  <a:gsLst>
                    <a:gs pos="0">
                      <a:srgbClr val="E30000"/>
                    </a:gs>
                    <a:gs pos="100000">
                      <a:srgbClr val="760303"/>
                    </a:gs>
                  </a:gsLst>
                  <a:lin scaled="0"/>
                </a:gradFill>
                <a:latin typeface="黑体" panose="02010609060101010101" pitchFamily="49" charset="-122"/>
                <a:ea typeface="黑体" panose="02010609060101010101" pitchFamily="49" charset="-122"/>
                <a:sym typeface="+mn-ea"/>
              </a:rPr>
              <a:t>●空气、饮水、食物</a:t>
            </a:r>
            <a:endParaRPr lang="zh-CN" altLang="en-US" sz="2000" b="1" dirty="0">
              <a:gradFill>
                <a:gsLst>
                  <a:gs pos="0">
                    <a:srgbClr val="E30000"/>
                  </a:gs>
                  <a:gs pos="100000">
                    <a:srgbClr val="760303"/>
                  </a:gs>
                </a:gsLst>
                <a:lin scaled="0"/>
              </a:gradFill>
              <a:latin typeface="黑体" panose="02010609060101010101" pitchFamily="49" charset="-122"/>
              <a:ea typeface="黑体" panose="02010609060101010101" pitchFamily="49" charset="-122"/>
              <a:sym typeface="+mn-ea"/>
            </a:endParaRPr>
          </a:p>
          <a:p>
            <a:pPr marL="0" indent="0" eaLnBrk="1" hangingPunct="1">
              <a:buNone/>
            </a:pPr>
            <a:r>
              <a:rPr lang="zh-CN" altLang="en-US" sz="2000" b="1" dirty="0">
                <a:gradFill>
                  <a:gsLst>
                    <a:gs pos="0">
                      <a:srgbClr val="E30000"/>
                    </a:gs>
                    <a:gs pos="100000">
                      <a:srgbClr val="760303"/>
                    </a:gs>
                  </a:gsLst>
                  <a:lin scaled="0"/>
                </a:gradFill>
                <a:latin typeface="黑体" panose="02010609060101010101" pitchFamily="49" charset="-122"/>
                <a:ea typeface="黑体" panose="02010609060101010101" pitchFamily="49" charset="-122"/>
                <a:sym typeface="+mn-ea"/>
              </a:rPr>
              <a:t>●共同工作、劳动</a:t>
            </a:r>
            <a:endParaRPr lang="zh-CN" altLang="en-US" sz="2000" b="1" dirty="0">
              <a:gradFill>
                <a:gsLst>
                  <a:gs pos="0">
                    <a:srgbClr val="E30000"/>
                  </a:gs>
                  <a:gs pos="100000">
                    <a:srgbClr val="760303"/>
                  </a:gs>
                </a:gsLst>
                <a:lin scaled="0"/>
              </a:gradFill>
              <a:latin typeface="黑体" panose="02010609060101010101" pitchFamily="49" charset="-122"/>
              <a:ea typeface="黑体" panose="02010609060101010101" pitchFamily="49" charset="-122"/>
              <a:sym typeface="+mn-ea"/>
            </a:endParaRPr>
          </a:p>
          <a:p>
            <a:pPr marL="0" indent="0" eaLnBrk="1" hangingPunct="1">
              <a:buNone/>
            </a:pPr>
            <a:r>
              <a:rPr lang="zh-CN" altLang="en-US" sz="2000" b="1" dirty="0">
                <a:solidFill>
                  <a:srgbClr val="002060"/>
                </a:solidFill>
                <a:latin typeface="黑体" panose="02010609060101010101" pitchFamily="49" charset="-122"/>
                <a:ea typeface="黑体" panose="02010609060101010101" pitchFamily="49" charset="-122"/>
                <a:sym typeface="+mn-ea"/>
              </a:rPr>
              <a:t>（共用办公用品、学习用具、农具等）</a:t>
            </a:r>
            <a:endParaRPr lang="zh-CN" altLang="en-US" sz="2000" b="1" dirty="0">
              <a:solidFill>
                <a:srgbClr val="002060"/>
              </a:solidFill>
              <a:latin typeface="黑体" panose="02010609060101010101" pitchFamily="49" charset="-122"/>
              <a:ea typeface="黑体" panose="02010609060101010101" pitchFamily="49" charset="-122"/>
              <a:sym typeface="+mn-ea"/>
            </a:endParaRPr>
          </a:p>
          <a:p>
            <a:pPr marL="0" indent="0" eaLnBrk="1" hangingPunct="1">
              <a:buNone/>
            </a:pPr>
            <a:endParaRPr lang="zh-CN" altLang="en-US" sz="2000" b="1" dirty="0">
              <a:solidFill>
                <a:srgbClr val="002060"/>
              </a:solidFill>
              <a:latin typeface="黑体" panose="02010609060101010101" pitchFamily="49" charset="-122"/>
              <a:ea typeface="黑体" panose="02010609060101010101" pitchFamily="49" charset="-122"/>
              <a:sym typeface="+mn-ea"/>
            </a:endParaRPr>
          </a:p>
          <a:p>
            <a:pPr marL="0" indent="0" eaLnBrk="1" hangingPunct="1">
              <a:buNone/>
            </a:pPr>
            <a:r>
              <a:rPr lang="zh-CN" altLang="en-US" sz="2000" b="1" dirty="0">
                <a:gradFill>
                  <a:gsLst>
                    <a:gs pos="0">
                      <a:srgbClr val="E30000"/>
                    </a:gs>
                    <a:gs pos="100000">
                      <a:srgbClr val="760303"/>
                    </a:gs>
                  </a:gsLst>
                  <a:lin scaled="0"/>
                </a:gradFill>
                <a:latin typeface="黑体" panose="02010609060101010101" pitchFamily="49" charset="-122"/>
                <a:ea typeface="黑体" panose="02010609060101010101" pitchFamily="49" charset="-122"/>
                <a:sym typeface="+mn-ea"/>
              </a:rPr>
              <a:t>● 一般生活接触</a:t>
            </a:r>
            <a:endParaRPr lang="zh-CN" altLang="en-US" sz="2000" b="1" dirty="0">
              <a:gradFill>
                <a:gsLst>
                  <a:gs pos="0">
                    <a:srgbClr val="E30000"/>
                  </a:gs>
                  <a:gs pos="100000">
                    <a:srgbClr val="760303"/>
                  </a:gs>
                </a:gsLst>
                <a:lin scaled="0"/>
              </a:gradFill>
              <a:latin typeface="黑体" panose="02010609060101010101" pitchFamily="49" charset="-122"/>
              <a:ea typeface="黑体" panose="02010609060101010101" pitchFamily="49" charset="-122"/>
              <a:sym typeface="+mn-ea"/>
            </a:endParaRPr>
          </a:p>
          <a:p>
            <a:pPr marL="0" indent="0" eaLnBrk="1" hangingPunct="1">
              <a:buNone/>
            </a:pPr>
            <a:r>
              <a:rPr lang="zh-CN" altLang="en-US" sz="2000" b="1" dirty="0">
                <a:solidFill>
                  <a:srgbClr val="002060"/>
                </a:solidFill>
                <a:latin typeface="黑体" panose="02010609060101010101" pitchFamily="49" charset="-122"/>
                <a:ea typeface="黑体" panose="02010609060101010101" pitchFamily="49" charset="-122"/>
                <a:sym typeface="+mn-ea"/>
              </a:rPr>
              <a:t>（共同进餐、拥抱、握手、礼节性接吻，游泳；共用蹲式便池、浴盆、衣服、被褥、钞票等）</a:t>
            </a:r>
            <a:endParaRPr lang="zh-CN" altLang="en-US" sz="2000" b="1" dirty="0">
              <a:solidFill>
                <a:srgbClr val="002060"/>
              </a:solidFill>
              <a:latin typeface="黑体" panose="02010609060101010101" pitchFamily="49" charset="-122"/>
              <a:ea typeface="黑体" panose="02010609060101010101" pitchFamily="49" charset="-122"/>
              <a:sym typeface="+mn-ea"/>
            </a:endParaRPr>
          </a:p>
          <a:p>
            <a:pPr marL="0" indent="0" eaLnBrk="1" hangingPunct="1">
              <a:buNone/>
            </a:pPr>
            <a:endParaRPr lang="zh-CN" altLang="en-US" sz="2000" b="1" dirty="0">
              <a:solidFill>
                <a:srgbClr val="002060"/>
              </a:solidFill>
              <a:latin typeface="黑体" panose="02010609060101010101" pitchFamily="49" charset="-122"/>
              <a:ea typeface="黑体" panose="02010609060101010101" pitchFamily="49" charset="-122"/>
              <a:sym typeface="+mn-ea"/>
            </a:endParaRPr>
          </a:p>
          <a:p>
            <a:pPr marL="0" indent="0" eaLnBrk="1" hangingPunct="1">
              <a:buNone/>
            </a:pPr>
            <a:r>
              <a:rPr lang="zh-CN" altLang="en-US" sz="2000" b="1" dirty="0">
                <a:gradFill>
                  <a:gsLst>
                    <a:gs pos="0">
                      <a:srgbClr val="E30000"/>
                    </a:gs>
                    <a:gs pos="100000">
                      <a:srgbClr val="760303"/>
                    </a:gs>
                  </a:gsLst>
                  <a:lin scaled="0"/>
                </a:gradFill>
                <a:latin typeface="黑体" panose="02010609060101010101" pitchFamily="49" charset="-122"/>
                <a:ea typeface="黑体" panose="02010609060101010101" pitchFamily="49" charset="-122"/>
                <a:sym typeface="+mn-ea"/>
              </a:rPr>
              <a:t>● 吸血昆虫叮咬</a:t>
            </a:r>
            <a:r>
              <a:rPr lang="zh-CN" altLang="en-US" sz="2000" b="1" dirty="0">
                <a:solidFill>
                  <a:srgbClr val="002060"/>
                </a:solidFill>
                <a:latin typeface="黑体" panose="02010609060101010101" pitchFamily="49" charset="-122"/>
                <a:ea typeface="黑体" panose="02010609060101010101" pitchFamily="49" charset="-122"/>
                <a:sym typeface="+mn-ea"/>
              </a:rPr>
              <a:t>（如蚊虫、跳蚤、虱子等）</a:t>
            </a:r>
            <a:r>
              <a:rPr lang="zh-CN" altLang="en-US" sz="2000" b="1" dirty="0">
                <a:gradFill>
                  <a:gsLst>
                    <a:gs pos="0">
                      <a:srgbClr val="E30000"/>
                    </a:gs>
                    <a:gs pos="100000">
                      <a:srgbClr val="760303"/>
                    </a:gs>
                  </a:gsLst>
                  <a:lin scaled="0"/>
                </a:gradFill>
                <a:latin typeface="黑体" panose="02010609060101010101" pitchFamily="49" charset="-122"/>
                <a:ea typeface="黑体" panose="02010609060101010101" pitchFamily="49" charset="-122"/>
                <a:sym typeface="+mn-ea"/>
              </a:rPr>
              <a:t>咳嗽、打喷嚏等</a:t>
            </a:r>
            <a:endParaRPr lang="zh-CN" altLang="en-US" sz="2000" b="1" dirty="0">
              <a:gradFill>
                <a:gsLst>
                  <a:gs pos="0">
                    <a:srgbClr val="E30000"/>
                  </a:gs>
                  <a:gs pos="100000">
                    <a:srgbClr val="760303"/>
                  </a:gs>
                </a:gsLst>
                <a:lin scaled="0"/>
              </a:gradFill>
              <a:latin typeface="黑体" panose="02010609060101010101" pitchFamily="49" charset="-122"/>
              <a:ea typeface="黑体" panose="02010609060101010101" pitchFamily="49" charset="-122"/>
              <a:cs typeface="+mn-ea"/>
              <a:sym typeface="+mn-ea"/>
            </a:endParaRPr>
          </a:p>
        </p:txBody>
      </p:sp>
      <p:pic>
        <p:nvPicPr>
          <p:cNvPr id="3" name="Picture 2"/>
          <p:cNvPicPr>
            <a:picLocks noGrp="1"/>
          </p:cNvPicPr>
          <p:nvPr/>
        </p:nvPicPr>
        <p:blipFill>
          <a:blip r:embed="rId2"/>
          <a:stretch>
            <a:fillRect/>
          </a:stretch>
        </p:blipFill>
        <p:spPr>
          <a:xfrm>
            <a:off x="3354070" y="1517015"/>
            <a:ext cx="2275840" cy="1224915"/>
          </a:xfrm>
          <a:prstGeom prst="rect">
            <a:avLst/>
          </a:prstGeom>
          <a:noFill/>
          <a:ln w="9525">
            <a:noFill/>
          </a:ln>
        </p:spPr>
      </p:pic>
      <p:pic>
        <p:nvPicPr>
          <p:cNvPr id="89091" name="Picture 4"/>
          <p:cNvPicPr/>
          <p:nvPr/>
        </p:nvPicPr>
        <p:blipFill>
          <a:blip r:embed="rId3"/>
          <a:stretch>
            <a:fillRect/>
          </a:stretch>
        </p:blipFill>
        <p:spPr>
          <a:xfrm>
            <a:off x="5795010" y="4728845"/>
            <a:ext cx="2342515" cy="1440180"/>
          </a:xfrm>
          <a:prstGeom prst="rect">
            <a:avLst/>
          </a:prstGeom>
          <a:noFill/>
          <a:ln w="9525">
            <a:noFill/>
          </a:ln>
        </p:spPr>
      </p:pic>
      <p:pic>
        <p:nvPicPr>
          <p:cNvPr id="89092" name="Picture 5"/>
          <p:cNvPicPr/>
          <p:nvPr/>
        </p:nvPicPr>
        <p:blipFill>
          <a:blip r:embed="rId4"/>
          <a:stretch>
            <a:fillRect/>
          </a:stretch>
        </p:blipFill>
        <p:spPr>
          <a:xfrm>
            <a:off x="5795010" y="1459865"/>
            <a:ext cx="2294255" cy="1246505"/>
          </a:xfrm>
          <a:prstGeom prst="rect">
            <a:avLst/>
          </a:prstGeom>
          <a:noFill/>
          <a:ln w="9525">
            <a:noFill/>
          </a:ln>
        </p:spPr>
      </p:pic>
      <p:pic>
        <p:nvPicPr>
          <p:cNvPr id="89093" name="Picture 6"/>
          <p:cNvPicPr/>
          <p:nvPr/>
        </p:nvPicPr>
        <p:blipFill>
          <a:blip r:embed="rId5"/>
          <a:stretch>
            <a:fillRect/>
          </a:stretch>
        </p:blipFill>
        <p:spPr>
          <a:xfrm>
            <a:off x="708025" y="1517650"/>
            <a:ext cx="2464435" cy="1317625"/>
          </a:xfrm>
          <a:prstGeom prst="rect">
            <a:avLst/>
          </a:prstGeom>
          <a:noFill/>
          <a:ln w="9525">
            <a:noFill/>
          </a:ln>
        </p:spPr>
      </p:pic>
      <p:pic>
        <p:nvPicPr>
          <p:cNvPr id="89094" name="Picture 7"/>
          <p:cNvPicPr/>
          <p:nvPr/>
        </p:nvPicPr>
        <p:blipFill>
          <a:blip r:embed="rId6"/>
          <a:stretch>
            <a:fillRect/>
          </a:stretch>
        </p:blipFill>
        <p:spPr>
          <a:xfrm>
            <a:off x="5795010" y="3044190"/>
            <a:ext cx="2294255" cy="1358900"/>
          </a:xfrm>
          <a:prstGeom prst="rect">
            <a:avLst/>
          </a:prstGeom>
          <a:noFill/>
          <a:ln w="9525">
            <a:noFill/>
          </a:ln>
        </p:spPr>
      </p:pic>
      <p:pic>
        <p:nvPicPr>
          <p:cNvPr id="89095" name="Picture 8"/>
          <p:cNvPicPr/>
          <p:nvPr/>
        </p:nvPicPr>
        <p:blipFill>
          <a:blip r:embed="rId7"/>
          <a:stretch>
            <a:fillRect/>
          </a:stretch>
        </p:blipFill>
        <p:spPr>
          <a:xfrm>
            <a:off x="3286760" y="4728845"/>
            <a:ext cx="2334260" cy="1440180"/>
          </a:xfrm>
          <a:prstGeom prst="rect">
            <a:avLst/>
          </a:prstGeom>
          <a:noFill/>
          <a:ln w="9525">
            <a:noFill/>
          </a:ln>
        </p:spPr>
      </p:pic>
      <p:pic>
        <p:nvPicPr>
          <p:cNvPr id="89096" name="Picture 9"/>
          <p:cNvPicPr/>
          <p:nvPr/>
        </p:nvPicPr>
        <p:blipFill>
          <a:blip r:embed="rId8"/>
          <a:stretch>
            <a:fillRect/>
          </a:stretch>
        </p:blipFill>
        <p:spPr>
          <a:xfrm>
            <a:off x="708025" y="4728845"/>
            <a:ext cx="2426335" cy="1440180"/>
          </a:xfrm>
          <a:prstGeom prst="rect">
            <a:avLst/>
          </a:prstGeom>
          <a:noFill/>
          <a:ln w="9525">
            <a:noFill/>
          </a:ln>
        </p:spPr>
      </p:pic>
      <p:pic>
        <p:nvPicPr>
          <p:cNvPr id="89097" name="Picture 10"/>
          <p:cNvPicPr/>
          <p:nvPr/>
        </p:nvPicPr>
        <p:blipFill>
          <a:blip r:embed="rId9"/>
          <a:stretch>
            <a:fillRect/>
          </a:stretch>
        </p:blipFill>
        <p:spPr>
          <a:xfrm>
            <a:off x="3286760" y="3069590"/>
            <a:ext cx="2333625" cy="1395730"/>
          </a:xfrm>
          <a:prstGeom prst="rect">
            <a:avLst/>
          </a:prstGeom>
          <a:noFill/>
          <a:ln w="9525">
            <a:noFill/>
          </a:ln>
        </p:spPr>
      </p:pic>
      <p:pic>
        <p:nvPicPr>
          <p:cNvPr id="89098" name="Picture 11"/>
          <p:cNvPicPr/>
          <p:nvPr/>
        </p:nvPicPr>
        <p:blipFill>
          <a:blip r:embed="rId10"/>
          <a:stretch>
            <a:fillRect/>
          </a:stretch>
        </p:blipFill>
        <p:spPr>
          <a:xfrm>
            <a:off x="708025" y="3068955"/>
            <a:ext cx="2445385" cy="1432560"/>
          </a:xfrm>
          <a:prstGeom prst="rect">
            <a:avLst/>
          </a:prstGeom>
          <a:noFill/>
          <a:ln w="9525">
            <a:noFill/>
          </a:ln>
        </p:spPr>
      </p:pic>
      <p:sp>
        <p:nvSpPr>
          <p:cNvPr id="7" name="îŝḷîḓé-Rectangle 2"/>
          <p:cNvSpPr/>
          <p:nvPr/>
        </p:nvSpPr>
        <p:spPr>
          <a:xfrm>
            <a:off x="8402320" y="1459865"/>
            <a:ext cx="235585" cy="4709795"/>
          </a:xfrm>
          <a:prstGeom prst="rect">
            <a:avLst/>
          </a:prstGeom>
          <a:gradFill>
            <a:gsLst>
              <a:gs pos="0">
                <a:srgbClr val="9EE256"/>
              </a:gs>
              <a:gs pos="100000">
                <a:srgbClr val="52762D"/>
              </a:gs>
            </a:gsLst>
            <a:lin scaled="0"/>
          </a:gradFill>
          <a:ln>
            <a:gradFill>
              <a:gsLst>
                <a:gs pos="0">
                  <a:srgbClr val="9EE256"/>
                </a:gs>
                <a:gs pos="100000">
                  <a:srgbClr val="52762D"/>
                </a:gs>
              </a:gsLst>
            </a:gra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gradFill>
                <a:gsLst>
                  <a:gs pos="0">
                    <a:srgbClr val="14CD68"/>
                  </a:gs>
                  <a:gs pos="100000">
                    <a:srgbClr val="035C7D"/>
                  </a:gs>
                </a:gsLst>
                <a:lin scaled="0"/>
              </a:gradFill>
              <a:cs typeface="+mn-ea"/>
              <a:sym typeface="+mn-lt"/>
            </a:endParaRPr>
          </a:p>
        </p:txBody>
      </p:sp>
    </p:spTree>
    <p:custDataLst>
      <p:tags r:id="rId11"/>
    </p:custDataLst>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7"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209040" y="1393190"/>
            <a:ext cx="9493885" cy="4615180"/>
          </a:xfrm>
          <a:prstGeom prst="rect">
            <a:avLst/>
          </a:prstGeom>
          <a:solidFill>
            <a:schemeClr val="accent2"/>
          </a:solidFill>
        </p:spPr>
      </p:pic>
      <p:sp>
        <p:nvSpPr>
          <p:cNvPr id="4" name="îŝḷîḓé-Rectangle 2"/>
          <p:cNvSpPr/>
          <p:nvPr/>
        </p:nvSpPr>
        <p:spPr>
          <a:xfrm>
            <a:off x="9575688" y="508086"/>
            <a:ext cx="1980309" cy="19803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
        <p:nvSpPr>
          <p:cNvPr id="28" name="文本框 27"/>
          <p:cNvSpPr txBox="1"/>
          <p:nvPr/>
        </p:nvSpPr>
        <p:spPr>
          <a:xfrm>
            <a:off x="1534213" y="508096"/>
            <a:ext cx="343408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gradFill>
                  <a:gsLst>
                    <a:gs pos="0">
                      <a:srgbClr val="012D86"/>
                    </a:gs>
                    <a:gs pos="100000">
                      <a:srgbClr val="0E2557"/>
                    </a:gs>
                  </a:gsLst>
                  <a:lin scaled="0"/>
                </a:gradFill>
                <a:cs typeface="+mn-ea"/>
                <a:sym typeface="+mn-lt"/>
              </a:rPr>
              <a:t>艾滋病的高危人群</a:t>
            </a:r>
            <a:endParaRPr lang="zh-CN" altLang="en-US" sz="3200" b="1" dirty="0">
              <a:gradFill>
                <a:gsLst>
                  <a:gs pos="0">
                    <a:srgbClr val="012D86"/>
                  </a:gs>
                  <a:gs pos="100000">
                    <a:srgbClr val="0E2557"/>
                  </a:gs>
                </a:gsLst>
                <a:lin scaled="0"/>
              </a:gradFill>
              <a:cs typeface="+mn-ea"/>
              <a:sym typeface="+mn-lt"/>
            </a:endParaRPr>
          </a:p>
        </p:txBody>
      </p:sp>
      <p:sp>
        <p:nvSpPr>
          <p:cNvPr id="29" name="文本框 28"/>
          <p:cNvSpPr txBox="1"/>
          <p:nvPr/>
        </p:nvSpPr>
        <p:spPr>
          <a:xfrm>
            <a:off x="1553263" y="951903"/>
            <a:ext cx="6623625" cy="30162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cs typeface="+mn-ea"/>
                <a:sym typeface="+mn-lt"/>
              </a:rPr>
              <a:t>Acquired Immune Deficiency Syndrome</a:t>
            </a:r>
            <a:endParaRPr lang="en-US" altLang="zh-CN" sz="1200" dirty="0">
              <a:solidFill>
                <a:schemeClr val="bg1">
                  <a:lumMod val="50000"/>
                </a:schemeClr>
              </a:solidFill>
              <a:cs typeface="+mn-ea"/>
              <a:sym typeface="+mn-lt"/>
            </a:endParaRPr>
          </a:p>
        </p:txBody>
      </p:sp>
      <p:pic>
        <p:nvPicPr>
          <p:cNvPr id="30" name="图片 29"/>
          <p:cNvPicPr>
            <a:picLocks noChangeAspect="1"/>
          </p:cNvPicPr>
          <p:nvPr/>
        </p:nvPicPr>
        <p:blipFill>
          <a:blip r:embed="rId2" cstate="screen"/>
          <a:stretch>
            <a:fillRect/>
          </a:stretch>
        </p:blipFill>
        <p:spPr>
          <a:xfrm>
            <a:off x="903475" y="467790"/>
            <a:ext cx="425344" cy="767903"/>
          </a:xfrm>
          <a:prstGeom prst="rect">
            <a:avLst/>
          </a:prstGeom>
        </p:spPr>
      </p:pic>
      <p:sp>
        <p:nvSpPr>
          <p:cNvPr id="55" name="矩形 54"/>
          <p:cNvSpPr/>
          <p:nvPr/>
        </p:nvSpPr>
        <p:spPr>
          <a:xfrm>
            <a:off x="1002665" y="2242185"/>
            <a:ext cx="6414135" cy="1476375"/>
          </a:xfrm>
          <a:prstGeom prst="rect">
            <a:avLst/>
          </a:prstGeom>
        </p:spPr>
        <p:txBody>
          <a:bodyPr wrap="square">
            <a:spAutoFit/>
            <a:scene3d>
              <a:camera prst="orthographicFront"/>
              <a:lightRig rig="threePt" dir="t"/>
            </a:scene3d>
            <a:sp3d contourW="12700"/>
          </a:bodyPr>
          <a:lstStyle/>
          <a:p>
            <a:pPr indent="0">
              <a:lnSpc>
                <a:spcPct val="150000"/>
              </a:lnSpc>
              <a:buFont typeface="Wingdings" panose="05000000000000000000" pitchFamily="2" charset="2"/>
              <a:buNone/>
            </a:pPr>
            <a:endParaRPr lang="zh-CN" altLang="en-US" sz="2000" b="1" dirty="0">
              <a:solidFill>
                <a:schemeClr val="tx1">
                  <a:lumMod val="85000"/>
                  <a:lumOff val="15000"/>
                </a:schemeClr>
              </a:solidFill>
              <a:cs typeface="+mn-ea"/>
              <a:sym typeface="+mn-lt"/>
            </a:endParaRPr>
          </a:p>
          <a:p>
            <a:pPr indent="0">
              <a:lnSpc>
                <a:spcPct val="150000"/>
              </a:lnSpc>
              <a:buFont typeface="Wingdings" panose="05000000000000000000" pitchFamily="2" charset="2"/>
              <a:buNone/>
            </a:pPr>
            <a:endParaRPr lang="zh-CN" altLang="en-US" sz="2000" b="1" dirty="0">
              <a:solidFill>
                <a:schemeClr val="tx1">
                  <a:lumMod val="85000"/>
                  <a:lumOff val="15000"/>
                </a:schemeClr>
              </a:solidFill>
              <a:cs typeface="+mn-ea"/>
              <a:sym typeface="+mn-lt"/>
            </a:endParaRPr>
          </a:p>
          <a:p>
            <a:pPr indent="0">
              <a:lnSpc>
                <a:spcPct val="150000"/>
              </a:lnSpc>
              <a:buFont typeface="Wingdings" panose="05000000000000000000" pitchFamily="2" charset="2"/>
              <a:buNone/>
            </a:pPr>
            <a:endParaRPr lang="zh-CN" altLang="en-US" sz="2000" b="1" dirty="0">
              <a:solidFill>
                <a:schemeClr val="tx1">
                  <a:lumMod val="85000"/>
                  <a:lumOff val="15000"/>
                </a:schemeClr>
              </a:solidFill>
              <a:cs typeface="+mn-ea"/>
              <a:sym typeface="+mn-lt"/>
            </a:endParaRPr>
          </a:p>
        </p:txBody>
      </p:sp>
      <p:sp>
        <p:nvSpPr>
          <p:cNvPr id="7" name="îŝḷîḓé-Rectangle 2"/>
          <p:cNvSpPr/>
          <p:nvPr/>
        </p:nvSpPr>
        <p:spPr>
          <a:xfrm>
            <a:off x="767080" y="2423160"/>
            <a:ext cx="235585" cy="1689100"/>
          </a:xfrm>
          <a:prstGeom prst="rect">
            <a:avLst/>
          </a:prstGeom>
          <a:gradFill>
            <a:gsLst>
              <a:gs pos="0">
                <a:srgbClr val="9EE256"/>
              </a:gs>
              <a:gs pos="100000">
                <a:srgbClr val="52762D"/>
              </a:gs>
            </a:gsLst>
            <a:lin scaled="0"/>
          </a:gradFill>
          <a:ln>
            <a:gradFill>
              <a:gsLst>
                <a:gs pos="0">
                  <a:srgbClr val="9EE256"/>
                </a:gs>
                <a:gs pos="100000">
                  <a:srgbClr val="52762D"/>
                </a:gs>
              </a:gsLst>
            </a:gra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gradFill>
                <a:gsLst>
                  <a:gs pos="0">
                    <a:srgbClr val="14CD68"/>
                  </a:gs>
                  <a:gs pos="100000">
                    <a:srgbClr val="035C7D"/>
                  </a:gs>
                </a:gsLst>
                <a:lin scaled="0"/>
              </a:gradFill>
              <a:cs typeface="+mn-ea"/>
              <a:sym typeface="+mn-lt"/>
            </a:endParaRPr>
          </a:p>
        </p:txBody>
      </p:sp>
      <p:sp>
        <p:nvSpPr>
          <p:cNvPr id="6" name="îŝḷîḓé-Rectangle 5"/>
          <p:cNvSpPr/>
          <p:nvPr/>
        </p:nvSpPr>
        <p:spPr>
          <a:xfrm>
            <a:off x="8381854" y="4951132"/>
            <a:ext cx="468555" cy="468555"/>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pic>
        <p:nvPicPr>
          <p:cNvPr id="9" name="图片 8" descr="dbb0595011bc4a54bf621e36b5b7617f"/>
          <p:cNvPicPr>
            <a:picLocks noChangeAspect="1"/>
          </p:cNvPicPr>
          <p:nvPr/>
        </p:nvPicPr>
        <p:blipFill>
          <a:blip r:embed="rId3"/>
          <a:stretch>
            <a:fillRect/>
          </a:stretch>
        </p:blipFill>
        <p:spPr>
          <a:xfrm>
            <a:off x="561975" y="5598160"/>
            <a:ext cx="646430" cy="55626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7" grpId="0" bldLvl="0" animBg="1"/>
      <p:bldP spid="6" grpId="0" bldLvl="0" animBg="1"/>
      <p:bldP spid="4"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8" name="矩形 7"/>
          <p:cNvSpPr/>
          <p:nvPr/>
        </p:nvSpPr>
        <p:spPr>
          <a:xfrm>
            <a:off x="0" y="0"/>
            <a:ext cx="12192000"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p:cNvSpPr txBox="1"/>
          <p:nvPr/>
        </p:nvSpPr>
        <p:spPr>
          <a:xfrm>
            <a:off x="5930295" y="2634947"/>
            <a:ext cx="2541209" cy="769441"/>
          </a:xfrm>
          <a:prstGeom prst="rect">
            <a:avLst/>
          </a:prstGeom>
          <a:noFill/>
        </p:spPr>
        <p:txBody>
          <a:bodyPr wrap="none" rtlCol="0">
            <a:spAutoFit/>
            <a:scene3d>
              <a:camera prst="orthographicFront"/>
              <a:lightRig rig="threePt" dir="t"/>
            </a:scene3d>
            <a:sp3d contourW="12700"/>
          </a:bodyPr>
          <a:lstStyle/>
          <a:p>
            <a:pPr algn="ctr"/>
            <a:r>
              <a:rPr lang="en-US" altLang="zh-CN" sz="4400" b="1" dirty="0">
                <a:gradFill>
                  <a:gsLst>
                    <a:gs pos="0">
                      <a:srgbClr val="012D86"/>
                    </a:gs>
                    <a:gs pos="100000">
                      <a:srgbClr val="0E2557"/>
                    </a:gs>
                  </a:gsLst>
                  <a:lin scaled="0"/>
                </a:gradFill>
                <a:cs typeface="+mn-ea"/>
                <a:sym typeface="+mn-lt"/>
              </a:rPr>
              <a:t>PART 03</a:t>
            </a:r>
            <a:endParaRPr lang="en-US" altLang="zh-CN" sz="4400" b="1" dirty="0">
              <a:gradFill>
                <a:gsLst>
                  <a:gs pos="0">
                    <a:srgbClr val="012D86"/>
                  </a:gs>
                  <a:gs pos="100000">
                    <a:srgbClr val="0E2557"/>
                  </a:gs>
                </a:gsLst>
                <a:lin scaled="0"/>
              </a:gradFill>
              <a:cs typeface="+mn-ea"/>
              <a:sym typeface="+mn-lt"/>
            </a:endParaRPr>
          </a:p>
        </p:txBody>
      </p:sp>
      <p:sp>
        <p:nvSpPr>
          <p:cNvPr id="13" name="文本框 12"/>
          <p:cNvSpPr txBox="1"/>
          <p:nvPr/>
        </p:nvSpPr>
        <p:spPr>
          <a:xfrm>
            <a:off x="5877460" y="3340780"/>
            <a:ext cx="3027680" cy="521970"/>
          </a:xfrm>
          <a:prstGeom prst="rect">
            <a:avLst/>
          </a:prstGeom>
          <a:noFill/>
        </p:spPr>
        <p:txBody>
          <a:bodyPr wrap="none" rtlCol="0">
            <a:spAutoFit/>
            <a:scene3d>
              <a:camera prst="orthographicFront"/>
              <a:lightRig rig="threePt" dir="t"/>
            </a:scene3d>
            <a:sp3d contourW="12700"/>
          </a:bodyPr>
          <a:lstStyle/>
          <a:p>
            <a:r>
              <a:rPr lang="zh-CN" altLang="en-US" sz="2800" b="1" dirty="0">
                <a:gradFill>
                  <a:gsLst>
                    <a:gs pos="0">
                      <a:srgbClr val="012D86"/>
                    </a:gs>
                    <a:gs pos="100000">
                      <a:srgbClr val="0E2557"/>
                    </a:gs>
                  </a:gsLst>
                  <a:lin scaled="0"/>
                </a:gradFill>
                <a:cs typeface="+mn-ea"/>
                <a:sym typeface="+mn-lt"/>
              </a:rPr>
              <a:t>艾滋病的症状详情</a:t>
            </a:r>
            <a:endParaRPr lang="zh-CN" altLang="en-US" sz="2800" b="1" dirty="0">
              <a:gradFill>
                <a:gsLst>
                  <a:gs pos="0">
                    <a:srgbClr val="012D86"/>
                  </a:gs>
                  <a:gs pos="100000">
                    <a:srgbClr val="0E2557"/>
                  </a:gs>
                </a:gsLst>
                <a:lin scaled="0"/>
              </a:gradFill>
              <a:cs typeface="+mn-ea"/>
              <a:sym typeface="+mn-lt"/>
            </a:endParaRPr>
          </a:p>
        </p:txBody>
      </p:sp>
      <p:sp>
        <p:nvSpPr>
          <p:cNvPr id="14" name="椭圆 49"/>
          <p:cNvSpPr/>
          <p:nvPr/>
        </p:nvSpPr>
        <p:spPr>
          <a:xfrm>
            <a:off x="7028734" y="4044620"/>
            <a:ext cx="344328" cy="34372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rgbClr val="BF181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pic>
        <p:nvPicPr>
          <p:cNvPr id="7" name="图片 6"/>
          <p:cNvPicPr>
            <a:picLocks noChangeAspect="1"/>
          </p:cNvPicPr>
          <p:nvPr/>
        </p:nvPicPr>
        <p:blipFill>
          <a:blip r:embed="rId1"/>
          <a:stretch>
            <a:fillRect/>
          </a:stretch>
        </p:blipFill>
        <p:spPr>
          <a:xfrm>
            <a:off x="3529079" y="1885818"/>
            <a:ext cx="1836095" cy="331483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8" name="文本框 27"/>
          <p:cNvSpPr txBox="1"/>
          <p:nvPr/>
        </p:nvSpPr>
        <p:spPr>
          <a:xfrm>
            <a:off x="1534213" y="508096"/>
            <a:ext cx="7904480" cy="583565"/>
          </a:xfrm>
          <a:prstGeom prst="rect">
            <a:avLst/>
          </a:prstGeom>
          <a:noFill/>
        </p:spPr>
        <p:txBody>
          <a:bodyPr wrap="none" rtlCol="0">
            <a:spAutoFit/>
            <a:scene3d>
              <a:camera prst="orthographicFront"/>
              <a:lightRig rig="threePt" dir="t"/>
            </a:scene3d>
            <a:sp3d contourW="12700"/>
          </a:bodyPr>
          <a:lstStyle/>
          <a:p>
            <a:r>
              <a:rPr lang="zh-CN" altLang="en-US" sz="3200" b="1" dirty="0">
                <a:gradFill>
                  <a:gsLst>
                    <a:gs pos="0">
                      <a:srgbClr val="012D86"/>
                    </a:gs>
                    <a:gs pos="100000">
                      <a:srgbClr val="0E2557"/>
                    </a:gs>
                  </a:gsLst>
                  <a:lin scaled="0"/>
                </a:gradFill>
                <a:cs typeface="+mn-ea"/>
                <a:sym typeface="+mn-lt"/>
              </a:rPr>
              <a:t>感染艾滋病病毒后在人体内的自然发展过程</a:t>
            </a:r>
            <a:endParaRPr lang="zh-CN" altLang="en-US" sz="3200" b="1" dirty="0">
              <a:gradFill>
                <a:gsLst>
                  <a:gs pos="0">
                    <a:srgbClr val="012D86"/>
                  </a:gs>
                  <a:gs pos="100000">
                    <a:srgbClr val="0E2557"/>
                  </a:gs>
                </a:gsLst>
                <a:lin scaled="0"/>
              </a:gradFill>
              <a:cs typeface="+mn-ea"/>
              <a:sym typeface="+mn-lt"/>
            </a:endParaRPr>
          </a:p>
        </p:txBody>
      </p:sp>
      <p:sp>
        <p:nvSpPr>
          <p:cNvPr id="29" name="文本框 28"/>
          <p:cNvSpPr txBox="1"/>
          <p:nvPr/>
        </p:nvSpPr>
        <p:spPr>
          <a:xfrm>
            <a:off x="1553263" y="951903"/>
            <a:ext cx="6623625" cy="336550"/>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a:solidFill>
                  <a:schemeClr val="bg1">
                    <a:lumMod val="50000"/>
                  </a:schemeClr>
                </a:solidFill>
                <a:cs typeface="+mn-ea"/>
                <a:sym typeface="+mn-lt"/>
              </a:rPr>
              <a:t>Acquired Immune Deficiency Syndrome</a:t>
            </a:r>
            <a:endParaRPr lang="en-US" altLang="zh-CN" sz="1400" dirty="0">
              <a:solidFill>
                <a:schemeClr val="bg1">
                  <a:lumMod val="50000"/>
                </a:schemeClr>
              </a:solidFill>
              <a:cs typeface="+mn-ea"/>
              <a:sym typeface="+mn-lt"/>
            </a:endParaRPr>
          </a:p>
        </p:txBody>
      </p:sp>
      <p:pic>
        <p:nvPicPr>
          <p:cNvPr id="30" name="图片 29"/>
          <p:cNvPicPr>
            <a:picLocks noChangeAspect="1"/>
          </p:cNvPicPr>
          <p:nvPr/>
        </p:nvPicPr>
        <p:blipFill>
          <a:blip r:embed="rId1" cstate="screen"/>
          <a:stretch>
            <a:fillRect/>
          </a:stretch>
        </p:blipFill>
        <p:spPr>
          <a:xfrm>
            <a:off x="903475" y="467790"/>
            <a:ext cx="425344" cy="767903"/>
          </a:xfrm>
          <a:prstGeom prst="rect">
            <a:avLst/>
          </a:prstGeom>
        </p:spPr>
      </p:pic>
      <p:sp>
        <p:nvSpPr>
          <p:cNvPr id="12" name="矩形 11"/>
          <p:cNvSpPr/>
          <p:nvPr/>
        </p:nvSpPr>
        <p:spPr>
          <a:xfrm>
            <a:off x="4657090" y="4312920"/>
            <a:ext cx="2336165" cy="1938020"/>
          </a:xfrm>
          <a:prstGeom prst="rect">
            <a:avLst/>
          </a:prstGeom>
        </p:spPr>
        <p:txBody>
          <a:bodyPr wrap="square">
            <a:spAutoFit/>
            <a:scene3d>
              <a:camera prst="orthographicFront"/>
              <a:lightRig rig="threePt" dir="t"/>
            </a:scene3d>
            <a:sp3d contourW="12700"/>
          </a:bodyPr>
          <a:lstStyle/>
          <a:p>
            <a:pPr indent="0">
              <a:lnSpc>
                <a:spcPct val="150000"/>
              </a:lnSpc>
              <a:buFont typeface="Wingdings" panose="05000000000000000000" pitchFamily="2" charset="2"/>
              <a:buNone/>
            </a:pPr>
            <a:r>
              <a:rPr lang="zh-CN" altLang="en-US" sz="1600" b="1" dirty="0">
                <a:gradFill>
                  <a:gsLst>
                    <a:gs pos="0">
                      <a:srgbClr val="012D86"/>
                    </a:gs>
                    <a:gs pos="100000">
                      <a:srgbClr val="0E2557"/>
                    </a:gs>
                  </a:gsLst>
                  <a:lin scaled="0"/>
                </a:gradFill>
                <a:cs typeface="+mn-ea"/>
                <a:sym typeface="+mn-lt"/>
              </a:rPr>
              <a:t>在潜伏期发展成艾滋病病人以前，病人外表看上去正常，他们可以没有任何症状地生活和工作很多年。</a:t>
            </a:r>
            <a:endParaRPr lang="zh-CN" altLang="en-US" sz="1600" b="1" dirty="0">
              <a:gradFill>
                <a:gsLst>
                  <a:gs pos="0">
                    <a:srgbClr val="012D86"/>
                  </a:gs>
                  <a:gs pos="100000">
                    <a:srgbClr val="0E2557"/>
                  </a:gs>
                </a:gsLst>
                <a:lin scaled="0"/>
              </a:gradFill>
              <a:cs typeface="+mn-ea"/>
              <a:sym typeface="+mn-lt"/>
            </a:endParaRPr>
          </a:p>
        </p:txBody>
      </p:sp>
      <p:sp>
        <p:nvSpPr>
          <p:cNvPr id="36" name="is1ide-Rectangle 21"/>
          <p:cNvSpPr/>
          <p:nvPr/>
        </p:nvSpPr>
        <p:spPr>
          <a:xfrm>
            <a:off x="903605" y="1489710"/>
            <a:ext cx="2364740" cy="566420"/>
          </a:xfrm>
          <a:prstGeom prst="rect">
            <a:avLst/>
          </a:prstGeom>
          <a:gradFill>
            <a:gsLst>
              <a:gs pos="0">
                <a:srgbClr val="9EE256"/>
              </a:gs>
              <a:gs pos="100000">
                <a:srgbClr val="52762D"/>
              </a:gs>
            </a:gsLst>
            <a:lin scaled="0"/>
          </a:gradFill>
          <a:ln w="6350">
            <a:solidFill>
              <a:schemeClr val="bg1">
                <a:lumMod val="75000"/>
              </a:schemeClr>
            </a:solidFill>
            <a:miter lim="400000"/>
          </a:ln>
        </p:spPr>
        <p:txBody>
          <a:bodyPr anchor="ctr"/>
          <a:p>
            <a:pPr algn="ctr"/>
            <a:endParaRPr>
              <a:solidFill>
                <a:schemeClr val="tx1">
                  <a:lumMod val="85000"/>
                  <a:lumOff val="15000"/>
                </a:schemeClr>
              </a:solidFill>
              <a:cs typeface="+mn-ea"/>
              <a:sym typeface="+mn-lt"/>
            </a:endParaRPr>
          </a:p>
        </p:txBody>
      </p:sp>
      <p:sp>
        <p:nvSpPr>
          <p:cNvPr id="3" name="is1ide-Rectangle 21"/>
          <p:cNvSpPr/>
          <p:nvPr/>
        </p:nvSpPr>
        <p:spPr>
          <a:xfrm>
            <a:off x="3351530" y="1489710"/>
            <a:ext cx="5618480" cy="566420"/>
          </a:xfrm>
          <a:prstGeom prst="rect">
            <a:avLst/>
          </a:prstGeom>
          <a:gradFill>
            <a:gsLst>
              <a:gs pos="0">
                <a:srgbClr val="56A0B9"/>
              </a:gs>
              <a:gs pos="100000">
                <a:srgbClr val="5DBDC3"/>
              </a:gs>
            </a:gsLst>
            <a:lin scaled="1"/>
          </a:gradFill>
          <a:ln w="6350">
            <a:solidFill>
              <a:schemeClr val="bg1">
                <a:lumMod val="75000"/>
              </a:schemeClr>
            </a:solidFill>
            <a:miter lim="400000"/>
          </a:ln>
        </p:spPr>
        <p:txBody>
          <a:bodyPr anchor="ctr"/>
          <a:p>
            <a:pPr algn="ctr"/>
            <a:endParaRPr>
              <a:solidFill>
                <a:schemeClr val="tx1">
                  <a:lumMod val="85000"/>
                  <a:lumOff val="15000"/>
                </a:schemeClr>
              </a:solidFill>
              <a:cs typeface="+mn-ea"/>
              <a:sym typeface="+mn-lt"/>
            </a:endParaRPr>
          </a:p>
        </p:txBody>
      </p:sp>
      <p:sp>
        <p:nvSpPr>
          <p:cNvPr id="4" name="is1ide-Rectangle 21"/>
          <p:cNvSpPr/>
          <p:nvPr/>
        </p:nvSpPr>
        <p:spPr>
          <a:xfrm>
            <a:off x="9067800" y="1489710"/>
            <a:ext cx="2364740" cy="566420"/>
          </a:xfrm>
          <a:prstGeom prst="rect">
            <a:avLst/>
          </a:prstGeom>
          <a:gradFill>
            <a:gsLst>
              <a:gs pos="0">
                <a:srgbClr val="E30000"/>
              </a:gs>
              <a:gs pos="100000">
                <a:srgbClr val="760303"/>
              </a:gs>
            </a:gsLst>
            <a:lin scaled="0"/>
          </a:gradFill>
          <a:ln w="6350">
            <a:solidFill>
              <a:schemeClr val="bg1">
                <a:lumMod val="75000"/>
              </a:schemeClr>
            </a:solidFill>
            <a:miter lim="400000"/>
          </a:ln>
        </p:spPr>
        <p:txBody>
          <a:bodyPr anchor="ctr"/>
          <a:p>
            <a:pPr algn="ctr"/>
            <a:endParaRPr>
              <a:solidFill>
                <a:schemeClr val="tx1">
                  <a:lumMod val="85000"/>
                  <a:lumOff val="15000"/>
                </a:schemeClr>
              </a:solidFill>
              <a:cs typeface="+mn-ea"/>
              <a:sym typeface="+mn-lt"/>
            </a:endParaRPr>
          </a:p>
        </p:txBody>
      </p:sp>
      <p:sp>
        <p:nvSpPr>
          <p:cNvPr id="5" name="is1ide-Rectangle 21"/>
          <p:cNvSpPr/>
          <p:nvPr/>
        </p:nvSpPr>
        <p:spPr>
          <a:xfrm>
            <a:off x="903605" y="2144395"/>
            <a:ext cx="2364740" cy="731520"/>
          </a:xfrm>
          <a:prstGeom prst="rect">
            <a:avLst/>
          </a:prstGeom>
          <a:solidFill>
            <a:schemeClr val="bg1"/>
          </a:solidFill>
          <a:ln w="6350">
            <a:solidFill>
              <a:schemeClr val="bg1">
                <a:lumMod val="75000"/>
              </a:schemeClr>
            </a:solidFill>
            <a:miter lim="400000"/>
          </a:ln>
        </p:spPr>
        <p:txBody>
          <a:bodyPr anchor="ctr"/>
          <a:p>
            <a:pPr algn="ctr"/>
            <a:endParaRPr>
              <a:solidFill>
                <a:schemeClr val="tx1">
                  <a:lumMod val="85000"/>
                  <a:lumOff val="15000"/>
                </a:schemeClr>
              </a:solidFill>
              <a:cs typeface="+mn-ea"/>
              <a:sym typeface="+mn-lt"/>
            </a:endParaRPr>
          </a:p>
        </p:txBody>
      </p:sp>
      <p:sp>
        <p:nvSpPr>
          <p:cNvPr id="7" name="is1ide-Rectangle 21"/>
          <p:cNvSpPr/>
          <p:nvPr/>
        </p:nvSpPr>
        <p:spPr>
          <a:xfrm>
            <a:off x="3351530" y="2134870"/>
            <a:ext cx="5618480" cy="733425"/>
          </a:xfrm>
          <a:prstGeom prst="rect">
            <a:avLst/>
          </a:prstGeom>
          <a:solidFill>
            <a:schemeClr val="bg1"/>
          </a:solidFill>
          <a:ln w="6350">
            <a:solidFill>
              <a:schemeClr val="bg1">
                <a:lumMod val="75000"/>
              </a:schemeClr>
            </a:solidFill>
            <a:miter lim="400000"/>
          </a:ln>
        </p:spPr>
        <p:txBody>
          <a:bodyPr anchor="ctr"/>
          <a:p>
            <a:pPr algn="ctr"/>
            <a:endParaRPr>
              <a:solidFill>
                <a:schemeClr val="tx1">
                  <a:lumMod val="85000"/>
                  <a:lumOff val="15000"/>
                </a:schemeClr>
              </a:solidFill>
              <a:cs typeface="+mn-ea"/>
              <a:sym typeface="+mn-lt"/>
            </a:endParaRPr>
          </a:p>
        </p:txBody>
      </p:sp>
      <p:sp>
        <p:nvSpPr>
          <p:cNvPr id="10" name="is1ide-Rectangle 21"/>
          <p:cNvSpPr/>
          <p:nvPr/>
        </p:nvSpPr>
        <p:spPr>
          <a:xfrm>
            <a:off x="9079865" y="2106295"/>
            <a:ext cx="2364740" cy="761365"/>
          </a:xfrm>
          <a:prstGeom prst="rect">
            <a:avLst/>
          </a:prstGeom>
          <a:solidFill>
            <a:schemeClr val="bg1"/>
          </a:solidFill>
          <a:ln w="6350">
            <a:solidFill>
              <a:schemeClr val="bg1">
                <a:lumMod val="75000"/>
              </a:schemeClr>
            </a:solidFill>
            <a:miter lim="400000"/>
          </a:ln>
        </p:spPr>
        <p:txBody>
          <a:bodyPr anchor="ctr"/>
          <a:p>
            <a:pPr algn="ctr"/>
            <a:endParaRPr>
              <a:solidFill>
                <a:schemeClr val="tx1">
                  <a:lumMod val="85000"/>
                  <a:lumOff val="15000"/>
                </a:schemeClr>
              </a:solidFill>
              <a:cs typeface="+mn-ea"/>
              <a:sym typeface="+mn-lt"/>
            </a:endParaRPr>
          </a:p>
        </p:txBody>
      </p:sp>
      <p:sp>
        <p:nvSpPr>
          <p:cNvPr id="54" name="矩形 53"/>
          <p:cNvSpPr/>
          <p:nvPr/>
        </p:nvSpPr>
        <p:spPr>
          <a:xfrm>
            <a:off x="1587500" y="1503680"/>
            <a:ext cx="1309370" cy="460375"/>
          </a:xfrm>
          <a:prstGeom prst="rect">
            <a:avLst/>
          </a:prstGeom>
        </p:spPr>
        <p:txBody>
          <a:bodyPr wrap="square">
            <a:spAutoFit/>
            <a:scene3d>
              <a:camera prst="orthographicFront"/>
              <a:lightRig rig="threePt" dir="t"/>
            </a:scene3d>
            <a:sp3d contourW="12700"/>
          </a:bodyPr>
          <a:p>
            <a:pPr>
              <a:lnSpc>
                <a:spcPct val="120000"/>
              </a:lnSpc>
            </a:pPr>
            <a:r>
              <a:rPr lang="zh-CN" altLang="en-US" sz="2000" b="1" dirty="0">
                <a:solidFill>
                  <a:srgbClr val="BF181F"/>
                </a:solidFill>
                <a:cs typeface="+mn-ea"/>
                <a:sym typeface="+mn-ea"/>
              </a:rPr>
              <a:t>窗</a:t>
            </a:r>
            <a:r>
              <a:rPr lang="en-US" altLang="zh-CN" sz="2000" b="1" dirty="0">
                <a:solidFill>
                  <a:srgbClr val="BF181F"/>
                </a:solidFill>
                <a:cs typeface="+mn-ea"/>
                <a:sym typeface="+mn-ea"/>
              </a:rPr>
              <a:t> </a:t>
            </a:r>
            <a:r>
              <a:rPr lang="zh-CN" altLang="en-US" sz="2000" b="1" dirty="0">
                <a:solidFill>
                  <a:srgbClr val="BF181F"/>
                </a:solidFill>
                <a:cs typeface="+mn-ea"/>
                <a:sym typeface="+mn-ea"/>
              </a:rPr>
              <a:t>口</a:t>
            </a:r>
            <a:r>
              <a:rPr lang="en-US" altLang="zh-CN" sz="2000" b="1" dirty="0">
                <a:solidFill>
                  <a:srgbClr val="BF181F"/>
                </a:solidFill>
                <a:cs typeface="+mn-ea"/>
                <a:sym typeface="+mn-ea"/>
              </a:rPr>
              <a:t> </a:t>
            </a:r>
            <a:r>
              <a:rPr lang="zh-CN" altLang="en-US" sz="2000" b="1" dirty="0">
                <a:solidFill>
                  <a:srgbClr val="BF181F"/>
                </a:solidFill>
                <a:cs typeface="+mn-ea"/>
                <a:sym typeface="+mn-ea"/>
              </a:rPr>
              <a:t>期</a:t>
            </a:r>
            <a:endParaRPr lang="zh-CN" altLang="en-US" sz="2000" b="1" dirty="0">
              <a:solidFill>
                <a:srgbClr val="BF181F"/>
              </a:solidFill>
              <a:cs typeface="+mn-ea"/>
              <a:sym typeface="+mn-lt"/>
            </a:endParaRPr>
          </a:p>
        </p:txBody>
      </p:sp>
      <p:sp>
        <p:nvSpPr>
          <p:cNvPr id="11" name="矩形 10"/>
          <p:cNvSpPr/>
          <p:nvPr/>
        </p:nvSpPr>
        <p:spPr>
          <a:xfrm>
            <a:off x="4657725" y="1506855"/>
            <a:ext cx="3002280" cy="460375"/>
          </a:xfrm>
          <a:prstGeom prst="rect">
            <a:avLst/>
          </a:prstGeom>
        </p:spPr>
        <p:txBody>
          <a:bodyPr wrap="square">
            <a:spAutoFit/>
            <a:scene3d>
              <a:camera prst="orthographicFront"/>
              <a:lightRig rig="threePt" dir="t"/>
            </a:scene3d>
            <a:sp3d contourW="12700"/>
          </a:bodyPr>
          <a:p>
            <a:pPr>
              <a:lnSpc>
                <a:spcPct val="120000"/>
              </a:lnSpc>
            </a:pPr>
            <a:r>
              <a:rPr lang="zh-CN" altLang="en-US" sz="2000" b="1" dirty="0">
                <a:gradFill>
                  <a:gsLst>
                    <a:gs pos="0">
                      <a:srgbClr val="012D86"/>
                    </a:gs>
                    <a:gs pos="100000">
                      <a:srgbClr val="0E2557"/>
                    </a:gs>
                  </a:gsLst>
                  <a:lin scaled="0"/>
                </a:gradFill>
                <a:cs typeface="+mn-ea"/>
                <a:sym typeface="+mn-lt"/>
              </a:rPr>
              <a:t>潜</a:t>
            </a:r>
            <a:r>
              <a:rPr lang="en-US" altLang="zh-CN" sz="2000" b="1" dirty="0">
                <a:gradFill>
                  <a:gsLst>
                    <a:gs pos="0">
                      <a:srgbClr val="012D86"/>
                    </a:gs>
                    <a:gs pos="100000">
                      <a:srgbClr val="0E2557"/>
                    </a:gs>
                  </a:gsLst>
                  <a:lin scaled="0"/>
                </a:gradFill>
                <a:cs typeface="+mn-ea"/>
                <a:sym typeface="+mn-lt"/>
              </a:rPr>
              <a:t>            </a:t>
            </a:r>
            <a:r>
              <a:rPr lang="zh-CN" altLang="en-US" sz="2000" b="1" dirty="0">
                <a:gradFill>
                  <a:gsLst>
                    <a:gs pos="0">
                      <a:srgbClr val="012D86"/>
                    </a:gs>
                    <a:gs pos="100000">
                      <a:srgbClr val="0E2557"/>
                    </a:gs>
                  </a:gsLst>
                  <a:lin scaled="0"/>
                </a:gradFill>
                <a:cs typeface="+mn-ea"/>
                <a:sym typeface="+mn-lt"/>
              </a:rPr>
              <a:t>伏</a:t>
            </a:r>
            <a:r>
              <a:rPr lang="en-US" altLang="zh-CN" sz="2000" b="1" dirty="0">
                <a:gradFill>
                  <a:gsLst>
                    <a:gs pos="0">
                      <a:srgbClr val="012D86"/>
                    </a:gs>
                    <a:gs pos="100000">
                      <a:srgbClr val="0E2557"/>
                    </a:gs>
                  </a:gsLst>
                  <a:lin scaled="0"/>
                </a:gradFill>
                <a:cs typeface="+mn-ea"/>
                <a:sym typeface="+mn-lt"/>
              </a:rPr>
              <a:t>            </a:t>
            </a:r>
            <a:r>
              <a:rPr lang="zh-CN" altLang="en-US" sz="2000" b="1" dirty="0">
                <a:gradFill>
                  <a:gsLst>
                    <a:gs pos="0">
                      <a:srgbClr val="012D86"/>
                    </a:gs>
                    <a:gs pos="100000">
                      <a:srgbClr val="0E2557"/>
                    </a:gs>
                  </a:gsLst>
                  <a:lin scaled="0"/>
                </a:gradFill>
                <a:cs typeface="+mn-ea"/>
                <a:sym typeface="+mn-lt"/>
              </a:rPr>
              <a:t>期</a:t>
            </a:r>
            <a:endParaRPr lang="zh-CN" altLang="en-US" sz="2000" b="1" dirty="0">
              <a:gradFill>
                <a:gsLst>
                  <a:gs pos="0">
                    <a:srgbClr val="012D86"/>
                  </a:gs>
                  <a:gs pos="100000">
                    <a:srgbClr val="0E2557"/>
                  </a:gs>
                </a:gsLst>
                <a:lin scaled="0"/>
              </a:gradFill>
              <a:cs typeface="+mn-ea"/>
              <a:sym typeface="+mn-ea"/>
            </a:endParaRPr>
          </a:p>
        </p:txBody>
      </p:sp>
      <p:sp>
        <p:nvSpPr>
          <p:cNvPr id="13" name="矩形 12"/>
          <p:cNvSpPr/>
          <p:nvPr/>
        </p:nvSpPr>
        <p:spPr>
          <a:xfrm>
            <a:off x="9542780" y="1544955"/>
            <a:ext cx="1520190" cy="460375"/>
          </a:xfrm>
          <a:prstGeom prst="rect">
            <a:avLst/>
          </a:prstGeom>
        </p:spPr>
        <p:txBody>
          <a:bodyPr wrap="square">
            <a:spAutoFit/>
            <a:scene3d>
              <a:camera prst="orthographicFront"/>
              <a:lightRig rig="threePt" dir="t"/>
            </a:scene3d>
            <a:sp3d contourW="12700"/>
          </a:bodyPr>
          <a:p>
            <a:pPr>
              <a:lnSpc>
                <a:spcPct val="120000"/>
              </a:lnSpc>
            </a:pPr>
            <a:r>
              <a:rPr lang="zh-CN" altLang="en-US" sz="2000" b="1" dirty="0">
                <a:solidFill>
                  <a:schemeClr val="bg1"/>
                </a:solidFill>
                <a:cs typeface="+mn-ea"/>
                <a:sym typeface="+mn-lt"/>
              </a:rPr>
              <a:t>艾</a:t>
            </a:r>
            <a:r>
              <a:rPr lang="en-US" altLang="zh-CN" sz="2000" b="1" dirty="0">
                <a:solidFill>
                  <a:schemeClr val="bg1"/>
                </a:solidFill>
                <a:cs typeface="+mn-ea"/>
                <a:sym typeface="+mn-lt"/>
              </a:rPr>
              <a:t> </a:t>
            </a:r>
            <a:r>
              <a:rPr lang="zh-CN" altLang="en-US" sz="2000" b="1" dirty="0">
                <a:solidFill>
                  <a:schemeClr val="bg1"/>
                </a:solidFill>
                <a:cs typeface="+mn-ea"/>
                <a:sym typeface="+mn-lt"/>
              </a:rPr>
              <a:t>滋</a:t>
            </a:r>
            <a:r>
              <a:rPr lang="en-US" altLang="zh-CN" sz="2000" b="1" dirty="0">
                <a:solidFill>
                  <a:schemeClr val="bg1"/>
                </a:solidFill>
                <a:cs typeface="+mn-ea"/>
                <a:sym typeface="+mn-lt"/>
              </a:rPr>
              <a:t> </a:t>
            </a:r>
            <a:r>
              <a:rPr lang="zh-CN" altLang="en-US" sz="2000" b="1" dirty="0">
                <a:solidFill>
                  <a:schemeClr val="bg1"/>
                </a:solidFill>
                <a:cs typeface="+mn-ea"/>
                <a:sym typeface="+mn-lt"/>
              </a:rPr>
              <a:t>病</a:t>
            </a:r>
            <a:r>
              <a:rPr lang="en-US" altLang="zh-CN" sz="2000" b="1" dirty="0">
                <a:solidFill>
                  <a:schemeClr val="bg1"/>
                </a:solidFill>
                <a:cs typeface="+mn-ea"/>
                <a:sym typeface="+mn-lt"/>
              </a:rPr>
              <a:t> </a:t>
            </a:r>
            <a:r>
              <a:rPr lang="zh-CN" altLang="en-US" sz="2000" b="1" dirty="0">
                <a:solidFill>
                  <a:schemeClr val="bg1"/>
                </a:solidFill>
                <a:cs typeface="+mn-ea"/>
                <a:sym typeface="+mn-ea"/>
              </a:rPr>
              <a:t>期</a:t>
            </a:r>
            <a:endParaRPr lang="zh-CN" altLang="en-US" sz="2000" b="1" dirty="0">
              <a:solidFill>
                <a:schemeClr val="bg1"/>
              </a:solidFill>
              <a:cs typeface="+mn-ea"/>
              <a:sym typeface="+mn-ea"/>
            </a:endParaRPr>
          </a:p>
        </p:txBody>
      </p:sp>
      <p:sp>
        <p:nvSpPr>
          <p:cNvPr id="14" name="矩形 13"/>
          <p:cNvSpPr/>
          <p:nvPr/>
        </p:nvSpPr>
        <p:spPr>
          <a:xfrm>
            <a:off x="1245235" y="2207895"/>
            <a:ext cx="1682115" cy="460375"/>
          </a:xfrm>
          <a:prstGeom prst="rect">
            <a:avLst/>
          </a:prstGeom>
        </p:spPr>
        <p:txBody>
          <a:bodyPr wrap="square">
            <a:spAutoFit/>
            <a:scene3d>
              <a:camera prst="orthographicFront"/>
              <a:lightRig rig="threePt" dir="t"/>
            </a:scene3d>
            <a:sp3d contourW="12700"/>
          </a:bodyPr>
          <a:p>
            <a:pPr>
              <a:lnSpc>
                <a:spcPct val="120000"/>
              </a:lnSpc>
            </a:pPr>
            <a:r>
              <a:rPr lang="en-US" sz="2000" b="1" dirty="0">
                <a:solidFill>
                  <a:schemeClr val="tx1"/>
                </a:solidFill>
                <a:cs typeface="+mn-ea"/>
                <a:sym typeface="+mn-ea"/>
              </a:rPr>
              <a:t>HIV</a:t>
            </a:r>
            <a:r>
              <a:rPr lang="zh-CN" altLang="en-US" sz="2000" b="1" dirty="0">
                <a:solidFill>
                  <a:schemeClr val="tx1"/>
                </a:solidFill>
                <a:cs typeface="+mn-ea"/>
                <a:sym typeface="+mn-ea"/>
              </a:rPr>
              <a:t>抗体阴性</a:t>
            </a:r>
            <a:endParaRPr lang="zh-CN" altLang="en-US" sz="2000" b="1" dirty="0">
              <a:solidFill>
                <a:schemeClr val="tx1"/>
              </a:solidFill>
              <a:cs typeface="+mn-ea"/>
              <a:sym typeface="+mn-ea"/>
            </a:endParaRPr>
          </a:p>
        </p:txBody>
      </p:sp>
      <p:sp>
        <p:nvSpPr>
          <p:cNvPr id="15" name="矩形 14"/>
          <p:cNvSpPr/>
          <p:nvPr/>
        </p:nvSpPr>
        <p:spPr>
          <a:xfrm>
            <a:off x="4784725" y="2205355"/>
            <a:ext cx="3002280" cy="460375"/>
          </a:xfrm>
          <a:prstGeom prst="rect">
            <a:avLst/>
          </a:prstGeom>
        </p:spPr>
        <p:txBody>
          <a:bodyPr wrap="square">
            <a:spAutoFit/>
            <a:scene3d>
              <a:camera prst="orthographicFront"/>
              <a:lightRig rig="threePt" dir="t"/>
            </a:scene3d>
            <a:sp3d contourW="12700"/>
          </a:bodyPr>
          <a:p>
            <a:pPr>
              <a:lnSpc>
                <a:spcPct val="120000"/>
              </a:lnSpc>
            </a:pPr>
            <a:r>
              <a:rPr lang="en-US" sz="2000" b="1" dirty="0">
                <a:gradFill>
                  <a:gsLst>
                    <a:gs pos="0">
                      <a:srgbClr val="E30000"/>
                    </a:gs>
                    <a:gs pos="100000">
                      <a:srgbClr val="760303"/>
                    </a:gs>
                  </a:gsLst>
                  <a:lin scaled="0"/>
                </a:gradFill>
                <a:cs typeface="+mn-ea"/>
                <a:sym typeface="+mn-ea"/>
              </a:rPr>
              <a:t>HIV</a:t>
            </a:r>
            <a:r>
              <a:rPr lang="zh-CN" altLang="en-US" sz="2000" b="1" dirty="0">
                <a:gradFill>
                  <a:gsLst>
                    <a:gs pos="0">
                      <a:srgbClr val="E30000"/>
                    </a:gs>
                    <a:gs pos="100000">
                      <a:srgbClr val="760303"/>
                    </a:gs>
                  </a:gsLst>
                  <a:lin scaled="0"/>
                </a:gradFill>
                <a:cs typeface="+mn-ea"/>
                <a:sym typeface="+mn-ea"/>
              </a:rPr>
              <a:t>抗体阳性</a:t>
            </a:r>
            <a:r>
              <a:rPr lang="en-US" altLang="zh-CN" sz="2000" b="1" dirty="0">
                <a:gradFill>
                  <a:gsLst>
                    <a:gs pos="0">
                      <a:srgbClr val="012D86"/>
                    </a:gs>
                    <a:gs pos="100000">
                      <a:srgbClr val="0E2557"/>
                    </a:gs>
                  </a:gsLst>
                  <a:lin scaled="0"/>
                </a:gradFill>
                <a:cs typeface="+mn-ea"/>
                <a:sym typeface="+mn-lt"/>
              </a:rPr>
              <a:t> </a:t>
            </a:r>
            <a:r>
              <a:rPr lang="zh-CN" altLang="en-US" sz="2000" b="1" dirty="0">
                <a:cs typeface="+mn-ea"/>
                <a:sym typeface="+mn-lt"/>
              </a:rPr>
              <a:t>，</a:t>
            </a:r>
            <a:r>
              <a:rPr lang="zh-CN" altLang="en-US" sz="2000" b="1" dirty="0">
                <a:solidFill>
                  <a:schemeClr val="tx1"/>
                </a:solidFill>
                <a:cs typeface="+mn-ea"/>
                <a:sym typeface="+mn-lt"/>
              </a:rPr>
              <a:t>无症状</a:t>
            </a:r>
            <a:endParaRPr lang="zh-CN" altLang="en-US" sz="2000" b="1" dirty="0">
              <a:solidFill>
                <a:schemeClr val="tx1"/>
              </a:solidFill>
              <a:cs typeface="+mn-ea"/>
              <a:sym typeface="+mn-lt"/>
            </a:endParaRPr>
          </a:p>
        </p:txBody>
      </p:sp>
      <p:sp>
        <p:nvSpPr>
          <p:cNvPr id="16" name="右箭头 15"/>
          <p:cNvSpPr/>
          <p:nvPr/>
        </p:nvSpPr>
        <p:spPr>
          <a:xfrm>
            <a:off x="903605" y="3282315"/>
            <a:ext cx="10647680" cy="230505"/>
          </a:xfrm>
          <a:prstGeom prst="rightArrow">
            <a:avLst/>
          </a:prstGeom>
          <a:gradFill>
            <a:gsLst>
              <a:gs pos="0">
                <a:srgbClr val="14CD68"/>
              </a:gs>
              <a:gs pos="100000">
                <a:srgbClr val="0B6E38"/>
              </a:gs>
            </a:gsLst>
            <a:lin scaled="0"/>
          </a:gradFill>
          <a:ln>
            <a:gradFill>
              <a:gsLst>
                <a:gs pos="0">
                  <a:srgbClr val="14CD68"/>
                </a:gs>
                <a:gs pos="100000">
                  <a:srgbClr val="035C7D"/>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矩形 16"/>
          <p:cNvSpPr/>
          <p:nvPr/>
        </p:nvSpPr>
        <p:spPr>
          <a:xfrm>
            <a:off x="9274810" y="2126615"/>
            <a:ext cx="2059305" cy="681355"/>
          </a:xfrm>
          <a:prstGeom prst="rect">
            <a:avLst/>
          </a:prstGeom>
        </p:spPr>
        <p:txBody>
          <a:bodyPr wrap="square">
            <a:spAutoFit/>
            <a:scene3d>
              <a:camera prst="orthographicFront"/>
              <a:lightRig rig="threePt" dir="t"/>
            </a:scene3d>
            <a:sp3d contourW="12700"/>
          </a:bodyPr>
          <a:p>
            <a:pPr>
              <a:lnSpc>
                <a:spcPct val="120000"/>
              </a:lnSpc>
            </a:pPr>
            <a:r>
              <a:rPr lang="en-US" sz="1400" b="1" dirty="0">
                <a:gradFill>
                  <a:gsLst>
                    <a:gs pos="0">
                      <a:srgbClr val="E30000"/>
                    </a:gs>
                    <a:gs pos="100000">
                      <a:srgbClr val="760303"/>
                    </a:gs>
                  </a:gsLst>
                  <a:lin scaled="0"/>
                </a:gradFill>
                <a:cs typeface="+mn-ea"/>
                <a:sym typeface="+mn-ea"/>
              </a:rPr>
              <a:t>    </a:t>
            </a:r>
            <a:r>
              <a:rPr lang="en-US" sz="1400" b="1" dirty="0">
                <a:solidFill>
                  <a:schemeClr val="tx1"/>
                </a:solidFill>
                <a:cs typeface="+mn-ea"/>
                <a:sym typeface="+mn-ea"/>
              </a:rPr>
              <a:t> </a:t>
            </a:r>
            <a:r>
              <a:rPr lang="en-US" sz="1600" b="1" dirty="0">
                <a:gradFill>
                  <a:gsLst>
                    <a:gs pos="0">
                      <a:srgbClr val="E30000"/>
                    </a:gs>
                    <a:gs pos="100000">
                      <a:srgbClr val="760303"/>
                    </a:gs>
                  </a:gsLst>
                  <a:lin scaled="0"/>
                </a:gradFill>
                <a:cs typeface="+mn-ea"/>
                <a:sym typeface="+mn-ea"/>
              </a:rPr>
              <a:t>HIV</a:t>
            </a:r>
            <a:r>
              <a:rPr lang="zh-CN" altLang="en-US" sz="1600" b="1" dirty="0">
                <a:gradFill>
                  <a:gsLst>
                    <a:gs pos="0">
                      <a:srgbClr val="E30000"/>
                    </a:gs>
                    <a:gs pos="100000">
                      <a:srgbClr val="760303"/>
                    </a:gs>
                  </a:gsLst>
                  <a:lin scaled="0"/>
                </a:gradFill>
                <a:cs typeface="+mn-ea"/>
                <a:sym typeface="+mn-ea"/>
              </a:rPr>
              <a:t>抗体阳性</a:t>
            </a:r>
            <a:endParaRPr lang="zh-CN" altLang="en-US" sz="1600" b="1" dirty="0">
              <a:gradFill>
                <a:gsLst>
                  <a:gs pos="0">
                    <a:srgbClr val="E30000"/>
                  </a:gs>
                  <a:gs pos="100000">
                    <a:srgbClr val="760303"/>
                  </a:gs>
                </a:gsLst>
                <a:lin scaled="0"/>
              </a:gradFill>
              <a:cs typeface="+mn-ea"/>
              <a:sym typeface="+mn-ea"/>
            </a:endParaRPr>
          </a:p>
          <a:p>
            <a:pPr>
              <a:lnSpc>
                <a:spcPct val="120000"/>
              </a:lnSpc>
            </a:pPr>
            <a:r>
              <a:rPr lang="zh-CN" altLang="en-US" sz="1600" b="1" dirty="0">
                <a:gradFill>
                  <a:gsLst>
                    <a:gs pos="0">
                      <a:srgbClr val="E30000"/>
                    </a:gs>
                    <a:gs pos="100000">
                      <a:srgbClr val="760303"/>
                    </a:gs>
                  </a:gsLst>
                  <a:lin scaled="0"/>
                </a:gradFill>
                <a:cs typeface="+mn-ea"/>
                <a:sym typeface="+mn-ea"/>
              </a:rPr>
              <a:t>有症状</a:t>
            </a:r>
            <a:r>
              <a:rPr lang="en-US" altLang="zh-CN" sz="1600" b="1" dirty="0">
                <a:gradFill>
                  <a:gsLst>
                    <a:gs pos="0">
                      <a:srgbClr val="E30000"/>
                    </a:gs>
                    <a:gs pos="100000">
                      <a:srgbClr val="760303"/>
                    </a:gs>
                  </a:gsLst>
                  <a:lin scaled="0"/>
                </a:gradFill>
                <a:cs typeface="+mn-ea"/>
                <a:sym typeface="+mn-ea"/>
              </a:rPr>
              <a:t>          </a:t>
            </a:r>
            <a:r>
              <a:rPr lang="zh-CN" altLang="en-US" sz="1600" b="1" dirty="0">
                <a:gradFill>
                  <a:gsLst>
                    <a:gs pos="0">
                      <a:srgbClr val="E30000"/>
                    </a:gs>
                    <a:gs pos="100000">
                      <a:srgbClr val="760303"/>
                    </a:gs>
                  </a:gsLst>
                  <a:lin scaled="0"/>
                </a:gradFill>
                <a:cs typeface="+mn-ea"/>
                <a:sym typeface="+mn-lt"/>
              </a:rPr>
              <a:t>艾滋病</a:t>
            </a:r>
            <a:endParaRPr lang="zh-CN" altLang="en-US" sz="1600" b="1" dirty="0">
              <a:gradFill>
                <a:gsLst>
                  <a:gs pos="0">
                    <a:srgbClr val="E30000"/>
                  </a:gs>
                  <a:gs pos="100000">
                    <a:srgbClr val="760303"/>
                  </a:gs>
                </a:gsLst>
                <a:lin scaled="0"/>
              </a:gradFill>
              <a:cs typeface="+mn-ea"/>
              <a:sym typeface="+mn-lt"/>
            </a:endParaRPr>
          </a:p>
        </p:txBody>
      </p:sp>
      <p:sp>
        <p:nvSpPr>
          <p:cNvPr id="18" name="流程图: 合并 17"/>
          <p:cNvSpPr/>
          <p:nvPr/>
        </p:nvSpPr>
        <p:spPr>
          <a:xfrm>
            <a:off x="3202940" y="3108325"/>
            <a:ext cx="208915" cy="236220"/>
          </a:xfrm>
          <a:prstGeom prst="flowChartMerge">
            <a:avLst/>
          </a:prstGeom>
          <a:gradFill>
            <a:gsLst>
              <a:gs pos="0">
                <a:srgbClr val="FECF40"/>
              </a:gs>
              <a:gs pos="100000">
                <a:srgbClr val="846C21"/>
              </a:gs>
            </a:gsLst>
            <a:lin scaled="0"/>
          </a:gradFill>
          <a:ln>
            <a:gradFill>
              <a:gsLst>
                <a:gs pos="0">
                  <a:srgbClr val="FECF40"/>
                </a:gs>
                <a:gs pos="100000">
                  <a:srgbClr val="846C21"/>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9" name="流程图: 合并 18"/>
          <p:cNvSpPr/>
          <p:nvPr/>
        </p:nvSpPr>
        <p:spPr>
          <a:xfrm>
            <a:off x="8950960" y="3091180"/>
            <a:ext cx="208915" cy="236220"/>
          </a:xfrm>
          <a:prstGeom prst="flowChartMerge">
            <a:avLst/>
          </a:prstGeom>
          <a:gradFill>
            <a:gsLst>
              <a:gs pos="0">
                <a:srgbClr val="FECF40"/>
              </a:gs>
              <a:gs pos="100000">
                <a:srgbClr val="846C21"/>
              </a:gs>
            </a:gsLst>
            <a:lin scaled="0"/>
          </a:gradFill>
          <a:ln>
            <a:gradFill>
              <a:gsLst>
                <a:gs pos="0">
                  <a:srgbClr val="FECF40"/>
                </a:gs>
                <a:gs pos="100000">
                  <a:srgbClr val="846C21"/>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流程图: 合并 19"/>
          <p:cNvSpPr/>
          <p:nvPr/>
        </p:nvSpPr>
        <p:spPr>
          <a:xfrm>
            <a:off x="10012045" y="3092450"/>
            <a:ext cx="208915" cy="236220"/>
          </a:xfrm>
          <a:prstGeom prst="flowChartMerge">
            <a:avLst/>
          </a:prstGeom>
          <a:gradFill>
            <a:gsLst>
              <a:gs pos="0">
                <a:srgbClr val="FECF40"/>
              </a:gs>
              <a:gs pos="100000">
                <a:srgbClr val="846C21"/>
              </a:gs>
            </a:gsLst>
            <a:lin scaled="0"/>
          </a:gradFill>
          <a:ln>
            <a:gradFill>
              <a:gsLst>
                <a:gs pos="0">
                  <a:srgbClr val="FECF40"/>
                </a:gs>
                <a:gs pos="100000">
                  <a:srgbClr val="846C21"/>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1" name="流程图: 合并 20"/>
          <p:cNvSpPr/>
          <p:nvPr/>
        </p:nvSpPr>
        <p:spPr>
          <a:xfrm>
            <a:off x="11342370" y="3046095"/>
            <a:ext cx="208915" cy="236220"/>
          </a:xfrm>
          <a:prstGeom prst="flowChartMerge">
            <a:avLst/>
          </a:prstGeom>
          <a:gradFill>
            <a:gsLst>
              <a:gs pos="0">
                <a:srgbClr val="FECF40"/>
              </a:gs>
              <a:gs pos="100000">
                <a:srgbClr val="846C21"/>
              </a:gs>
            </a:gsLst>
            <a:lin scaled="0"/>
          </a:gradFill>
          <a:ln>
            <a:gradFill>
              <a:gsLst>
                <a:gs pos="0">
                  <a:srgbClr val="FECF40"/>
                </a:gs>
                <a:gs pos="100000">
                  <a:srgbClr val="846C21"/>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2" name="矩形 21"/>
          <p:cNvSpPr/>
          <p:nvPr/>
        </p:nvSpPr>
        <p:spPr>
          <a:xfrm>
            <a:off x="1275080" y="2906395"/>
            <a:ext cx="1621790" cy="349250"/>
          </a:xfrm>
          <a:prstGeom prst="rect">
            <a:avLst/>
          </a:prstGeom>
        </p:spPr>
        <p:txBody>
          <a:bodyPr wrap="square">
            <a:spAutoFit/>
            <a:scene3d>
              <a:camera prst="orthographicFront"/>
              <a:lightRig rig="threePt" dir="t"/>
            </a:scene3d>
            <a:sp3d contourW="12700"/>
          </a:bodyPr>
          <a:p>
            <a:pPr>
              <a:lnSpc>
                <a:spcPct val="120000"/>
              </a:lnSpc>
            </a:pPr>
            <a:r>
              <a:rPr lang="zh-CN" altLang="en-US" sz="1400" b="1" dirty="0">
                <a:gradFill>
                  <a:gsLst>
                    <a:gs pos="0">
                      <a:srgbClr val="007BD3"/>
                    </a:gs>
                    <a:gs pos="100000">
                      <a:srgbClr val="034373"/>
                    </a:gs>
                  </a:gsLst>
                  <a:lin scaled="0"/>
                </a:gradFill>
                <a:cs typeface="+mn-ea"/>
                <a:sym typeface="+mn-ea"/>
              </a:rPr>
              <a:t>一般</a:t>
            </a:r>
            <a:r>
              <a:rPr lang="en-US" sz="1400" b="1" dirty="0">
                <a:gradFill>
                  <a:gsLst>
                    <a:gs pos="0">
                      <a:srgbClr val="007BD3"/>
                    </a:gs>
                    <a:gs pos="100000">
                      <a:srgbClr val="034373"/>
                    </a:gs>
                  </a:gsLst>
                  <a:lin scaled="0"/>
                </a:gradFill>
                <a:cs typeface="+mn-ea"/>
                <a:sym typeface="+mn-ea"/>
              </a:rPr>
              <a:t>2--12</a:t>
            </a:r>
            <a:r>
              <a:rPr lang="zh-CN" altLang="en-US" sz="1400" b="1" dirty="0">
                <a:gradFill>
                  <a:gsLst>
                    <a:gs pos="0">
                      <a:srgbClr val="007BD3"/>
                    </a:gs>
                    <a:gs pos="100000">
                      <a:srgbClr val="034373"/>
                    </a:gs>
                  </a:gsLst>
                  <a:lin scaled="0"/>
                </a:gradFill>
                <a:cs typeface="+mn-ea"/>
                <a:sym typeface="+mn-ea"/>
              </a:rPr>
              <a:t>周</a:t>
            </a:r>
            <a:endParaRPr lang="zh-CN" altLang="en-US" sz="1400" b="1" dirty="0">
              <a:gradFill>
                <a:gsLst>
                  <a:gs pos="0">
                    <a:srgbClr val="007BD3"/>
                  </a:gs>
                  <a:gs pos="100000">
                    <a:srgbClr val="034373"/>
                  </a:gs>
                </a:gsLst>
                <a:lin scaled="0"/>
              </a:gradFill>
              <a:cs typeface="+mn-ea"/>
              <a:sym typeface="+mn-ea"/>
            </a:endParaRPr>
          </a:p>
        </p:txBody>
      </p:sp>
      <p:sp>
        <p:nvSpPr>
          <p:cNvPr id="23" name="矩形 22"/>
          <p:cNvSpPr/>
          <p:nvPr/>
        </p:nvSpPr>
        <p:spPr>
          <a:xfrm>
            <a:off x="5598795" y="2970530"/>
            <a:ext cx="1345565" cy="349250"/>
          </a:xfrm>
          <a:prstGeom prst="rect">
            <a:avLst/>
          </a:prstGeom>
        </p:spPr>
        <p:txBody>
          <a:bodyPr wrap="square">
            <a:spAutoFit/>
            <a:scene3d>
              <a:camera prst="orthographicFront"/>
              <a:lightRig rig="threePt" dir="t"/>
            </a:scene3d>
            <a:sp3d contourW="12700"/>
          </a:bodyPr>
          <a:p>
            <a:pPr>
              <a:lnSpc>
                <a:spcPct val="120000"/>
              </a:lnSpc>
            </a:pPr>
            <a:r>
              <a:rPr lang="en-US" sz="1400" b="1" dirty="0">
                <a:gradFill>
                  <a:gsLst>
                    <a:gs pos="0">
                      <a:srgbClr val="007BD3"/>
                    </a:gs>
                    <a:gs pos="100000">
                      <a:srgbClr val="034373"/>
                    </a:gs>
                  </a:gsLst>
                  <a:lin scaled="0"/>
                </a:gradFill>
                <a:cs typeface="+mn-ea"/>
                <a:sym typeface="+mn-lt"/>
              </a:rPr>
              <a:t>平均</a:t>
            </a:r>
            <a:r>
              <a:rPr lang="en-US" sz="1400" b="1" dirty="0">
                <a:gradFill>
                  <a:gsLst>
                    <a:gs pos="0">
                      <a:srgbClr val="007BD3"/>
                    </a:gs>
                    <a:gs pos="100000">
                      <a:srgbClr val="034373"/>
                    </a:gs>
                  </a:gsLst>
                  <a:lin scaled="0"/>
                </a:gradFill>
                <a:cs typeface="+mn-ea"/>
                <a:sym typeface="+mn-ea"/>
              </a:rPr>
              <a:t>7--10</a:t>
            </a:r>
            <a:r>
              <a:rPr lang="zh-CN" altLang="en-US" sz="1400" b="1" dirty="0">
                <a:gradFill>
                  <a:gsLst>
                    <a:gs pos="0">
                      <a:srgbClr val="007BD3"/>
                    </a:gs>
                    <a:gs pos="100000">
                      <a:srgbClr val="034373"/>
                    </a:gs>
                  </a:gsLst>
                  <a:lin scaled="0"/>
                </a:gradFill>
                <a:cs typeface="+mn-ea"/>
                <a:sym typeface="+mn-ea"/>
              </a:rPr>
              <a:t>年</a:t>
            </a:r>
            <a:endParaRPr lang="zh-CN" altLang="en-US" sz="1400" b="1" dirty="0">
              <a:gradFill>
                <a:gsLst>
                  <a:gs pos="0">
                    <a:srgbClr val="007BD3"/>
                  </a:gs>
                  <a:gs pos="100000">
                    <a:srgbClr val="034373"/>
                  </a:gs>
                </a:gsLst>
                <a:lin scaled="0"/>
              </a:gradFill>
              <a:cs typeface="+mn-ea"/>
              <a:sym typeface="+mn-ea"/>
            </a:endParaRPr>
          </a:p>
        </p:txBody>
      </p:sp>
      <p:sp>
        <p:nvSpPr>
          <p:cNvPr id="24" name="矩形 23"/>
          <p:cNvSpPr/>
          <p:nvPr/>
        </p:nvSpPr>
        <p:spPr>
          <a:xfrm>
            <a:off x="9131300" y="2970530"/>
            <a:ext cx="923925" cy="349250"/>
          </a:xfrm>
          <a:prstGeom prst="rect">
            <a:avLst/>
          </a:prstGeom>
        </p:spPr>
        <p:txBody>
          <a:bodyPr wrap="square">
            <a:spAutoFit/>
            <a:scene3d>
              <a:camera prst="orthographicFront"/>
              <a:lightRig rig="threePt" dir="t"/>
            </a:scene3d>
            <a:sp3d contourW="12700"/>
          </a:bodyPr>
          <a:p>
            <a:pPr>
              <a:lnSpc>
                <a:spcPct val="120000"/>
              </a:lnSpc>
            </a:pPr>
            <a:r>
              <a:rPr lang="en-US" sz="1400" b="1" dirty="0">
                <a:gradFill>
                  <a:gsLst>
                    <a:gs pos="0">
                      <a:srgbClr val="007BD3"/>
                    </a:gs>
                    <a:gs pos="100000">
                      <a:srgbClr val="034373"/>
                    </a:gs>
                  </a:gsLst>
                  <a:lin scaled="0"/>
                </a:gradFill>
                <a:cs typeface="+mn-ea"/>
                <a:sym typeface="+mn-lt"/>
              </a:rPr>
              <a:t>1</a:t>
            </a:r>
            <a:r>
              <a:rPr lang="zh-CN" altLang="en-US" sz="1400" b="1" dirty="0">
                <a:gradFill>
                  <a:gsLst>
                    <a:gs pos="0">
                      <a:srgbClr val="007BD3"/>
                    </a:gs>
                    <a:gs pos="100000">
                      <a:srgbClr val="034373"/>
                    </a:gs>
                  </a:gsLst>
                  <a:lin scaled="0"/>
                </a:gradFill>
                <a:cs typeface="+mn-ea"/>
                <a:sym typeface="+mn-ea"/>
              </a:rPr>
              <a:t>年左右</a:t>
            </a:r>
            <a:endParaRPr lang="zh-CN" altLang="en-US" sz="1400" b="1" dirty="0">
              <a:gradFill>
                <a:gsLst>
                  <a:gs pos="0">
                    <a:srgbClr val="007BD3"/>
                  </a:gs>
                  <a:gs pos="100000">
                    <a:srgbClr val="034373"/>
                  </a:gs>
                </a:gsLst>
                <a:lin scaled="0"/>
              </a:gradFill>
              <a:cs typeface="+mn-ea"/>
              <a:sym typeface="+mn-ea"/>
            </a:endParaRPr>
          </a:p>
        </p:txBody>
      </p:sp>
      <p:sp>
        <p:nvSpPr>
          <p:cNvPr id="25" name="文本框 24"/>
          <p:cNvSpPr txBox="1"/>
          <p:nvPr/>
        </p:nvSpPr>
        <p:spPr>
          <a:xfrm>
            <a:off x="10191750" y="3044825"/>
            <a:ext cx="1251585" cy="306705"/>
          </a:xfrm>
          <a:prstGeom prst="rect">
            <a:avLst/>
          </a:prstGeom>
          <a:noFill/>
        </p:spPr>
        <p:txBody>
          <a:bodyPr wrap="none" rtlCol="0" anchor="t">
            <a:spAutoFit/>
          </a:bodyPr>
          <a:p>
            <a:r>
              <a:rPr lang="en-US" sz="1400" b="1" dirty="0">
                <a:gradFill>
                  <a:gsLst>
                    <a:gs pos="0">
                      <a:srgbClr val="007BD3"/>
                    </a:gs>
                    <a:gs pos="100000">
                      <a:srgbClr val="034373"/>
                    </a:gs>
                  </a:gsLst>
                  <a:lin scaled="0"/>
                </a:gradFill>
                <a:cs typeface="+mn-ea"/>
                <a:sym typeface="+mn-lt"/>
              </a:rPr>
              <a:t>0.5--2</a:t>
            </a:r>
            <a:r>
              <a:rPr lang="zh-CN" altLang="en-US" sz="1400" b="1" dirty="0">
                <a:gradFill>
                  <a:gsLst>
                    <a:gs pos="0">
                      <a:srgbClr val="007BD3"/>
                    </a:gs>
                    <a:gs pos="100000">
                      <a:srgbClr val="034373"/>
                    </a:gs>
                  </a:gsLst>
                  <a:lin scaled="0"/>
                </a:gradFill>
                <a:cs typeface="+mn-ea"/>
                <a:sym typeface="+mn-ea"/>
              </a:rPr>
              <a:t>年左右</a:t>
            </a:r>
            <a:endParaRPr lang="zh-CN" altLang="en-US" sz="1400" b="1" dirty="0">
              <a:gradFill>
                <a:gsLst>
                  <a:gs pos="0">
                    <a:srgbClr val="007BD3"/>
                  </a:gs>
                  <a:gs pos="100000">
                    <a:srgbClr val="034373"/>
                  </a:gs>
                </a:gsLst>
                <a:lin scaled="0"/>
              </a:gradFill>
              <a:cs typeface="+mn-ea"/>
              <a:sym typeface="+mn-ea"/>
            </a:endParaRPr>
          </a:p>
        </p:txBody>
      </p:sp>
      <p:sp>
        <p:nvSpPr>
          <p:cNvPr id="26" name="上箭头 25"/>
          <p:cNvSpPr/>
          <p:nvPr/>
        </p:nvSpPr>
        <p:spPr>
          <a:xfrm>
            <a:off x="746760" y="3482340"/>
            <a:ext cx="306705" cy="720725"/>
          </a:xfrm>
          <a:prstGeom prst="upArrow">
            <a:avLst/>
          </a:prstGeom>
          <a:gradFill>
            <a:gsLst>
              <a:gs pos="0">
                <a:srgbClr val="012D86"/>
              </a:gs>
              <a:gs pos="100000">
                <a:srgbClr val="0E2557"/>
              </a:gs>
            </a:gsLst>
            <a:lin scaled="0"/>
          </a:gradFill>
          <a:ln>
            <a:gradFill>
              <a:gsLst>
                <a:gs pos="0">
                  <a:srgbClr val="012D86"/>
                </a:gs>
                <a:gs pos="100000">
                  <a:srgbClr val="0E2557"/>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7" name="上箭头 26"/>
          <p:cNvSpPr/>
          <p:nvPr/>
        </p:nvSpPr>
        <p:spPr>
          <a:xfrm>
            <a:off x="8900795" y="3474720"/>
            <a:ext cx="306705" cy="720725"/>
          </a:xfrm>
          <a:prstGeom prst="upArrow">
            <a:avLst/>
          </a:prstGeom>
          <a:gradFill>
            <a:gsLst>
              <a:gs pos="0">
                <a:srgbClr val="012D86"/>
              </a:gs>
              <a:gs pos="100000">
                <a:srgbClr val="0E2557"/>
              </a:gs>
            </a:gsLst>
            <a:lin scaled="0"/>
          </a:gradFill>
          <a:ln>
            <a:gradFill>
              <a:gsLst>
                <a:gs pos="0">
                  <a:srgbClr val="012D86"/>
                </a:gs>
                <a:gs pos="100000">
                  <a:srgbClr val="0E2557"/>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accent3">
                  <a:lumMod val="40000"/>
                  <a:lumOff val="60000"/>
                </a:schemeClr>
              </a:solidFill>
            </a:endParaRPr>
          </a:p>
        </p:txBody>
      </p:sp>
      <p:sp>
        <p:nvSpPr>
          <p:cNvPr id="31" name="上箭头 30"/>
          <p:cNvSpPr/>
          <p:nvPr/>
        </p:nvSpPr>
        <p:spPr>
          <a:xfrm>
            <a:off x="5671820" y="3512820"/>
            <a:ext cx="306705" cy="720725"/>
          </a:xfrm>
          <a:prstGeom prst="upArrow">
            <a:avLst/>
          </a:prstGeom>
          <a:gradFill>
            <a:gsLst>
              <a:gs pos="0">
                <a:srgbClr val="012D86"/>
              </a:gs>
              <a:gs pos="100000">
                <a:srgbClr val="0E2557"/>
              </a:gs>
            </a:gsLst>
            <a:lin scaled="0"/>
          </a:gradFill>
          <a:ln>
            <a:gradFill>
              <a:gsLst>
                <a:gs pos="0">
                  <a:srgbClr val="012D86"/>
                </a:gs>
                <a:gs pos="100000">
                  <a:srgbClr val="0E2557"/>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gradFill>
                <a:gsLst>
                  <a:gs pos="0">
                    <a:srgbClr val="14CD68"/>
                  </a:gs>
                  <a:gs pos="100000">
                    <a:srgbClr val="035C7D"/>
                  </a:gs>
                </a:gsLst>
                <a:lin scaled="0"/>
              </a:gradFill>
            </a:endParaRPr>
          </a:p>
        </p:txBody>
      </p:sp>
      <p:sp>
        <p:nvSpPr>
          <p:cNvPr id="32" name="上箭头 31"/>
          <p:cNvSpPr/>
          <p:nvPr/>
        </p:nvSpPr>
        <p:spPr>
          <a:xfrm>
            <a:off x="9963150" y="3471545"/>
            <a:ext cx="306705" cy="720725"/>
          </a:xfrm>
          <a:prstGeom prst="upArrow">
            <a:avLst/>
          </a:prstGeom>
          <a:gradFill>
            <a:gsLst>
              <a:gs pos="0">
                <a:srgbClr val="012D86"/>
              </a:gs>
              <a:gs pos="100000">
                <a:srgbClr val="0E2557"/>
              </a:gs>
            </a:gsLst>
            <a:lin scaled="0"/>
          </a:gradFill>
          <a:ln>
            <a:gradFill>
              <a:gsLst>
                <a:gs pos="0">
                  <a:srgbClr val="012D86"/>
                </a:gs>
                <a:gs pos="100000">
                  <a:srgbClr val="0E2557"/>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3" name="上箭头 32"/>
          <p:cNvSpPr/>
          <p:nvPr/>
        </p:nvSpPr>
        <p:spPr>
          <a:xfrm>
            <a:off x="11293475" y="3521710"/>
            <a:ext cx="306705" cy="720725"/>
          </a:xfrm>
          <a:prstGeom prst="upArrow">
            <a:avLst/>
          </a:prstGeom>
          <a:gradFill>
            <a:gsLst>
              <a:gs pos="0">
                <a:srgbClr val="012D86"/>
              </a:gs>
              <a:gs pos="100000">
                <a:srgbClr val="0E2557"/>
              </a:gs>
            </a:gsLst>
            <a:lin scaled="0"/>
          </a:gradFill>
          <a:ln>
            <a:gradFill>
              <a:gsLst>
                <a:gs pos="0">
                  <a:srgbClr val="012D86"/>
                </a:gs>
                <a:gs pos="100000">
                  <a:srgbClr val="0E2557"/>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4" name="上箭头 33"/>
          <p:cNvSpPr/>
          <p:nvPr/>
        </p:nvSpPr>
        <p:spPr>
          <a:xfrm>
            <a:off x="1888490" y="3474720"/>
            <a:ext cx="306705" cy="720725"/>
          </a:xfrm>
          <a:prstGeom prst="upArrow">
            <a:avLst/>
          </a:prstGeom>
          <a:gradFill>
            <a:gsLst>
              <a:gs pos="0">
                <a:srgbClr val="012D86"/>
              </a:gs>
              <a:gs pos="100000">
                <a:srgbClr val="0E2557"/>
              </a:gs>
            </a:gsLst>
            <a:lin scaled="0"/>
          </a:gradFill>
          <a:ln>
            <a:gradFill>
              <a:gsLst>
                <a:gs pos="0">
                  <a:srgbClr val="012D86"/>
                </a:gs>
                <a:gs pos="100000">
                  <a:srgbClr val="0E2557"/>
                </a:gs>
              </a:gsLst>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35" name="矩形 34"/>
          <p:cNvSpPr/>
          <p:nvPr/>
        </p:nvSpPr>
        <p:spPr>
          <a:xfrm>
            <a:off x="705485" y="4249420"/>
            <a:ext cx="398145" cy="1087755"/>
          </a:xfrm>
          <a:prstGeom prst="rect">
            <a:avLst/>
          </a:prstGeom>
        </p:spPr>
        <p:txBody>
          <a:bodyPr wrap="square">
            <a:spAutoFit/>
            <a:scene3d>
              <a:camera prst="orthographicFront"/>
              <a:lightRig rig="threePt" dir="t"/>
            </a:scene3d>
            <a:sp3d contourW="12700"/>
          </a:bodyPr>
          <a:p>
            <a:pPr>
              <a:lnSpc>
                <a:spcPct val="120000"/>
              </a:lnSpc>
            </a:pPr>
            <a:r>
              <a:rPr lang="zh-CN" b="1" dirty="0">
                <a:gradFill>
                  <a:gsLst>
                    <a:gs pos="0">
                      <a:srgbClr val="012D86"/>
                    </a:gs>
                    <a:gs pos="100000">
                      <a:srgbClr val="0E2557"/>
                    </a:gs>
                  </a:gsLst>
                  <a:lin scaled="0"/>
                </a:gradFill>
                <a:cs typeface="+mn-ea"/>
                <a:sym typeface="+mn-ea"/>
              </a:rPr>
              <a:t>被感染</a:t>
            </a:r>
            <a:endParaRPr lang="zh-CN" b="1" dirty="0">
              <a:gradFill>
                <a:gsLst>
                  <a:gs pos="0">
                    <a:srgbClr val="012D86"/>
                  </a:gs>
                  <a:gs pos="100000">
                    <a:srgbClr val="0E2557"/>
                  </a:gs>
                </a:gsLst>
                <a:lin scaled="0"/>
              </a:gradFill>
              <a:cs typeface="+mn-ea"/>
              <a:sym typeface="+mn-ea"/>
            </a:endParaRPr>
          </a:p>
        </p:txBody>
      </p:sp>
      <p:sp>
        <p:nvSpPr>
          <p:cNvPr id="37" name="矩形 36"/>
          <p:cNvSpPr/>
          <p:nvPr/>
        </p:nvSpPr>
        <p:spPr>
          <a:xfrm>
            <a:off x="11262360" y="4376420"/>
            <a:ext cx="398145" cy="755650"/>
          </a:xfrm>
          <a:prstGeom prst="rect">
            <a:avLst/>
          </a:prstGeom>
        </p:spPr>
        <p:txBody>
          <a:bodyPr wrap="square">
            <a:spAutoFit/>
            <a:scene3d>
              <a:camera prst="orthographicFront"/>
              <a:lightRig rig="threePt" dir="t"/>
            </a:scene3d>
            <a:sp3d contourW="12700"/>
          </a:bodyPr>
          <a:p>
            <a:pPr>
              <a:lnSpc>
                <a:spcPct val="120000"/>
              </a:lnSpc>
            </a:pPr>
            <a:r>
              <a:rPr lang="zh-CN" b="1" dirty="0">
                <a:gradFill>
                  <a:gsLst>
                    <a:gs pos="0">
                      <a:srgbClr val="012D86"/>
                    </a:gs>
                    <a:gs pos="100000">
                      <a:srgbClr val="0E2557"/>
                    </a:gs>
                  </a:gsLst>
                  <a:lin scaled="0"/>
                </a:gradFill>
                <a:cs typeface="+mn-ea"/>
                <a:sym typeface="+mn-ea"/>
              </a:rPr>
              <a:t>死亡</a:t>
            </a:r>
            <a:endParaRPr lang="zh-CN" b="1" dirty="0">
              <a:gradFill>
                <a:gsLst>
                  <a:gs pos="0">
                    <a:srgbClr val="012D86"/>
                  </a:gs>
                  <a:gs pos="100000">
                    <a:srgbClr val="0E2557"/>
                  </a:gs>
                </a:gsLst>
                <a:lin scaled="0"/>
              </a:gradFill>
              <a:cs typeface="+mn-ea"/>
              <a:sym typeface="+mn-ea"/>
            </a:endParaRPr>
          </a:p>
        </p:txBody>
      </p:sp>
      <p:sp>
        <p:nvSpPr>
          <p:cNvPr id="38" name="矩形 37"/>
          <p:cNvSpPr/>
          <p:nvPr/>
        </p:nvSpPr>
        <p:spPr>
          <a:xfrm>
            <a:off x="1816735" y="4246245"/>
            <a:ext cx="398145" cy="1751965"/>
          </a:xfrm>
          <a:prstGeom prst="rect">
            <a:avLst/>
          </a:prstGeom>
        </p:spPr>
        <p:txBody>
          <a:bodyPr wrap="square">
            <a:spAutoFit/>
            <a:scene3d>
              <a:camera prst="orthographicFront"/>
              <a:lightRig rig="threePt" dir="t"/>
            </a:scene3d>
            <a:sp3d contourW="12700"/>
          </a:bodyPr>
          <a:p>
            <a:pPr>
              <a:lnSpc>
                <a:spcPct val="120000"/>
              </a:lnSpc>
            </a:pPr>
            <a:r>
              <a:rPr lang="zh-CN" b="1" dirty="0">
                <a:gradFill>
                  <a:gsLst>
                    <a:gs pos="0">
                      <a:srgbClr val="012D86"/>
                    </a:gs>
                    <a:gs pos="100000">
                      <a:srgbClr val="0E2557"/>
                    </a:gs>
                  </a:gsLst>
                  <a:lin scaled="0"/>
                </a:gradFill>
                <a:cs typeface="+mn-ea"/>
                <a:sym typeface="+mn-ea"/>
              </a:rPr>
              <a:t>急性期症状</a:t>
            </a:r>
            <a:endParaRPr lang="zh-CN" b="1" dirty="0">
              <a:gradFill>
                <a:gsLst>
                  <a:gs pos="0">
                    <a:srgbClr val="012D86"/>
                  </a:gs>
                  <a:gs pos="100000">
                    <a:srgbClr val="0E2557"/>
                  </a:gs>
                </a:gsLst>
                <a:lin scaled="0"/>
              </a:gradFill>
              <a:cs typeface="+mn-ea"/>
              <a:sym typeface="+mn-ea"/>
            </a:endParaRPr>
          </a:p>
        </p:txBody>
      </p:sp>
      <p:sp>
        <p:nvSpPr>
          <p:cNvPr id="39" name="矩形 38"/>
          <p:cNvSpPr/>
          <p:nvPr/>
        </p:nvSpPr>
        <p:spPr>
          <a:xfrm>
            <a:off x="9944735" y="4230370"/>
            <a:ext cx="398145" cy="1087755"/>
          </a:xfrm>
          <a:prstGeom prst="rect">
            <a:avLst/>
          </a:prstGeom>
        </p:spPr>
        <p:txBody>
          <a:bodyPr wrap="square">
            <a:spAutoFit/>
            <a:scene3d>
              <a:camera prst="orthographicFront"/>
              <a:lightRig rig="threePt" dir="t"/>
            </a:scene3d>
            <a:sp3d contourW="12700"/>
          </a:bodyPr>
          <a:p>
            <a:pPr>
              <a:lnSpc>
                <a:spcPct val="120000"/>
              </a:lnSpc>
            </a:pPr>
            <a:r>
              <a:rPr lang="zh-CN" b="1" dirty="0">
                <a:gradFill>
                  <a:gsLst>
                    <a:gs pos="0">
                      <a:srgbClr val="012D86"/>
                    </a:gs>
                    <a:gs pos="100000">
                      <a:srgbClr val="0E2557"/>
                    </a:gs>
                  </a:gsLst>
                  <a:lin scaled="0"/>
                </a:gradFill>
                <a:cs typeface="+mn-ea"/>
                <a:sym typeface="+mn-ea"/>
              </a:rPr>
              <a:t>艾滋病</a:t>
            </a:r>
            <a:endParaRPr lang="zh-CN" b="1" dirty="0">
              <a:gradFill>
                <a:gsLst>
                  <a:gs pos="0">
                    <a:srgbClr val="012D86"/>
                  </a:gs>
                  <a:gs pos="100000">
                    <a:srgbClr val="0E2557"/>
                  </a:gs>
                </a:gsLst>
                <a:lin scaled="0"/>
              </a:gradFill>
              <a:cs typeface="+mn-ea"/>
              <a:sym typeface="+mn-ea"/>
            </a:endParaRPr>
          </a:p>
        </p:txBody>
      </p:sp>
      <p:sp>
        <p:nvSpPr>
          <p:cNvPr id="40" name="矩形 39"/>
          <p:cNvSpPr/>
          <p:nvPr/>
        </p:nvSpPr>
        <p:spPr>
          <a:xfrm>
            <a:off x="8814435" y="4281170"/>
            <a:ext cx="398145" cy="1419860"/>
          </a:xfrm>
          <a:prstGeom prst="rect">
            <a:avLst/>
          </a:prstGeom>
        </p:spPr>
        <p:txBody>
          <a:bodyPr wrap="square">
            <a:spAutoFit/>
            <a:scene3d>
              <a:camera prst="orthographicFront"/>
              <a:lightRig rig="threePt" dir="t"/>
            </a:scene3d>
            <a:sp3d contourW="12700"/>
          </a:bodyPr>
          <a:p>
            <a:pPr>
              <a:lnSpc>
                <a:spcPct val="120000"/>
              </a:lnSpc>
            </a:pPr>
            <a:r>
              <a:rPr lang="zh-CN" b="1" dirty="0">
                <a:gradFill>
                  <a:gsLst>
                    <a:gs pos="0">
                      <a:srgbClr val="012D86"/>
                    </a:gs>
                    <a:gs pos="100000">
                      <a:srgbClr val="0E2557"/>
                    </a:gs>
                  </a:gsLst>
                  <a:lin scaled="0"/>
                </a:gradFill>
                <a:cs typeface="+mn-ea"/>
                <a:sym typeface="+mn-ea"/>
              </a:rPr>
              <a:t>出现症状</a:t>
            </a:r>
            <a:endParaRPr lang="zh-CN" b="1" dirty="0">
              <a:gradFill>
                <a:gsLst>
                  <a:gs pos="0">
                    <a:srgbClr val="012D86"/>
                  </a:gs>
                  <a:gs pos="100000">
                    <a:srgbClr val="0E2557"/>
                  </a:gs>
                </a:gsLst>
                <a:lin scaled="0"/>
              </a:gradFill>
              <a:cs typeface="+mn-ea"/>
              <a:sym typeface="+mn-ea"/>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p:pic>
        <p:nvPicPr>
          <p:cNvPr id="2" name="图片 1"/>
          <p:cNvPicPr>
            <a:picLocks noChangeAspect="1"/>
          </p:cNvPicPr>
          <p:nvPr/>
        </p:nvPicPr>
        <p:blipFill>
          <a:blip r:embed="rId1"/>
          <a:stretch>
            <a:fillRect/>
          </a:stretch>
        </p:blipFill>
        <p:spPr>
          <a:xfrm>
            <a:off x="2193290" y="980440"/>
            <a:ext cx="7941945" cy="46513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p:sp>
        <p:nvSpPr>
          <p:cNvPr id="2" name="文本框 1"/>
          <p:cNvSpPr txBox="1"/>
          <p:nvPr/>
        </p:nvSpPr>
        <p:spPr>
          <a:xfrm>
            <a:off x="1262380" y="715645"/>
            <a:ext cx="9248775" cy="5318125"/>
          </a:xfrm>
          <a:prstGeom prst="rect">
            <a:avLst/>
          </a:prstGeom>
          <a:solidFill>
            <a:schemeClr val="accent2"/>
          </a:solidFill>
        </p:spPr>
        <p:txBody>
          <a:bodyPr wrap="square" rtlCol="0" anchor="t">
            <a:noAutofit/>
          </a:bodyPr>
          <a:p>
            <a:pPr>
              <a:lnSpc>
                <a:spcPct val="110000"/>
              </a:lnSpc>
            </a:pPr>
            <a:r>
              <a:rPr lang="en-US" altLang="zh-CN" sz="2400" b="1">
                <a:latin typeface="仿宋" panose="02010609060101010101" charset="-122"/>
                <a:ea typeface="仿宋" panose="02010609060101010101" charset="-122"/>
                <a:cs typeface="仿宋" panose="02010609060101010101" charset="-122"/>
                <a:sym typeface="+mn-ea"/>
              </a:rPr>
              <a:t>HIV</a:t>
            </a:r>
            <a:r>
              <a:rPr lang="zh-CN" altLang="en-US" sz="2400" b="1">
                <a:latin typeface="仿宋" panose="02010609060101010101" charset="-122"/>
                <a:ea typeface="仿宋" panose="02010609060101010101" charset="-122"/>
                <a:cs typeface="仿宋" panose="02010609060101010101" charset="-122"/>
                <a:sym typeface="+mn-ea"/>
              </a:rPr>
              <a:t>病毒引起的艾滋病在临床上一般分为四个阶段</a:t>
            </a:r>
            <a:endParaRPr lang="zh-CN" altLang="en-US" sz="2400" b="1">
              <a:latin typeface="仿宋" panose="02010609060101010101" charset="-122"/>
              <a:ea typeface="仿宋" panose="02010609060101010101" charset="-122"/>
              <a:cs typeface="仿宋" panose="02010609060101010101" charset="-122"/>
            </a:endParaRPr>
          </a:p>
          <a:p>
            <a:pPr>
              <a:lnSpc>
                <a:spcPct val="110000"/>
              </a:lnSpc>
            </a:pPr>
            <a:r>
              <a:rPr lang="en-US" altLang="zh-CN" sz="2400" b="1">
                <a:latin typeface="仿宋" panose="02010609060101010101" charset="-122"/>
                <a:ea typeface="仿宋" panose="02010609060101010101" charset="-122"/>
                <a:cs typeface="仿宋" panose="02010609060101010101" charset="-122"/>
                <a:sym typeface="+mn-ea"/>
              </a:rPr>
              <a:t>       1</a:t>
            </a:r>
            <a:r>
              <a:rPr lang="zh-CN" altLang="en-US" sz="2400" b="1">
                <a:latin typeface="仿宋" panose="02010609060101010101" charset="-122"/>
                <a:ea typeface="仿宋" panose="02010609060101010101" charset="-122"/>
                <a:cs typeface="仿宋" panose="02010609060101010101" charset="-122"/>
                <a:sym typeface="+mn-ea"/>
              </a:rPr>
              <a:t>、</a:t>
            </a:r>
            <a:r>
              <a:rPr lang="en-US" altLang="zh-CN" sz="2400" b="1">
                <a:latin typeface="仿宋" panose="02010609060101010101" charset="-122"/>
                <a:ea typeface="仿宋" panose="02010609060101010101" charset="-122"/>
                <a:cs typeface="仿宋" panose="02010609060101010101" charset="-122"/>
                <a:sym typeface="+mn-ea"/>
              </a:rPr>
              <a:t>HIV</a:t>
            </a:r>
            <a:r>
              <a:rPr lang="zh-CN" altLang="en-US" sz="2400" b="1">
                <a:latin typeface="仿宋" panose="02010609060101010101" charset="-122"/>
                <a:ea typeface="仿宋" panose="02010609060101010101" charset="-122"/>
                <a:cs typeface="仿宋" panose="02010609060101010101" charset="-122"/>
                <a:sym typeface="+mn-ea"/>
              </a:rPr>
              <a:t>的急性感染期：大部分感染者不会出现明显的症状，但是也有部分感染者出现类似流感的轻微症状，</a:t>
            </a:r>
            <a:r>
              <a:rPr lang="en-US" altLang="zh-CN" sz="2400" b="1">
                <a:latin typeface="仿宋" panose="02010609060101010101" charset="-122"/>
                <a:ea typeface="仿宋" panose="02010609060101010101" charset="-122"/>
                <a:cs typeface="仿宋" panose="02010609060101010101" charset="-122"/>
                <a:sym typeface="+mn-ea"/>
              </a:rPr>
              <a:t>HIV</a:t>
            </a:r>
            <a:r>
              <a:rPr lang="zh-CN" altLang="en-US" sz="2400" b="1">
                <a:latin typeface="仿宋" panose="02010609060101010101" charset="-122"/>
                <a:ea typeface="仿宋" panose="02010609060101010101" charset="-122"/>
                <a:cs typeface="仿宋" panose="02010609060101010101" charset="-122"/>
                <a:sym typeface="+mn-ea"/>
              </a:rPr>
              <a:t>急性感染期之后，大部分病毒被人体免疫系统歼灭，通常宿主的免疫细胞数量，几乎能够恢复到感染前的正常水平，但是，</a:t>
            </a:r>
            <a:r>
              <a:rPr lang="en-US" altLang="zh-CN" sz="2400" b="1">
                <a:latin typeface="仿宋" panose="02010609060101010101" charset="-122"/>
                <a:ea typeface="仿宋" panose="02010609060101010101" charset="-122"/>
                <a:cs typeface="仿宋" panose="02010609060101010101" charset="-122"/>
                <a:sym typeface="+mn-ea"/>
              </a:rPr>
              <a:t>HIV</a:t>
            </a:r>
            <a:r>
              <a:rPr lang="zh-CN" altLang="en-US" sz="2400" b="1">
                <a:latin typeface="仿宋" panose="02010609060101010101" charset="-122"/>
                <a:ea typeface="仿宋" panose="02010609060101010101" charset="-122"/>
                <a:cs typeface="仿宋" panose="02010609060101010101" charset="-122"/>
                <a:sym typeface="+mn-ea"/>
              </a:rPr>
              <a:t>病毒通过高频率的突变，最后能逃出免疫系统的追杀，转为潜伏状态，艾滋病也就进入下一段，潜伏期。</a:t>
            </a:r>
            <a:endParaRPr lang="zh-CN" altLang="en-US" sz="2400" b="1">
              <a:latin typeface="仿宋" panose="02010609060101010101" charset="-122"/>
              <a:ea typeface="仿宋" panose="02010609060101010101" charset="-122"/>
              <a:cs typeface="仿宋" panose="02010609060101010101" charset="-122"/>
            </a:endParaRPr>
          </a:p>
          <a:p>
            <a:pPr>
              <a:lnSpc>
                <a:spcPct val="110000"/>
              </a:lnSpc>
            </a:pPr>
            <a:r>
              <a:rPr lang="en-US" altLang="zh-CN" sz="2400" b="1">
                <a:latin typeface="仿宋" panose="02010609060101010101" charset="-122"/>
                <a:ea typeface="仿宋" panose="02010609060101010101" charset="-122"/>
                <a:cs typeface="仿宋" panose="02010609060101010101" charset="-122"/>
                <a:sym typeface="+mn-ea"/>
              </a:rPr>
              <a:t>         2</a:t>
            </a:r>
            <a:r>
              <a:rPr lang="zh-CN" altLang="en-US" sz="2400" b="1">
                <a:latin typeface="仿宋" panose="02010609060101010101" charset="-122"/>
                <a:ea typeface="仿宋" panose="02010609060101010101" charset="-122"/>
                <a:cs typeface="仿宋" panose="02010609060101010101" charset="-122"/>
                <a:sym typeface="+mn-ea"/>
              </a:rPr>
              <a:t>、</a:t>
            </a:r>
            <a:r>
              <a:rPr lang="en-US" altLang="zh-CN" sz="2400" b="1">
                <a:latin typeface="仿宋" panose="02010609060101010101" charset="-122"/>
                <a:ea typeface="仿宋" panose="02010609060101010101" charset="-122"/>
                <a:cs typeface="仿宋" panose="02010609060101010101" charset="-122"/>
                <a:sym typeface="+mn-ea"/>
              </a:rPr>
              <a:t>HIV</a:t>
            </a:r>
            <a:r>
              <a:rPr lang="zh-CN" altLang="en-US" sz="2400" b="1">
                <a:latin typeface="仿宋" panose="02010609060101010101" charset="-122"/>
                <a:ea typeface="仿宋" panose="02010609060101010101" charset="-122"/>
                <a:cs typeface="仿宋" panose="02010609060101010101" charset="-122"/>
                <a:sym typeface="+mn-ea"/>
              </a:rPr>
              <a:t>潜伏期：这一阶段的感染者依然没有明显的症状，艾滋病的潜伏期介于几个月到</a:t>
            </a:r>
            <a:r>
              <a:rPr lang="en-US" altLang="zh-CN" sz="2400" b="1">
                <a:latin typeface="仿宋" panose="02010609060101010101" charset="-122"/>
                <a:ea typeface="仿宋" panose="02010609060101010101" charset="-122"/>
                <a:cs typeface="仿宋" panose="02010609060101010101" charset="-122"/>
                <a:sym typeface="+mn-ea"/>
              </a:rPr>
              <a:t>20</a:t>
            </a:r>
            <a:r>
              <a:rPr lang="zh-CN" altLang="en-US" sz="2400" b="1">
                <a:latin typeface="仿宋" panose="02010609060101010101" charset="-122"/>
                <a:ea typeface="仿宋" panose="02010609060101010101" charset="-122"/>
                <a:cs typeface="仿宋" panose="02010609060101010101" charset="-122"/>
                <a:sym typeface="+mn-ea"/>
              </a:rPr>
              <a:t>年之间，平均潜伏期大约</a:t>
            </a:r>
            <a:r>
              <a:rPr lang="en-US" altLang="zh-CN" sz="2400" b="1">
                <a:latin typeface="仿宋" panose="02010609060101010101" charset="-122"/>
                <a:ea typeface="仿宋" panose="02010609060101010101" charset="-122"/>
                <a:cs typeface="仿宋" panose="02010609060101010101" charset="-122"/>
                <a:sym typeface="+mn-ea"/>
              </a:rPr>
              <a:t>10</a:t>
            </a:r>
            <a:r>
              <a:rPr lang="zh-CN" altLang="en-US" sz="2400" b="1">
                <a:latin typeface="仿宋" panose="02010609060101010101" charset="-122"/>
                <a:ea typeface="仿宋" panose="02010609060101010101" charset="-122"/>
                <a:cs typeface="仿宋" panose="02010609060101010101" charset="-122"/>
                <a:sym typeface="+mn-ea"/>
              </a:rPr>
              <a:t>年，这一阶段早期，</a:t>
            </a:r>
            <a:r>
              <a:rPr lang="en-US" altLang="zh-CN" sz="2400" b="1">
                <a:latin typeface="仿宋" panose="02010609060101010101" charset="-122"/>
                <a:ea typeface="仿宋" panose="02010609060101010101" charset="-122"/>
                <a:cs typeface="仿宋" panose="02010609060101010101" charset="-122"/>
                <a:sym typeface="+mn-ea"/>
              </a:rPr>
              <a:t>HIV</a:t>
            </a:r>
            <a:r>
              <a:rPr lang="zh-CN" altLang="en-US" sz="2400" b="1">
                <a:latin typeface="仿宋" panose="02010609060101010101" charset="-122"/>
                <a:ea typeface="仿宋" panose="02010609060101010101" charset="-122"/>
                <a:cs typeface="仿宋" panose="02010609060101010101" charset="-122"/>
                <a:sym typeface="+mn-ea"/>
              </a:rPr>
              <a:t>病毒通常藏身于淋巴结内，</a:t>
            </a:r>
            <a:r>
              <a:rPr lang="en-US" altLang="zh-CN" sz="2400" b="1">
                <a:latin typeface="仿宋" panose="02010609060101010101" charset="-122"/>
                <a:ea typeface="仿宋" panose="02010609060101010101" charset="-122"/>
                <a:cs typeface="仿宋" panose="02010609060101010101" charset="-122"/>
                <a:sym typeface="+mn-ea"/>
              </a:rPr>
              <a:t>“</a:t>
            </a:r>
            <a:r>
              <a:rPr lang="zh-CN" altLang="en-US" sz="2400" b="1">
                <a:latin typeface="仿宋" panose="02010609060101010101" charset="-122"/>
                <a:ea typeface="仿宋" panose="02010609060101010101" charset="-122"/>
                <a:cs typeface="仿宋" panose="02010609060101010101" charset="-122"/>
                <a:sym typeface="+mn-ea"/>
              </a:rPr>
              <a:t>润物细无声</a:t>
            </a:r>
            <a:r>
              <a:rPr lang="en-US" altLang="zh-CN" sz="2400" b="1">
                <a:latin typeface="仿宋" panose="02010609060101010101" charset="-122"/>
                <a:ea typeface="仿宋" panose="02010609060101010101" charset="-122"/>
                <a:cs typeface="仿宋" panose="02010609060101010101" charset="-122"/>
                <a:sym typeface="+mn-ea"/>
              </a:rPr>
              <a:t>”</a:t>
            </a:r>
            <a:r>
              <a:rPr lang="zh-CN" altLang="en-US" sz="2400" b="1">
                <a:latin typeface="仿宋" panose="02010609060101010101" charset="-122"/>
                <a:ea typeface="仿宋" panose="02010609060101010101" charset="-122"/>
                <a:cs typeface="仿宋" panose="02010609060101010101" charset="-122"/>
                <a:sym typeface="+mn-ea"/>
              </a:rPr>
              <a:t>一般的</a:t>
            </a:r>
            <a:r>
              <a:rPr lang="en-US" altLang="zh-CN" sz="2400" b="1">
                <a:latin typeface="仿宋" panose="02010609060101010101" charset="-122"/>
                <a:ea typeface="仿宋" panose="02010609060101010101" charset="-122"/>
                <a:cs typeface="仿宋" panose="02010609060101010101" charset="-122"/>
                <a:sym typeface="+mn-ea"/>
              </a:rPr>
              <a:t>“</a:t>
            </a:r>
            <a:r>
              <a:rPr lang="zh-CN" altLang="en-US" sz="2400" b="1">
                <a:latin typeface="仿宋" panose="02010609060101010101" charset="-122"/>
                <a:ea typeface="仿宋" panose="02010609060101010101" charset="-122"/>
                <a:cs typeface="仿宋" panose="02010609060101010101" charset="-122"/>
                <a:sym typeface="+mn-ea"/>
              </a:rPr>
              <a:t>蚕食</a:t>
            </a:r>
            <a:r>
              <a:rPr lang="en-US" altLang="zh-CN" sz="2400" b="1">
                <a:latin typeface="仿宋" panose="02010609060101010101" charset="-122"/>
                <a:ea typeface="仿宋" panose="02010609060101010101" charset="-122"/>
                <a:cs typeface="仿宋" panose="02010609060101010101" charset="-122"/>
                <a:sym typeface="+mn-ea"/>
              </a:rPr>
              <a:t>”</a:t>
            </a:r>
            <a:r>
              <a:rPr lang="zh-CN" altLang="en-US" sz="2400" b="1">
                <a:latin typeface="仿宋" panose="02010609060101010101" charset="-122"/>
                <a:ea typeface="仿宋" panose="02010609060101010101" charset="-122"/>
                <a:cs typeface="仿宋" panose="02010609060101010101" charset="-122"/>
                <a:sym typeface="+mn-ea"/>
              </a:rPr>
              <a:t>宿主的免疫细胞，因而，到了这一阶的后期，除了</a:t>
            </a:r>
            <a:r>
              <a:rPr lang="en-US" altLang="zh-CN" sz="2400" b="1">
                <a:latin typeface="仿宋" panose="02010609060101010101" charset="-122"/>
                <a:ea typeface="仿宋" panose="02010609060101010101" charset="-122"/>
                <a:cs typeface="仿宋" panose="02010609060101010101" charset="-122"/>
                <a:sym typeface="+mn-ea"/>
              </a:rPr>
              <a:t>HIV</a:t>
            </a:r>
            <a:r>
              <a:rPr lang="zh-CN" altLang="en-US" sz="2400" b="1">
                <a:latin typeface="仿宋" panose="02010609060101010101" charset="-122"/>
                <a:ea typeface="仿宋" panose="02010609060101010101" charset="-122"/>
                <a:cs typeface="仿宋" panose="02010609060101010101" charset="-122"/>
                <a:sym typeface="+mn-ea"/>
              </a:rPr>
              <a:t>病毒含量大增之外，宿主的免疫细胞数量也随之大减，</a:t>
            </a:r>
            <a:r>
              <a:rPr lang="en-US" altLang="zh-CN" sz="2400" b="1">
                <a:latin typeface="仿宋" panose="02010609060101010101" charset="-122"/>
                <a:ea typeface="仿宋" panose="02010609060101010101" charset="-122"/>
                <a:cs typeface="仿宋" panose="02010609060101010101" charset="-122"/>
                <a:sym typeface="+mn-ea"/>
              </a:rPr>
              <a:t>HIV</a:t>
            </a:r>
            <a:r>
              <a:rPr lang="zh-CN" altLang="en-US" sz="2400" b="1">
                <a:latin typeface="仿宋" panose="02010609060101010101" charset="-122"/>
                <a:ea typeface="仿宋" panose="02010609060101010101" charset="-122"/>
                <a:cs typeface="仿宋" panose="02010609060101010101" charset="-122"/>
                <a:sym typeface="+mn-ea"/>
              </a:rPr>
              <a:t>感染者的免疫系统濒临被摧毁的边缘，艾滋病进入了症状期。</a:t>
            </a:r>
            <a:endParaRPr lang="zh-CN" altLang="en-US" sz="2400" b="1">
              <a:latin typeface="仿宋" panose="02010609060101010101" charset="-122"/>
              <a:ea typeface="仿宋" panose="02010609060101010101" charset="-122"/>
              <a:cs typeface="仿宋"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p:sp>
        <p:nvSpPr>
          <p:cNvPr id="2" name="文本框 1"/>
          <p:cNvSpPr txBox="1"/>
          <p:nvPr/>
        </p:nvSpPr>
        <p:spPr>
          <a:xfrm>
            <a:off x="967740" y="962025"/>
            <a:ext cx="9838690" cy="4260215"/>
          </a:xfrm>
          <a:prstGeom prst="rect">
            <a:avLst/>
          </a:prstGeom>
          <a:solidFill>
            <a:schemeClr val="accent2"/>
          </a:solidFill>
        </p:spPr>
        <p:txBody>
          <a:bodyPr wrap="square" rtlCol="0" anchor="t">
            <a:noAutofit/>
          </a:bodyPr>
          <a:p>
            <a:pPr>
              <a:lnSpc>
                <a:spcPct val="130000"/>
              </a:lnSpc>
            </a:pPr>
            <a:r>
              <a:rPr lang="en-US" altLang="zh-CN" sz="2400">
                <a:latin typeface="仿宋" panose="02010609060101010101" charset="-122"/>
                <a:ea typeface="仿宋" panose="02010609060101010101" charset="-122"/>
                <a:cs typeface="仿宋" panose="02010609060101010101" charset="-122"/>
                <a:sym typeface="+mn-ea"/>
              </a:rPr>
              <a:t> </a:t>
            </a:r>
            <a:r>
              <a:rPr lang="en-US" altLang="zh-CN" sz="2400" b="1">
                <a:latin typeface="仿宋" panose="02010609060101010101" charset="-122"/>
                <a:ea typeface="仿宋" panose="02010609060101010101" charset="-122"/>
                <a:cs typeface="仿宋" panose="02010609060101010101" charset="-122"/>
                <a:sym typeface="+mn-ea"/>
              </a:rPr>
              <a:t>3</a:t>
            </a:r>
            <a:r>
              <a:rPr lang="zh-CN" altLang="en-US" sz="2400" b="1">
                <a:latin typeface="仿宋" panose="02010609060101010101" charset="-122"/>
                <a:ea typeface="仿宋" panose="02010609060101010101" charset="-122"/>
                <a:cs typeface="仿宋" panose="02010609060101010101" charset="-122"/>
                <a:sym typeface="+mn-ea"/>
              </a:rPr>
              <a:t>、</a:t>
            </a:r>
            <a:r>
              <a:rPr lang="en-US" altLang="zh-CN" sz="2400" b="1">
                <a:latin typeface="仿宋" panose="02010609060101010101" charset="-122"/>
                <a:ea typeface="仿宋" panose="02010609060101010101" charset="-122"/>
                <a:cs typeface="仿宋" panose="02010609060101010101" charset="-122"/>
                <a:sym typeface="+mn-ea"/>
              </a:rPr>
              <a:t>HIV</a:t>
            </a:r>
            <a:r>
              <a:rPr lang="zh-CN" altLang="en-US" sz="2400" b="1">
                <a:latin typeface="仿宋" panose="02010609060101010101" charset="-122"/>
                <a:ea typeface="仿宋" panose="02010609060101010101" charset="-122"/>
                <a:cs typeface="仿宋" panose="02010609060101010101" charset="-122"/>
                <a:sym typeface="+mn-ea"/>
              </a:rPr>
              <a:t>症状期：这一个阶段，病人身上除了出现腹股沟淋巴结肿大之外，全身其他部位也会出现多处不明原因的淋巴结肿大，并持续</a:t>
            </a:r>
            <a:r>
              <a:rPr lang="en-US" altLang="zh-CN" sz="2400" b="1">
                <a:latin typeface="仿宋" panose="02010609060101010101" charset="-122"/>
                <a:ea typeface="仿宋" panose="02010609060101010101" charset="-122"/>
                <a:cs typeface="仿宋" panose="02010609060101010101" charset="-122"/>
                <a:sym typeface="+mn-ea"/>
              </a:rPr>
              <a:t>3</a:t>
            </a:r>
            <a:r>
              <a:rPr lang="zh-CN" altLang="en-US" sz="2400" b="1">
                <a:latin typeface="仿宋" panose="02010609060101010101" charset="-122"/>
                <a:ea typeface="仿宋" panose="02010609060101010101" charset="-122"/>
                <a:cs typeface="仿宋" panose="02010609060101010101" charset="-122"/>
                <a:sym typeface="+mn-ea"/>
              </a:rPr>
              <a:t>个月以上，同时，病人开始出现全身症状，比如，发热、疲劳、肌肉痛或关节痛，食欲不振，体重下降，腹泻，口腔溃疡，皮疹，睡眠时冒汗等，之后，进入下一个阶段</a:t>
            </a:r>
            <a:endParaRPr lang="zh-CN" altLang="en-US" sz="2400" b="1">
              <a:latin typeface="仿宋" panose="02010609060101010101" charset="-122"/>
              <a:ea typeface="仿宋" panose="02010609060101010101" charset="-122"/>
              <a:cs typeface="仿宋" panose="02010609060101010101" charset="-122"/>
            </a:endParaRPr>
          </a:p>
          <a:p>
            <a:pPr>
              <a:lnSpc>
                <a:spcPct val="130000"/>
              </a:lnSpc>
            </a:pPr>
            <a:r>
              <a:rPr lang="en-US" altLang="zh-CN" sz="2400" b="1">
                <a:latin typeface="仿宋" panose="02010609060101010101" charset="-122"/>
                <a:ea typeface="仿宋" panose="02010609060101010101" charset="-122"/>
                <a:cs typeface="仿宋" panose="02010609060101010101" charset="-122"/>
                <a:sym typeface="+mn-ea"/>
              </a:rPr>
              <a:t>    4</a:t>
            </a:r>
            <a:r>
              <a:rPr lang="zh-CN" altLang="en-US" sz="2400" b="1">
                <a:latin typeface="仿宋" panose="02010609060101010101" charset="-122"/>
                <a:ea typeface="仿宋" panose="02010609060101010101" charset="-122"/>
                <a:cs typeface="仿宋" panose="02010609060101010101" charset="-122"/>
                <a:sym typeface="+mn-ea"/>
              </a:rPr>
              <a:t>、</a:t>
            </a:r>
            <a:r>
              <a:rPr lang="en-US" altLang="zh-CN" sz="2400" b="1">
                <a:latin typeface="仿宋" panose="02010609060101010101" charset="-122"/>
                <a:ea typeface="仿宋" panose="02010609060101010101" charset="-122"/>
                <a:cs typeface="仿宋" panose="02010609060101010101" charset="-122"/>
                <a:sym typeface="+mn-ea"/>
              </a:rPr>
              <a:t>AIDS</a:t>
            </a:r>
            <a:r>
              <a:rPr lang="zh-CN" altLang="en-US" sz="2400" b="1">
                <a:latin typeface="仿宋" panose="02010609060101010101" charset="-122"/>
                <a:ea typeface="仿宋" panose="02010609060101010101" charset="-122"/>
                <a:cs typeface="仿宋" panose="02010609060101010101" charset="-122"/>
                <a:sym typeface="+mn-ea"/>
              </a:rPr>
              <a:t>发病期：这一阶段突出表现为致病性感染，免疫力越来越差，患者开始出现艾滋病并发症，其中包括原虫，真菌，病毒，细菌感染等引起的肺囊虫肺炎，结核病等并发症以及恶性肿瘤，由于这一阶段患者免疫系统已经崩溃，任何感染以及恶性肿瘤都会将患者置于死地。</a:t>
            </a:r>
            <a:endParaRPr lang="zh-CN" altLang="en-US" sz="2400" b="1">
              <a:latin typeface="仿宋" panose="02010609060101010101" charset="-122"/>
              <a:ea typeface="仿宋" panose="02010609060101010101" charset="-122"/>
              <a:cs typeface="仿宋"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îŝḷîḓé-Rectangle 2"/>
          <p:cNvSpPr/>
          <p:nvPr/>
        </p:nvSpPr>
        <p:spPr>
          <a:xfrm>
            <a:off x="7543800" y="3530600"/>
            <a:ext cx="3888105" cy="29229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
        <p:nvSpPr>
          <p:cNvPr id="28" name="文本框 27"/>
          <p:cNvSpPr txBox="1"/>
          <p:nvPr/>
        </p:nvSpPr>
        <p:spPr>
          <a:xfrm>
            <a:off x="1534213" y="508096"/>
            <a:ext cx="384048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gradFill>
                  <a:gsLst>
                    <a:gs pos="0">
                      <a:srgbClr val="012D86"/>
                    </a:gs>
                    <a:gs pos="100000">
                      <a:srgbClr val="0E2557"/>
                    </a:gs>
                  </a:gsLst>
                  <a:lin scaled="0"/>
                </a:gradFill>
                <a:cs typeface="+mn-ea"/>
                <a:sym typeface="+mn-lt"/>
              </a:rPr>
              <a:t>典型的</a:t>
            </a:r>
            <a:r>
              <a:rPr lang="zh-CN" altLang="en-US" sz="3200" b="1" dirty="0">
                <a:solidFill>
                  <a:srgbClr val="BF181F"/>
                </a:solidFill>
                <a:cs typeface="+mn-ea"/>
                <a:sym typeface="+mn-lt"/>
              </a:rPr>
              <a:t>艾滋病期</a:t>
            </a:r>
            <a:r>
              <a:rPr lang="zh-CN" altLang="en-US" sz="3200" b="1" dirty="0">
                <a:gradFill>
                  <a:gsLst>
                    <a:gs pos="0">
                      <a:srgbClr val="012D86"/>
                    </a:gs>
                    <a:gs pos="100000">
                      <a:srgbClr val="0E2557"/>
                    </a:gs>
                  </a:gsLst>
                  <a:lin scaled="0"/>
                </a:gradFill>
                <a:cs typeface="+mn-ea"/>
                <a:sym typeface="+mn-lt"/>
              </a:rPr>
              <a:t>详情</a:t>
            </a:r>
            <a:endParaRPr lang="zh-CN" altLang="en-US" sz="3200" b="1" dirty="0">
              <a:gradFill>
                <a:gsLst>
                  <a:gs pos="0">
                    <a:srgbClr val="012D86"/>
                  </a:gs>
                  <a:gs pos="100000">
                    <a:srgbClr val="0E2557"/>
                  </a:gs>
                </a:gsLst>
                <a:lin scaled="0"/>
              </a:gradFill>
              <a:cs typeface="+mn-ea"/>
              <a:sym typeface="+mn-lt"/>
            </a:endParaRPr>
          </a:p>
        </p:txBody>
      </p:sp>
      <p:sp>
        <p:nvSpPr>
          <p:cNvPr id="29" name="文本框 28"/>
          <p:cNvSpPr txBox="1"/>
          <p:nvPr/>
        </p:nvSpPr>
        <p:spPr>
          <a:xfrm>
            <a:off x="1553263" y="951903"/>
            <a:ext cx="6623625" cy="30162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cs typeface="+mn-ea"/>
                <a:sym typeface="+mn-lt"/>
              </a:rPr>
              <a:t>Acquired Immune Deficiency Syndrome</a:t>
            </a:r>
            <a:endParaRPr lang="en-US" altLang="zh-CN" sz="1200" dirty="0">
              <a:solidFill>
                <a:schemeClr val="bg1">
                  <a:lumMod val="50000"/>
                </a:schemeClr>
              </a:solidFill>
              <a:cs typeface="+mn-ea"/>
              <a:sym typeface="+mn-lt"/>
            </a:endParaRPr>
          </a:p>
        </p:txBody>
      </p:sp>
      <p:pic>
        <p:nvPicPr>
          <p:cNvPr id="30" name="图片 29"/>
          <p:cNvPicPr>
            <a:picLocks noChangeAspect="1"/>
          </p:cNvPicPr>
          <p:nvPr/>
        </p:nvPicPr>
        <p:blipFill>
          <a:blip r:embed="rId1" cstate="screen"/>
          <a:stretch>
            <a:fillRect/>
          </a:stretch>
        </p:blipFill>
        <p:spPr>
          <a:xfrm>
            <a:off x="903475" y="467790"/>
            <a:ext cx="425344" cy="767903"/>
          </a:xfrm>
          <a:prstGeom prst="rect">
            <a:avLst/>
          </a:prstGeom>
        </p:spPr>
      </p:pic>
      <p:sp>
        <p:nvSpPr>
          <p:cNvPr id="55" name="矩形 54"/>
          <p:cNvSpPr/>
          <p:nvPr/>
        </p:nvSpPr>
        <p:spPr>
          <a:xfrm>
            <a:off x="903605" y="1231265"/>
            <a:ext cx="9785350" cy="1476375"/>
          </a:xfrm>
          <a:prstGeom prst="rect">
            <a:avLst/>
          </a:prstGeom>
        </p:spPr>
        <p:txBody>
          <a:bodyPr wrap="square">
            <a:spAutoFit/>
            <a:scene3d>
              <a:camera prst="orthographicFront"/>
              <a:lightRig rig="threePt" dir="t"/>
            </a:scene3d>
            <a:sp3d contourW="12700"/>
          </a:bodyPr>
          <a:p>
            <a:pPr marL="285750" indent="-285750" algn="ctr">
              <a:lnSpc>
                <a:spcPct val="150000"/>
              </a:lnSpc>
              <a:buFont typeface="Wingdings" panose="05000000000000000000" pitchFamily="2" charset="2"/>
              <a:buChar char="u"/>
            </a:pPr>
            <a:r>
              <a:rPr lang="zh-CN" altLang="en-US" sz="2400" b="1" dirty="0">
                <a:cs typeface="+mn-ea"/>
                <a:sym typeface="+mn-lt"/>
              </a:rPr>
              <a:t> </a:t>
            </a:r>
            <a:r>
              <a:rPr lang="zh-CN" altLang="en-US" sz="2400" b="1" dirty="0">
                <a:gradFill>
                  <a:gsLst>
                    <a:gs pos="0">
                      <a:srgbClr val="012D86"/>
                    </a:gs>
                    <a:gs pos="100000">
                      <a:srgbClr val="0E2557"/>
                    </a:gs>
                  </a:gsLst>
                  <a:lin scaled="0"/>
                </a:gradFill>
                <a:cs typeface="+mn-ea"/>
                <a:sym typeface="+mn-lt"/>
              </a:rPr>
              <a:t>有的学者称其为致死性艾滋病，是艾滋病病毒感染的最终阶段。</a:t>
            </a:r>
            <a:endParaRPr lang="zh-CN" altLang="en-US" sz="2400" b="1" dirty="0">
              <a:cs typeface="+mn-ea"/>
              <a:sym typeface="+mn-lt"/>
            </a:endParaRPr>
          </a:p>
          <a:p>
            <a:pPr algn="ctr">
              <a:lnSpc>
                <a:spcPct val="150000"/>
              </a:lnSpc>
            </a:pPr>
            <a:r>
              <a:rPr lang="zh-CN" altLang="en-US" sz="2400" b="1" dirty="0">
                <a:cs typeface="+mn-ea"/>
                <a:sym typeface="+mn-lt"/>
              </a:rPr>
              <a:t>此期具有</a:t>
            </a:r>
            <a:r>
              <a:rPr lang="zh-CN" altLang="en-US" sz="3600" b="1" dirty="0">
                <a:solidFill>
                  <a:srgbClr val="BF181F"/>
                </a:solidFill>
                <a:cs typeface="+mn-ea"/>
                <a:sym typeface="+mn-lt"/>
              </a:rPr>
              <a:t>三个基本特点： </a:t>
            </a:r>
            <a:endParaRPr lang="zh-CN" altLang="en-US" sz="3600" b="1" dirty="0">
              <a:solidFill>
                <a:srgbClr val="BF181F"/>
              </a:solidFill>
              <a:cs typeface="+mn-ea"/>
              <a:sym typeface="+mn-lt"/>
            </a:endParaRPr>
          </a:p>
        </p:txBody>
      </p:sp>
      <p:sp>
        <p:nvSpPr>
          <p:cNvPr id="21" name="矩形 20"/>
          <p:cNvSpPr/>
          <p:nvPr/>
        </p:nvSpPr>
        <p:spPr>
          <a:xfrm>
            <a:off x="1125855" y="3242310"/>
            <a:ext cx="2460625" cy="829945"/>
          </a:xfrm>
          <a:prstGeom prst="rect">
            <a:avLst/>
          </a:prstGeom>
        </p:spPr>
        <p:txBody>
          <a:bodyPr wrap="square">
            <a:spAutoFit/>
            <a:scene3d>
              <a:camera prst="orthographicFront"/>
              <a:lightRig rig="threePt" dir="t"/>
            </a:scene3d>
            <a:sp3d contourW="12700"/>
          </a:bodyPr>
          <a:p>
            <a:pPr>
              <a:lnSpc>
                <a:spcPct val="120000"/>
              </a:lnSpc>
            </a:pPr>
            <a:r>
              <a:rPr lang="en-US" altLang="zh-CN" sz="2000" b="1" dirty="0">
                <a:gradFill>
                  <a:gsLst>
                    <a:gs pos="0">
                      <a:srgbClr val="012D86"/>
                    </a:gs>
                    <a:gs pos="100000">
                      <a:srgbClr val="0E2557"/>
                    </a:gs>
                  </a:gsLst>
                  <a:lin scaled="0"/>
                </a:gradFill>
                <a:cs typeface="+mn-ea"/>
                <a:sym typeface="+mn-lt"/>
              </a:rPr>
              <a:t>01.</a:t>
            </a:r>
            <a:r>
              <a:rPr lang="zh-CN" altLang="en-US" sz="2000" b="1" dirty="0">
                <a:gradFill>
                  <a:gsLst>
                    <a:gs pos="0">
                      <a:srgbClr val="012D86"/>
                    </a:gs>
                    <a:gs pos="100000">
                      <a:srgbClr val="0E2557"/>
                    </a:gs>
                  </a:gsLst>
                  <a:lin scaled="0"/>
                </a:gradFill>
                <a:cs typeface="+mn-ea"/>
                <a:sym typeface="+mn-lt"/>
              </a:rPr>
              <a:t>严重的细胞免疫缺陷</a:t>
            </a:r>
            <a:endParaRPr lang="zh-CN" altLang="en-US" sz="2000" b="1" dirty="0">
              <a:gradFill>
                <a:gsLst>
                  <a:gs pos="0">
                    <a:srgbClr val="012D86"/>
                  </a:gs>
                  <a:gs pos="100000">
                    <a:srgbClr val="0E2557"/>
                  </a:gs>
                </a:gsLst>
                <a:lin scaled="0"/>
              </a:gradFill>
              <a:cs typeface="+mn-ea"/>
              <a:sym typeface="+mn-lt"/>
            </a:endParaRPr>
          </a:p>
        </p:txBody>
      </p:sp>
      <p:sp>
        <p:nvSpPr>
          <p:cNvPr id="4" name="矩形 3"/>
          <p:cNvSpPr/>
          <p:nvPr/>
        </p:nvSpPr>
        <p:spPr>
          <a:xfrm>
            <a:off x="3118689" y="4395658"/>
            <a:ext cx="2499754" cy="1087755"/>
          </a:xfrm>
          <a:prstGeom prst="rect">
            <a:avLst/>
          </a:prstGeom>
        </p:spPr>
        <p:txBody>
          <a:bodyPr wrap="square">
            <a:spAutoFit/>
            <a:scene3d>
              <a:camera prst="orthographicFront"/>
              <a:lightRig rig="threePt" dir="t"/>
            </a:scene3d>
            <a:sp3d contourW="12700"/>
          </a:bodyPr>
          <a:p>
            <a:pPr>
              <a:lnSpc>
                <a:spcPct val="120000"/>
              </a:lnSpc>
            </a:pPr>
            <a:r>
              <a:rPr lang="en-US" altLang="zh-CN" b="1" dirty="0">
                <a:gradFill>
                  <a:gsLst>
                    <a:gs pos="0">
                      <a:srgbClr val="012D86"/>
                    </a:gs>
                    <a:gs pos="100000">
                      <a:srgbClr val="0E2557"/>
                    </a:gs>
                  </a:gsLst>
                  <a:lin scaled="0"/>
                </a:gradFill>
                <a:cs typeface="+mn-ea"/>
                <a:sym typeface="+mn-lt"/>
              </a:rPr>
              <a:t>02.</a:t>
            </a:r>
            <a:r>
              <a:rPr lang="zh-CN" altLang="en-US" b="1" dirty="0">
                <a:gradFill>
                  <a:gsLst>
                    <a:gs pos="0">
                      <a:srgbClr val="012D86"/>
                    </a:gs>
                    <a:gs pos="100000">
                      <a:srgbClr val="0E2557"/>
                    </a:gs>
                  </a:gsLst>
                  <a:lin scaled="0"/>
                </a:gradFill>
                <a:cs typeface="+mn-ea"/>
                <a:sym typeface="+mn-lt"/>
              </a:rPr>
              <a:t>发生各种致命性机会性感染，发生各种恶性肿瘤。</a:t>
            </a:r>
            <a:endParaRPr lang="zh-CN" altLang="en-US" b="1" dirty="0">
              <a:gradFill>
                <a:gsLst>
                  <a:gs pos="0">
                    <a:srgbClr val="012D86"/>
                  </a:gs>
                  <a:gs pos="100000">
                    <a:srgbClr val="0E2557"/>
                  </a:gs>
                </a:gsLst>
                <a:lin scaled="0"/>
              </a:gradFill>
              <a:cs typeface="+mn-ea"/>
              <a:sym typeface="+mn-lt"/>
            </a:endParaRPr>
          </a:p>
        </p:txBody>
      </p:sp>
      <p:sp>
        <p:nvSpPr>
          <p:cNvPr id="18" name="矩形 17"/>
          <p:cNvSpPr/>
          <p:nvPr/>
        </p:nvSpPr>
        <p:spPr>
          <a:xfrm>
            <a:off x="6334125" y="3094990"/>
            <a:ext cx="2816225" cy="1419860"/>
          </a:xfrm>
          <a:prstGeom prst="rect">
            <a:avLst/>
          </a:prstGeom>
        </p:spPr>
        <p:txBody>
          <a:bodyPr wrap="square">
            <a:spAutoFit/>
            <a:scene3d>
              <a:camera prst="orthographicFront"/>
              <a:lightRig rig="threePt" dir="t"/>
            </a:scene3d>
            <a:sp3d contourW="12700"/>
          </a:bodyPr>
          <a:p>
            <a:pPr>
              <a:lnSpc>
                <a:spcPct val="120000"/>
              </a:lnSpc>
            </a:pPr>
            <a:r>
              <a:rPr lang="en-US" altLang="zh-CN" b="1" dirty="0">
                <a:gradFill>
                  <a:gsLst>
                    <a:gs pos="0">
                      <a:srgbClr val="012D86"/>
                    </a:gs>
                    <a:gs pos="100000">
                      <a:srgbClr val="0E2557"/>
                    </a:gs>
                  </a:gsLst>
                  <a:lin scaled="0"/>
                </a:gradFill>
                <a:cs typeface="+mn-ea"/>
                <a:sym typeface="+mn-lt"/>
              </a:rPr>
              <a:t>03.</a:t>
            </a:r>
            <a:r>
              <a:rPr lang="zh-CN" altLang="en-US" b="1" dirty="0">
                <a:gradFill>
                  <a:gsLst>
                    <a:gs pos="0">
                      <a:srgbClr val="012D86"/>
                    </a:gs>
                    <a:gs pos="100000">
                      <a:srgbClr val="0E2557"/>
                    </a:gs>
                  </a:gsLst>
                  <a:lin scaled="0"/>
                </a:gradFill>
                <a:cs typeface="+mn-ea"/>
                <a:sym typeface="+mn-lt"/>
              </a:rPr>
              <a:t>艾滋病的终期，免疫功能全面崩溃，病人出现各种严重的综合病症，直至死亡。</a:t>
            </a:r>
            <a:endParaRPr lang="zh-CN" altLang="en-US" b="1" dirty="0">
              <a:gradFill>
                <a:gsLst>
                  <a:gs pos="0">
                    <a:srgbClr val="012D86"/>
                  </a:gs>
                  <a:gs pos="100000">
                    <a:srgbClr val="0E2557"/>
                  </a:gs>
                </a:gsLst>
                <a:lin scaled="0"/>
              </a:gradFill>
              <a:cs typeface="+mn-ea"/>
              <a:sym typeface="+mn-lt"/>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2"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8" name="矩形 7"/>
          <p:cNvSpPr/>
          <p:nvPr/>
        </p:nvSpPr>
        <p:spPr>
          <a:xfrm>
            <a:off x="0" y="0"/>
            <a:ext cx="12192000"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p:cNvSpPr txBox="1"/>
          <p:nvPr/>
        </p:nvSpPr>
        <p:spPr>
          <a:xfrm>
            <a:off x="5942965" y="2634947"/>
            <a:ext cx="2515870" cy="768350"/>
          </a:xfrm>
          <a:prstGeom prst="rect">
            <a:avLst/>
          </a:prstGeom>
          <a:noFill/>
        </p:spPr>
        <p:txBody>
          <a:bodyPr wrap="none" rtlCol="0">
            <a:spAutoFit/>
            <a:scene3d>
              <a:camera prst="orthographicFront"/>
              <a:lightRig rig="threePt" dir="t"/>
            </a:scene3d>
            <a:sp3d contourW="12700"/>
          </a:bodyPr>
          <a:lstStyle/>
          <a:p>
            <a:pPr algn="ctr"/>
            <a:r>
              <a:rPr lang="en-US" altLang="zh-CN" sz="4400" b="1" dirty="0">
                <a:gradFill>
                  <a:gsLst>
                    <a:gs pos="0">
                      <a:srgbClr val="012D86"/>
                    </a:gs>
                    <a:gs pos="100000">
                      <a:srgbClr val="0E2557"/>
                    </a:gs>
                  </a:gsLst>
                  <a:lin scaled="0"/>
                </a:gradFill>
                <a:cs typeface="+mn-ea"/>
                <a:sym typeface="+mn-lt"/>
              </a:rPr>
              <a:t>PART 04</a:t>
            </a:r>
            <a:endParaRPr lang="en-US" altLang="zh-CN" sz="4400" b="1" dirty="0">
              <a:gradFill>
                <a:gsLst>
                  <a:gs pos="0">
                    <a:srgbClr val="012D86"/>
                  </a:gs>
                  <a:gs pos="100000">
                    <a:srgbClr val="0E2557"/>
                  </a:gs>
                </a:gsLst>
                <a:lin scaled="0"/>
              </a:gradFill>
              <a:cs typeface="+mn-ea"/>
              <a:sym typeface="+mn-lt"/>
            </a:endParaRPr>
          </a:p>
        </p:txBody>
      </p:sp>
      <p:sp>
        <p:nvSpPr>
          <p:cNvPr id="13" name="文本框 12"/>
          <p:cNvSpPr txBox="1"/>
          <p:nvPr/>
        </p:nvSpPr>
        <p:spPr>
          <a:xfrm>
            <a:off x="5877460" y="3340780"/>
            <a:ext cx="3738880" cy="521970"/>
          </a:xfrm>
          <a:prstGeom prst="rect">
            <a:avLst/>
          </a:prstGeom>
          <a:noFill/>
        </p:spPr>
        <p:txBody>
          <a:bodyPr wrap="none" rtlCol="0">
            <a:spAutoFit/>
            <a:scene3d>
              <a:camera prst="orthographicFront"/>
              <a:lightRig rig="threePt" dir="t"/>
            </a:scene3d>
            <a:sp3d contourW="12700"/>
          </a:bodyPr>
          <a:lstStyle/>
          <a:p>
            <a:r>
              <a:rPr lang="zh-CN" altLang="en-US" sz="2800" b="1" dirty="0">
                <a:gradFill>
                  <a:gsLst>
                    <a:gs pos="0">
                      <a:srgbClr val="012D86"/>
                    </a:gs>
                    <a:gs pos="100000">
                      <a:srgbClr val="0E2557"/>
                    </a:gs>
                  </a:gsLst>
                  <a:lin scaled="0"/>
                </a:gradFill>
                <a:cs typeface="+mn-ea"/>
                <a:sym typeface="+mn-lt"/>
              </a:rPr>
              <a:t>艾滋病抗病毒药物治疗</a:t>
            </a:r>
            <a:endParaRPr lang="zh-CN" altLang="en-US" sz="2800" b="1" dirty="0">
              <a:gradFill>
                <a:gsLst>
                  <a:gs pos="0">
                    <a:srgbClr val="012D86"/>
                  </a:gs>
                  <a:gs pos="100000">
                    <a:srgbClr val="0E2557"/>
                  </a:gs>
                </a:gsLst>
                <a:lin scaled="0"/>
              </a:gradFill>
              <a:cs typeface="+mn-ea"/>
              <a:sym typeface="+mn-lt"/>
            </a:endParaRPr>
          </a:p>
        </p:txBody>
      </p:sp>
      <p:sp>
        <p:nvSpPr>
          <p:cNvPr id="14" name="椭圆 49"/>
          <p:cNvSpPr/>
          <p:nvPr/>
        </p:nvSpPr>
        <p:spPr>
          <a:xfrm>
            <a:off x="7028734" y="4044620"/>
            <a:ext cx="344328" cy="34372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rgbClr val="BF181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pic>
        <p:nvPicPr>
          <p:cNvPr id="7" name="图片 6"/>
          <p:cNvPicPr>
            <a:picLocks noChangeAspect="1"/>
          </p:cNvPicPr>
          <p:nvPr/>
        </p:nvPicPr>
        <p:blipFill>
          <a:blip r:embed="rId1"/>
          <a:stretch>
            <a:fillRect/>
          </a:stretch>
        </p:blipFill>
        <p:spPr>
          <a:xfrm>
            <a:off x="3529079" y="1885818"/>
            <a:ext cx="1836095" cy="331483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5" name="îŝḷîḓé-Rectangle 2"/>
          <p:cNvSpPr/>
          <p:nvPr/>
        </p:nvSpPr>
        <p:spPr>
          <a:xfrm>
            <a:off x="10456545" y="3386455"/>
            <a:ext cx="1001395" cy="10026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
        <p:nvSpPr>
          <p:cNvPr id="28" name="文本框 27"/>
          <p:cNvSpPr txBox="1"/>
          <p:nvPr/>
        </p:nvSpPr>
        <p:spPr>
          <a:xfrm>
            <a:off x="1534213" y="508096"/>
            <a:ext cx="262128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gradFill>
                  <a:gsLst>
                    <a:gs pos="0">
                      <a:srgbClr val="012D86"/>
                    </a:gs>
                    <a:gs pos="100000">
                      <a:srgbClr val="0E2557"/>
                    </a:gs>
                  </a:gsLst>
                  <a:lin scaled="0"/>
                </a:gradFill>
                <a:cs typeface="+mn-ea"/>
                <a:sym typeface="+mn-lt"/>
              </a:rPr>
              <a:t>艾滋病的治疗</a:t>
            </a:r>
            <a:endParaRPr lang="zh-CN" altLang="en-US" sz="3200" b="1" dirty="0">
              <a:gradFill>
                <a:gsLst>
                  <a:gs pos="0">
                    <a:srgbClr val="012D86"/>
                  </a:gs>
                  <a:gs pos="100000">
                    <a:srgbClr val="0E2557"/>
                  </a:gs>
                </a:gsLst>
                <a:lin scaled="0"/>
              </a:gradFill>
              <a:cs typeface="+mn-ea"/>
              <a:sym typeface="+mn-lt"/>
            </a:endParaRPr>
          </a:p>
        </p:txBody>
      </p:sp>
      <p:sp>
        <p:nvSpPr>
          <p:cNvPr id="29" name="文本框 28"/>
          <p:cNvSpPr txBox="1"/>
          <p:nvPr/>
        </p:nvSpPr>
        <p:spPr>
          <a:xfrm>
            <a:off x="1553263" y="951903"/>
            <a:ext cx="6623625" cy="30162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cs typeface="+mn-ea"/>
                <a:sym typeface="+mn-lt"/>
              </a:rPr>
              <a:t>Acquired Immune Deficiency Syndrome</a:t>
            </a:r>
            <a:endParaRPr lang="en-US" altLang="zh-CN" sz="1200" dirty="0">
              <a:solidFill>
                <a:schemeClr val="bg1">
                  <a:lumMod val="50000"/>
                </a:schemeClr>
              </a:solidFill>
              <a:cs typeface="+mn-ea"/>
              <a:sym typeface="+mn-lt"/>
            </a:endParaRPr>
          </a:p>
        </p:txBody>
      </p:sp>
      <p:pic>
        <p:nvPicPr>
          <p:cNvPr id="30" name="图片 29"/>
          <p:cNvPicPr>
            <a:picLocks noChangeAspect="1"/>
          </p:cNvPicPr>
          <p:nvPr/>
        </p:nvPicPr>
        <p:blipFill>
          <a:blip r:embed="rId1" cstate="screen"/>
          <a:stretch>
            <a:fillRect/>
          </a:stretch>
        </p:blipFill>
        <p:spPr>
          <a:xfrm>
            <a:off x="903475" y="467790"/>
            <a:ext cx="425344" cy="767903"/>
          </a:xfrm>
          <a:prstGeom prst="rect">
            <a:avLst/>
          </a:prstGeom>
        </p:spPr>
      </p:pic>
      <p:sp>
        <p:nvSpPr>
          <p:cNvPr id="55" name="矩形 54"/>
          <p:cNvSpPr/>
          <p:nvPr/>
        </p:nvSpPr>
        <p:spPr>
          <a:xfrm>
            <a:off x="421640" y="1297940"/>
            <a:ext cx="9609455" cy="4276725"/>
          </a:xfrm>
          <a:prstGeom prst="rect">
            <a:avLst/>
          </a:prstGeom>
        </p:spPr>
        <p:txBody>
          <a:bodyPr wrap="square">
            <a:spAutoFit/>
            <a:scene3d>
              <a:camera prst="orthographicFront"/>
              <a:lightRig rig="threePt" dir="t"/>
            </a:scene3d>
            <a:sp3d contourW="12700"/>
          </a:bodyPr>
          <a:lstStyle/>
          <a:p>
            <a:pPr>
              <a:lnSpc>
                <a:spcPct val="100000"/>
              </a:lnSpc>
              <a:buNone/>
            </a:pPr>
            <a:r>
              <a:rPr lang="en-US" altLang="zh-CN" sz="2000" b="1" dirty="0">
                <a:solidFill>
                  <a:schemeClr val="tx1"/>
                </a:solidFill>
                <a:cs typeface="+mn-ea"/>
                <a:sym typeface="+mn-lt"/>
              </a:rPr>
              <a:t>      </a:t>
            </a:r>
            <a:r>
              <a:rPr lang="zh-CN" altLang="en-US" sz="2000" b="1" dirty="0">
                <a:solidFill>
                  <a:schemeClr val="tx1"/>
                </a:solidFill>
                <a:cs typeface="+mn-ea"/>
                <a:sym typeface="+mn-lt"/>
              </a:rPr>
              <a:t>目前尚</a:t>
            </a:r>
            <a:r>
              <a:rPr lang="zh-CN" altLang="en-US" sz="2000" b="1" dirty="0">
                <a:gradFill>
                  <a:gsLst>
                    <a:gs pos="0">
                      <a:srgbClr val="E30000"/>
                    </a:gs>
                    <a:gs pos="100000">
                      <a:srgbClr val="760303"/>
                    </a:gs>
                  </a:gsLst>
                  <a:lin scaled="0"/>
                </a:gradFill>
                <a:cs typeface="+mn-ea"/>
                <a:sym typeface="+mn-lt"/>
              </a:rPr>
              <a:t>无有效的疫苗</a:t>
            </a:r>
            <a:r>
              <a:rPr lang="zh-CN" altLang="en-US" sz="20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sym typeface="+mn-lt"/>
              </a:rPr>
              <a:t>（1981年全球首次报告发现艾滋病病例，</a:t>
            </a:r>
            <a:r>
              <a:rPr lang="zh-CN" altLang="en-US" sz="20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sym typeface="+mn-ea"/>
              </a:rPr>
              <a:t>遗憾！科学家研究</a:t>
            </a:r>
            <a:r>
              <a:rPr lang="en-US" altLang="zh-CN" sz="20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sym typeface="+mn-ea"/>
              </a:rPr>
              <a:t>40</a:t>
            </a:r>
            <a:r>
              <a:rPr lang="zh-CN" altLang="en-US" sz="20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sym typeface="+mn-ea"/>
              </a:rPr>
              <a:t>多年，至今未研制出预防艾滋病的疫苗，无法治愈</a:t>
            </a:r>
            <a:r>
              <a:rPr lang="en-US" altLang="zh-CN" sz="20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sym typeface="+mn-ea"/>
              </a:rPr>
              <a:t>Sorry, no HIV vaccine &amp; Cure </a:t>
            </a:r>
            <a:r>
              <a:rPr lang="zh-CN" altLang="en-US" sz="2000" b="1" dirty="0">
                <a:gradFill>
                  <a:gsLst>
                    <a:gs pos="0">
                      <a:srgbClr val="007BD3"/>
                    </a:gs>
                    <a:gs pos="100000">
                      <a:srgbClr val="034373"/>
                    </a:gs>
                  </a:gsLst>
                  <a:lin scaled="0"/>
                </a:gradFill>
                <a:latin typeface="微软雅黑" panose="020B0503020204020204" charset="-122"/>
                <a:ea typeface="微软雅黑" panose="020B0503020204020204" charset="-122"/>
                <a:cs typeface="微软雅黑" panose="020B0503020204020204" charset="-122"/>
                <a:sym typeface="+mn-lt"/>
              </a:rPr>
              <a:t>）</a:t>
            </a:r>
            <a:r>
              <a:rPr lang="zh-CN" altLang="en-US" sz="2000" b="1" dirty="0">
                <a:gradFill>
                  <a:gsLst>
                    <a:gs pos="0">
                      <a:srgbClr val="E30000"/>
                    </a:gs>
                    <a:gs pos="100000">
                      <a:srgbClr val="760303"/>
                    </a:gs>
                  </a:gsLst>
                  <a:lin scaled="0"/>
                </a:gradFill>
                <a:cs typeface="+mn-ea"/>
                <a:sym typeface="+mn-lt"/>
              </a:rPr>
              <a:t>和治愈的药物</a:t>
            </a:r>
            <a:r>
              <a:rPr lang="zh-CN" altLang="en-US" sz="2000" b="1" dirty="0">
                <a:solidFill>
                  <a:schemeClr val="tx1"/>
                </a:solidFill>
                <a:cs typeface="+mn-ea"/>
                <a:sym typeface="+mn-lt"/>
              </a:rPr>
              <a:t>，暂时无法治愈艾滋病，但是可以通过抗病毒治疗控制病情的发展以及进行机会性感染治疗降低病死率。</a:t>
            </a:r>
            <a:endParaRPr lang="zh-CN" altLang="en-US" sz="2000" b="1" dirty="0">
              <a:gradFill>
                <a:gsLst>
                  <a:gs pos="0">
                    <a:srgbClr val="012D86"/>
                  </a:gs>
                  <a:gs pos="100000">
                    <a:srgbClr val="0E2557"/>
                  </a:gs>
                </a:gsLst>
                <a:lin scaled="0"/>
              </a:gradFill>
              <a:cs typeface="+mn-ea"/>
              <a:sym typeface="+mn-lt"/>
            </a:endParaRPr>
          </a:p>
          <a:p>
            <a:pPr marL="342900" indent="-342900">
              <a:lnSpc>
                <a:spcPct val="100000"/>
              </a:lnSpc>
              <a:buFont typeface="Wingdings" panose="05000000000000000000" pitchFamily="2" charset="2"/>
              <a:buChar char="u"/>
            </a:pPr>
            <a:r>
              <a:rPr lang="zh-CN" altLang="en-US" sz="2000" b="1" dirty="0">
                <a:gradFill>
                  <a:gsLst>
                    <a:gs pos="0">
                      <a:srgbClr val="012D86"/>
                    </a:gs>
                    <a:gs pos="100000">
                      <a:srgbClr val="0E2557"/>
                    </a:gs>
                  </a:gsLst>
                  <a:lin scaled="0"/>
                </a:gradFill>
                <a:cs typeface="+mn-ea"/>
                <a:sym typeface="+mn-lt"/>
              </a:rPr>
              <a:t>抗病毒治疗的作用：</a:t>
            </a:r>
            <a:endParaRPr lang="zh-CN" altLang="en-US" sz="2000" b="1" dirty="0">
              <a:gradFill>
                <a:gsLst>
                  <a:gs pos="0">
                    <a:srgbClr val="012D86"/>
                  </a:gs>
                  <a:gs pos="100000">
                    <a:srgbClr val="0E2557"/>
                  </a:gs>
                </a:gsLst>
                <a:lin scaled="0"/>
              </a:gradFill>
              <a:cs typeface="+mn-ea"/>
              <a:sym typeface="+mn-lt"/>
            </a:endParaRPr>
          </a:p>
          <a:p>
            <a:pPr indent="0">
              <a:lnSpc>
                <a:spcPct val="100000"/>
              </a:lnSpc>
              <a:buFont typeface="Wingdings" panose="05000000000000000000" pitchFamily="2" charset="2"/>
              <a:buNone/>
            </a:pPr>
            <a:r>
              <a:rPr lang="en-US" altLang="zh-CN" sz="2000" b="1" dirty="0">
                <a:gradFill>
                  <a:gsLst>
                    <a:gs pos="0">
                      <a:srgbClr val="012D86"/>
                    </a:gs>
                    <a:gs pos="100000">
                      <a:srgbClr val="0E2557"/>
                    </a:gs>
                  </a:gsLst>
                  <a:lin scaled="0"/>
                </a:gradFill>
                <a:cs typeface="+mn-ea"/>
                <a:sym typeface="+mn-lt"/>
              </a:rPr>
              <a:t>     </a:t>
            </a:r>
            <a:r>
              <a:rPr lang="en-US" altLang="zh-CN" sz="2000" b="1" dirty="0">
                <a:solidFill>
                  <a:schemeClr val="tx1"/>
                </a:solidFill>
                <a:cs typeface="+mn-ea"/>
                <a:sym typeface="+mn-lt"/>
              </a:rPr>
              <a:t> </a:t>
            </a:r>
            <a:r>
              <a:rPr lang="zh-CN" altLang="en-US" sz="2000" b="1" dirty="0">
                <a:solidFill>
                  <a:schemeClr val="tx1"/>
                </a:solidFill>
                <a:cs typeface="+mn-ea"/>
                <a:sym typeface="+mn-lt"/>
              </a:rPr>
              <a:t>能最大程度地减少病毒载量，从而维持免疫功能，甚至实现免疫功能重建。</a:t>
            </a:r>
            <a:endParaRPr lang="zh-CN" altLang="en-US" sz="2000" b="1" dirty="0">
              <a:solidFill>
                <a:schemeClr val="tx1"/>
              </a:solidFill>
              <a:cs typeface="+mn-ea"/>
              <a:sym typeface="+mn-lt"/>
            </a:endParaRPr>
          </a:p>
          <a:p>
            <a:pPr marL="342900" indent="-342900">
              <a:lnSpc>
                <a:spcPct val="100000"/>
              </a:lnSpc>
              <a:buFont typeface="Wingdings" panose="05000000000000000000" pitchFamily="2" charset="2"/>
              <a:buChar char="u"/>
            </a:pPr>
            <a:r>
              <a:rPr lang="zh-CN" altLang="en-US" sz="2000" b="1" dirty="0">
                <a:gradFill>
                  <a:gsLst>
                    <a:gs pos="0">
                      <a:srgbClr val="012D86"/>
                    </a:gs>
                    <a:gs pos="100000">
                      <a:srgbClr val="0E2557"/>
                    </a:gs>
                  </a:gsLst>
                  <a:lin scaled="0"/>
                </a:gradFill>
                <a:cs typeface="+mn-ea"/>
                <a:sym typeface="+mn-lt"/>
              </a:rPr>
              <a:t>终极目标：</a:t>
            </a:r>
            <a:endParaRPr lang="zh-CN" altLang="en-US" sz="2000" b="1" dirty="0">
              <a:gradFill>
                <a:gsLst>
                  <a:gs pos="0">
                    <a:srgbClr val="012D86"/>
                  </a:gs>
                  <a:gs pos="100000">
                    <a:srgbClr val="0E2557"/>
                  </a:gs>
                </a:gsLst>
                <a:lin scaled="0"/>
              </a:gradFill>
              <a:cs typeface="+mn-ea"/>
              <a:sym typeface="+mn-lt"/>
            </a:endParaRPr>
          </a:p>
          <a:p>
            <a:pPr indent="0">
              <a:lnSpc>
                <a:spcPct val="100000"/>
              </a:lnSpc>
              <a:buFont typeface="Wingdings" panose="05000000000000000000" pitchFamily="2" charset="2"/>
              <a:buNone/>
            </a:pPr>
            <a:r>
              <a:rPr lang="zh-CN" altLang="en-US" sz="2000" b="1" dirty="0">
                <a:solidFill>
                  <a:schemeClr val="tx1"/>
                </a:solidFill>
                <a:cs typeface="+mn-ea"/>
                <a:sym typeface="+mn-lt"/>
              </a:rPr>
              <a:t>延长生命并提高生活质量。</a:t>
            </a:r>
            <a:endParaRPr lang="zh-CN" altLang="en-US" sz="2000" b="1" dirty="0">
              <a:solidFill>
                <a:schemeClr val="tx1"/>
              </a:solidFill>
              <a:cs typeface="+mn-ea"/>
              <a:sym typeface="+mn-lt"/>
            </a:endParaRPr>
          </a:p>
          <a:p>
            <a:pPr indent="0">
              <a:lnSpc>
                <a:spcPct val="100000"/>
              </a:lnSpc>
              <a:buFont typeface="Wingdings" panose="05000000000000000000" pitchFamily="2" charset="2"/>
              <a:buNone/>
            </a:pPr>
            <a:r>
              <a:rPr lang="en-US" altLang="zh-CN" sz="2800" b="1" dirty="0">
                <a:gradFill>
                  <a:gsLst>
                    <a:gs pos="0">
                      <a:srgbClr val="E30000"/>
                    </a:gs>
                    <a:gs pos="100000">
                      <a:srgbClr val="760303"/>
                    </a:gs>
                  </a:gsLst>
                  <a:lin scaled="0"/>
                </a:gradFill>
                <a:cs typeface="+mn-ea"/>
                <a:sym typeface="+mn-lt"/>
              </a:rPr>
              <a:t>        </a:t>
            </a:r>
            <a:r>
              <a:rPr lang="zh-CN" altLang="en-US" sz="2800" b="1" dirty="0">
                <a:gradFill>
                  <a:gsLst>
                    <a:gs pos="0">
                      <a:srgbClr val="E30000"/>
                    </a:gs>
                    <a:gs pos="100000">
                      <a:srgbClr val="760303"/>
                    </a:gs>
                  </a:gsLst>
                  <a:lin scaled="0"/>
                </a:gradFill>
                <a:cs typeface="+mn-ea"/>
                <a:sym typeface="+mn-lt"/>
              </a:rPr>
              <a:t>早期发现</a:t>
            </a:r>
            <a:r>
              <a:rPr lang="en-US" altLang="zh-CN" sz="2800" b="1" dirty="0">
                <a:gradFill>
                  <a:gsLst>
                    <a:gs pos="0">
                      <a:srgbClr val="E30000"/>
                    </a:gs>
                    <a:gs pos="100000">
                      <a:srgbClr val="760303"/>
                    </a:gs>
                  </a:gsLst>
                  <a:lin scaled="0"/>
                </a:gradFill>
                <a:cs typeface="+mn-ea"/>
                <a:sym typeface="+mn-lt"/>
              </a:rPr>
              <a:t>   </a:t>
            </a:r>
            <a:r>
              <a:rPr lang="zh-CN" altLang="en-US" sz="2800" b="1" dirty="0">
                <a:gradFill>
                  <a:gsLst>
                    <a:gs pos="0">
                      <a:srgbClr val="E30000"/>
                    </a:gs>
                    <a:gs pos="100000">
                      <a:srgbClr val="760303"/>
                    </a:gs>
                  </a:gsLst>
                  <a:lin scaled="0"/>
                </a:gradFill>
                <a:cs typeface="+mn-ea"/>
                <a:sym typeface="+mn-lt"/>
              </a:rPr>
              <a:t>及时治疗</a:t>
            </a:r>
            <a:r>
              <a:rPr lang="en-US" altLang="zh-CN" sz="2800" b="1" dirty="0">
                <a:gradFill>
                  <a:gsLst>
                    <a:gs pos="0">
                      <a:srgbClr val="E30000"/>
                    </a:gs>
                    <a:gs pos="100000">
                      <a:srgbClr val="760303"/>
                    </a:gs>
                  </a:gsLst>
                  <a:lin scaled="0"/>
                </a:gradFill>
                <a:cs typeface="+mn-ea"/>
                <a:sym typeface="+mn-lt"/>
              </a:rPr>
              <a:t>   </a:t>
            </a:r>
            <a:r>
              <a:rPr lang="zh-CN" altLang="en-US" sz="2800" b="1" dirty="0">
                <a:gradFill>
                  <a:gsLst>
                    <a:gs pos="0">
                      <a:srgbClr val="E30000"/>
                    </a:gs>
                    <a:gs pos="100000">
                      <a:srgbClr val="760303"/>
                    </a:gs>
                  </a:gsLst>
                  <a:lin scaled="0"/>
                </a:gradFill>
                <a:cs typeface="+mn-ea"/>
                <a:sym typeface="+mn-lt"/>
              </a:rPr>
              <a:t>坚持治疗</a:t>
            </a:r>
            <a:endParaRPr lang="zh-CN" altLang="en-US" sz="2800" b="1" dirty="0">
              <a:gradFill>
                <a:gsLst>
                  <a:gs pos="0">
                    <a:srgbClr val="E30000"/>
                  </a:gs>
                  <a:gs pos="100000">
                    <a:srgbClr val="760303"/>
                  </a:gs>
                </a:gsLst>
                <a:lin scaled="0"/>
              </a:gradFill>
              <a:cs typeface="+mn-ea"/>
              <a:sym typeface="+mn-lt"/>
            </a:endParaRPr>
          </a:p>
          <a:p>
            <a:pPr indent="0">
              <a:lnSpc>
                <a:spcPct val="100000"/>
              </a:lnSpc>
              <a:buFont typeface="Wingdings" panose="05000000000000000000" pitchFamily="2" charset="2"/>
              <a:buNone/>
            </a:pPr>
            <a:endParaRPr lang="zh-CN" altLang="en-US" sz="2800" b="1" dirty="0">
              <a:gradFill>
                <a:gsLst>
                  <a:gs pos="0">
                    <a:srgbClr val="E30000"/>
                  </a:gs>
                  <a:gs pos="100000">
                    <a:srgbClr val="760303"/>
                  </a:gs>
                </a:gsLst>
                <a:lin scaled="0"/>
              </a:gradFill>
              <a:cs typeface="+mn-ea"/>
              <a:sym typeface="+mn-lt"/>
            </a:endParaRPr>
          </a:p>
          <a:p>
            <a:pPr marL="0" indent="0">
              <a:lnSpc>
                <a:spcPct val="100000"/>
              </a:lnSpc>
              <a:buNone/>
            </a:pPr>
            <a:r>
              <a:rPr lang="en-US" altLang="zh-CN" sz="2800" b="1" dirty="0">
                <a:gradFill>
                  <a:gsLst>
                    <a:gs pos="0">
                      <a:srgbClr val="E30000"/>
                    </a:gs>
                    <a:gs pos="100000">
                      <a:srgbClr val="760303"/>
                    </a:gs>
                  </a:gsLst>
                  <a:lin scaled="0"/>
                </a:gradFill>
                <a:cs typeface="+mn-ea"/>
                <a:sym typeface="+mn-lt"/>
              </a:rPr>
              <a:t>       </a:t>
            </a:r>
            <a:r>
              <a:rPr lang="zh-CN" altLang="en-US" sz="2800" b="1" dirty="0">
                <a:gradFill>
                  <a:gsLst>
                    <a:gs pos="0">
                      <a:srgbClr val="012D86"/>
                    </a:gs>
                    <a:gs pos="100000">
                      <a:srgbClr val="0E2557"/>
                    </a:gs>
                  </a:gsLst>
                  <a:lin scaled="0"/>
                </a:gradFill>
                <a:latin typeface="微软雅黑" panose="020B0503020204020204" charset="-122"/>
                <a:ea typeface="微软雅黑" panose="020B0503020204020204" charset="-122"/>
                <a:sym typeface="+mn-ea"/>
              </a:rPr>
              <a:t>控制传染病最有效手段是</a:t>
            </a:r>
            <a:r>
              <a:rPr lang="zh-CN" altLang="en-US" sz="2800" b="1" dirty="0">
                <a:gradFill>
                  <a:gsLst>
                    <a:gs pos="0">
                      <a:srgbClr val="E30000"/>
                    </a:gs>
                    <a:gs pos="100000">
                      <a:srgbClr val="760303"/>
                    </a:gs>
                  </a:gsLst>
                  <a:lin scaled="0"/>
                </a:gradFill>
                <a:latin typeface="微软雅黑" panose="020B0503020204020204" charset="-122"/>
                <a:ea typeface="微软雅黑" panose="020B0503020204020204" charset="-122"/>
                <a:sym typeface="+mn-ea"/>
              </a:rPr>
              <a:t>疫苗</a:t>
            </a:r>
            <a:endParaRPr lang="en-US" altLang="zh-CN" sz="2800" b="1" dirty="0">
              <a:solidFill>
                <a:srgbClr val="FF0000"/>
              </a:solidFill>
              <a:latin typeface="黑体" panose="02010609060101010101" pitchFamily="49" charset="-122"/>
              <a:ea typeface="黑体" panose="02010609060101010101" pitchFamily="49" charset="-122"/>
            </a:endParaRPr>
          </a:p>
          <a:p>
            <a:pPr marL="0" indent="0">
              <a:lnSpc>
                <a:spcPct val="100000"/>
              </a:lnSpc>
              <a:buNone/>
            </a:pPr>
            <a:r>
              <a:rPr lang="en-US" altLang="zh-CN" sz="2800" b="1" dirty="0">
                <a:latin typeface="黑体" panose="02010609060101010101" pitchFamily="49" charset="-122"/>
                <a:ea typeface="黑体" panose="02010609060101010101" pitchFamily="49" charset="-122"/>
                <a:sym typeface="+mn-ea"/>
              </a:rPr>
              <a:t>    </a:t>
            </a:r>
            <a:r>
              <a:rPr lang="zh-CN" altLang="en-US" sz="2800" b="1" dirty="0">
                <a:gradFill>
                  <a:gsLst>
                    <a:gs pos="0">
                      <a:srgbClr val="012D86"/>
                    </a:gs>
                    <a:gs pos="100000">
                      <a:srgbClr val="0E2557"/>
                    </a:gs>
                  </a:gsLst>
                  <a:lin scaled="0"/>
                </a:gradFill>
                <a:latin typeface="微软雅黑" panose="020B0503020204020204" charset="-122"/>
                <a:ea typeface="微软雅黑" panose="020B0503020204020204" charset="-122"/>
                <a:sym typeface="+mn-ea"/>
              </a:rPr>
              <a:t>疾病的发展的最好结局是</a:t>
            </a:r>
            <a:r>
              <a:rPr lang="zh-CN" altLang="en-US" sz="2800" b="1" dirty="0">
                <a:gradFill>
                  <a:gsLst>
                    <a:gs pos="0">
                      <a:srgbClr val="E30000"/>
                    </a:gs>
                    <a:gs pos="100000">
                      <a:srgbClr val="760303"/>
                    </a:gs>
                  </a:gsLst>
                  <a:lin scaled="0"/>
                </a:gradFill>
                <a:latin typeface="微软雅黑" panose="020B0503020204020204" charset="-122"/>
                <a:ea typeface="微软雅黑" panose="020B0503020204020204" charset="-122"/>
                <a:sym typeface="+mn-ea"/>
              </a:rPr>
              <a:t>治愈</a:t>
            </a:r>
            <a:r>
              <a:rPr lang="zh-CN" altLang="en-US" sz="2800" b="1" dirty="0">
                <a:gradFill>
                  <a:gsLst>
                    <a:gs pos="0">
                      <a:srgbClr val="012D86"/>
                    </a:gs>
                    <a:gs pos="100000">
                      <a:srgbClr val="0E2557"/>
                    </a:gs>
                  </a:gsLst>
                  <a:lin scaled="0"/>
                </a:gradFill>
                <a:latin typeface="微软雅黑" panose="020B0503020204020204" charset="-122"/>
                <a:ea typeface="微软雅黑" panose="020B0503020204020204" charset="-122"/>
                <a:sym typeface="+mn-lt"/>
              </a:rPr>
              <a:t> </a:t>
            </a:r>
            <a:endParaRPr lang="zh-CN" altLang="en-US" sz="2800" b="1" dirty="0">
              <a:gradFill>
                <a:gsLst>
                  <a:gs pos="0">
                    <a:srgbClr val="E30000"/>
                  </a:gs>
                  <a:gs pos="100000">
                    <a:srgbClr val="760303"/>
                  </a:gs>
                </a:gsLst>
                <a:lin scaled="0"/>
              </a:gradFill>
              <a:cs typeface="+mn-ea"/>
              <a:sym typeface="+mn-lt"/>
            </a:endParaRPr>
          </a:p>
        </p:txBody>
      </p:sp>
      <p:sp>
        <p:nvSpPr>
          <p:cNvPr id="27" name="TextBox 26"/>
          <p:cNvSpPr txBox="1"/>
          <p:nvPr/>
        </p:nvSpPr>
        <p:spPr>
          <a:xfrm>
            <a:off x="9959504" y="6686209"/>
            <a:ext cx="1224136" cy="123111"/>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schemeClr val="bg1"/>
                </a:solidFill>
                <a:effectLst/>
                <a:uLnTx/>
                <a:uFillTx/>
              </a:rPr>
              <a:t>PPT</a:t>
            </a:r>
            <a:r>
              <a:rPr kumimoji="0" lang="zh-CN" altLang="en-US" sz="100" b="0" i="0" u="none" strike="noStrike" kern="0" cap="none" spc="0" normalizeH="0" baseline="0" noProof="0" dirty="0" smtClean="0">
                <a:ln>
                  <a:noFill/>
                </a:ln>
                <a:solidFill>
                  <a:schemeClr val="bg1"/>
                </a:solidFill>
                <a:effectLst/>
                <a:uLnTx/>
                <a:uFillTx/>
              </a:rPr>
              <a:t>下载 </a:t>
            </a:r>
            <a:r>
              <a:rPr kumimoji="0" lang="en-US" altLang="zh-CN" sz="100" b="0" i="0" u="none" strike="noStrike" kern="0" cap="none" spc="0" normalizeH="0" baseline="0" noProof="0" dirty="0" smtClean="0">
                <a:ln>
                  <a:noFill/>
                </a:ln>
                <a:solidFill>
                  <a:schemeClr val="bg1"/>
                </a:solidFill>
                <a:effectLst/>
                <a:uLnTx/>
                <a:uFillTx/>
              </a:rPr>
              <a:t>http://www.1ppt.com/xiazai/</a:t>
            </a:r>
            <a:endParaRPr kumimoji="0" lang="en-US" altLang="zh-CN" sz="100" b="0" i="0" u="none" strike="noStrike" kern="0" cap="none" spc="0" normalizeH="0" baseline="0" noProof="0" dirty="0" smtClean="0">
              <a:ln>
                <a:noFill/>
              </a:ln>
              <a:solidFill>
                <a:schemeClr val="bg1"/>
              </a:solidFill>
              <a:effectLst/>
              <a:uLnTx/>
              <a:uFillTx/>
            </a:endParaRPr>
          </a:p>
        </p:txBody>
      </p:sp>
      <p:sp>
        <p:nvSpPr>
          <p:cNvPr id="7" name="îŝḷîḓé-Rectangle 2"/>
          <p:cNvSpPr/>
          <p:nvPr/>
        </p:nvSpPr>
        <p:spPr>
          <a:xfrm>
            <a:off x="7996555" y="3650615"/>
            <a:ext cx="3176270" cy="23164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pic>
        <p:nvPicPr>
          <p:cNvPr id="3" name="图片 2" descr="药品ae6"/>
          <p:cNvPicPr>
            <a:picLocks noChangeAspect="1"/>
          </p:cNvPicPr>
          <p:nvPr/>
        </p:nvPicPr>
        <p:blipFill>
          <a:blip r:embed="rId2"/>
          <a:stretch>
            <a:fillRect/>
          </a:stretch>
        </p:blipFill>
        <p:spPr>
          <a:xfrm>
            <a:off x="8068945" y="3728085"/>
            <a:ext cx="3031490" cy="2165985"/>
          </a:xfrm>
          <a:prstGeom prst="rect">
            <a:avLst/>
          </a:prstGeom>
        </p:spPr>
      </p:pic>
      <p:sp>
        <p:nvSpPr>
          <p:cNvPr id="6" name="îŝḷîḓé-Rectangle 5"/>
          <p:cNvSpPr/>
          <p:nvPr/>
        </p:nvSpPr>
        <p:spPr>
          <a:xfrm>
            <a:off x="7811770" y="5659755"/>
            <a:ext cx="494665" cy="468630"/>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5" grpId="0" bldLvl="0" animBg="1"/>
      <p:bldP spid="6" grpId="0" bldLvl="0" animBg="1"/>
      <p:bldP spid="7"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p:pic>
        <p:nvPicPr>
          <p:cNvPr id="4" name="图片 3"/>
          <p:cNvPicPr>
            <a:picLocks noChangeAspect="1"/>
          </p:cNvPicPr>
          <p:nvPr/>
        </p:nvPicPr>
        <p:blipFill>
          <a:blip r:embed="rId1"/>
          <a:stretch>
            <a:fillRect/>
          </a:stretch>
        </p:blipFill>
        <p:spPr>
          <a:xfrm>
            <a:off x="398145" y="1235710"/>
            <a:ext cx="5059680" cy="1809115"/>
          </a:xfrm>
          <a:prstGeom prst="rect">
            <a:avLst/>
          </a:prstGeom>
        </p:spPr>
      </p:pic>
      <p:pic>
        <p:nvPicPr>
          <p:cNvPr id="30" name="图片 29"/>
          <p:cNvPicPr>
            <a:picLocks noChangeAspect="1"/>
          </p:cNvPicPr>
          <p:nvPr/>
        </p:nvPicPr>
        <p:blipFill>
          <a:blip r:embed="rId2" cstate="screen"/>
          <a:stretch>
            <a:fillRect/>
          </a:stretch>
        </p:blipFill>
        <p:spPr>
          <a:xfrm>
            <a:off x="903475" y="467790"/>
            <a:ext cx="425344" cy="767903"/>
          </a:xfrm>
          <a:prstGeom prst="rect">
            <a:avLst/>
          </a:prstGeom>
        </p:spPr>
      </p:pic>
      <p:sp>
        <p:nvSpPr>
          <p:cNvPr id="2" name="文本框 1"/>
          <p:cNvSpPr txBox="1"/>
          <p:nvPr/>
        </p:nvSpPr>
        <p:spPr>
          <a:xfrm>
            <a:off x="1737995" y="652145"/>
            <a:ext cx="6096000" cy="583565"/>
          </a:xfrm>
          <a:prstGeom prst="rect">
            <a:avLst/>
          </a:prstGeom>
          <a:noFill/>
        </p:spPr>
        <p:txBody>
          <a:bodyPr wrap="square" rtlCol="0" anchor="t">
            <a:spAutoFit/>
          </a:bodyPr>
          <a:p>
            <a:r>
              <a:rPr lang="zh-CN" altLang="en-US" sz="3200" b="1" dirty="0">
                <a:gradFill>
                  <a:gsLst>
                    <a:gs pos="0">
                      <a:srgbClr val="012D86"/>
                    </a:gs>
                    <a:gs pos="100000">
                      <a:srgbClr val="0E2557"/>
                    </a:gs>
                  </a:gsLst>
                  <a:lin scaled="0"/>
                </a:gradFill>
                <a:cs typeface="+mn-ea"/>
                <a:sym typeface="+mn-ea"/>
              </a:rPr>
              <a:t>艾滋病暴露前预防（P</a:t>
            </a:r>
            <a:r>
              <a:rPr lang="en-US" altLang="zh-CN" sz="3200" b="1" dirty="0">
                <a:gradFill>
                  <a:gsLst>
                    <a:gs pos="0">
                      <a:srgbClr val="012D86"/>
                    </a:gs>
                    <a:gs pos="100000">
                      <a:srgbClr val="0E2557"/>
                    </a:gs>
                  </a:gsLst>
                  <a:lin scaled="0"/>
                </a:gradFill>
                <a:cs typeface="+mn-ea"/>
                <a:sym typeface="+mn-ea"/>
              </a:rPr>
              <a:t>r</a:t>
            </a:r>
            <a:r>
              <a:rPr lang="zh-CN" altLang="en-US" sz="3200" b="1" dirty="0">
                <a:gradFill>
                  <a:gsLst>
                    <a:gs pos="0">
                      <a:srgbClr val="012D86"/>
                    </a:gs>
                    <a:gs pos="100000">
                      <a:srgbClr val="0E2557"/>
                    </a:gs>
                  </a:gsLst>
                  <a:lin scaled="0"/>
                </a:gradFill>
                <a:cs typeface="+mn-ea"/>
                <a:sym typeface="+mn-ea"/>
              </a:rPr>
              <a:t>EP）</a:t>
            </a:r>
            <a:endParaRPr lang="zh-CN" altLang="en-US" sz="3200" b="1" dirty="0">
              <a:gradFill>
                <a:gsLst>
                  <a:gs pos="0">
                    <a:srgbClr val="012D86"/>
                  </a:gs>
                  <a:gs pos="100000">
                    <a:srgbClr val="0E2557"/>
                  </a:gs>
                </a:gsLst>
                <a:lin scaled="0"/>
              </a:gradFill>
              <a:cs typeface="+mn-ea"/>
              <a:sym typeface="+mn-ea"/>
            </a:endParaRPr>
          </a:p>
        </p:txBody>
      </p:sp>
      <p:sp>
        <p:nvSpPr>
          <p:cNvPr id="3" name="文本框 2"/>
          <p:cNvSpPr txBox="1"/>
          <p:nvPr/>
        </p:nvSpPr>
        <p:spPr>
          <a:xfrm>
            <a:off x="479425" y="3312160"/>
            <a:ext cx="4685665" cy="1207135"/>
          </a:xfrm>
          <a:prstGeom prst="rect">
            <a:avLst/>
          </a:prstGeom>
          <a:noFill/>
        </p:spPr>
        <p:txBody>
          <a:bodyPr wrap="square" rtlCol="0">
            <a:noAutofit/>
          </a:bodyPr>
          <a:p>
            <a:r>
              <a:rPr lang="zh-CN" altLang="en-US" sz="1600" b="1"/>
              <a:t>暴露前预防是通过服用抗病毒药物来预防</a:t>
            </a:r>
            <a:r>
              <a:rPr lang="en-US" altLang="zh-CN" sz="1600" b="1"/>
              <a:t>HIV</a:t>
            </a:r>
            <a:r>
              <a:rPr lang="zh-CN" altLang="en-US" sz="1600" b="1"/>
              <a:t>感染的一种新型有效的生物学预防方法，只适用于</a:t>
            </a:r>
            <a:r>
              <a:rPr lang="en-US" altLang="zh-CN" sz="1600" b="1"/>
              <a:t>HIV</a:t>
            </a:r>
            <a:r>
              <a:rPr lang="zh-CN" altLang="en-US" sz="1600" b="1"/>
              <a:t>阴性的高暴露风险的人群。</a:t>
            </a:r>
            <a:endParaRPr lang="zh-CN" altLang="en-US" sz="1600" b="1"/>
          </a:p>
          <a:p>
            <a:endParaRPr lang="zh-CN" altLang="en-US" sz="1600" b="1"/>
          </a:p>
          <a:p>
            <a:r>
              <a:rPr lang="zh-CN" altLang="en-US" sz="1600" b="1"/>
              <a:t>使用暴露前预防的人，比未使用者会获得更好的保护</a:t>
            </a:r>
            <a:endParaRPr lang="zh-CN" altLang="en-US" sz="1600" b="1"/>
          </a:p>
          <a:p>
            <a:endParaRPr lang="zh-CN" altLang="en-US" sz="1600" b="1"/>
          </a:p>
          <a:p>
            <a:r>
              <a:rPr lang="zh-CN" altLang="en-US" sz="1600" b="1"/>
              <a:t>研究显示：在跨性别女性和男男性行为人群中，暴露前预防能使</a:t>
            </a:r>
            <a:r>
              <a:rPr lang="en-US" altLang="zh-CN" sz="1600" b="1"/>
              <a:t>HIV</a:t>
            </a:r>
            <a:r>
              <a:rPr lang="zh-CN" altLang="en-US" sz="1600" b="1"/>
              <a:t>感染风险降低</a:t>
            </a:r>
            <a:r>
              <a:rPr lang="en-US" altLang="zh-CN" sz="1600" b="1"/>
              <a:t>92%</a:t>
            </a:r>
            <a:endParaRPr lang="en-US" altLang="zh-CN" sz="1600" b="1"/>
          </a:p>
          <a:p>
            <a:endParaRPr lang="en-US" altLang="zh-CN" sz="1600" b="1"/>
          </a:p>
          <a:p>
            <a:r>
              <a:rPr lang="zh-CN" altLang="en-US" sz="1600" b="1"/>
              <a:t>异性伴侣人群中，暴露前预防能使</a:t>
            </a:r>
            <a:r>
              <a:rPr lang="en-US" altLang="zh-CN" sz="1600" b="1"/>
              <a:t>HIV</a:t>
            </a:r>
            <a:r>
              <a:rPr lang="zh-CN" altLang="en-US" sz="1600" b="1"/>
              <a:t>感染风险降低</a:t>
            </a:r>
            <a:r>
              <a:rPr lang="en-US" altLang="zh-CN" sz="1600" b="1"/>
              <a:t>90%</a:t>
            </a:r>
            <a:r>
              <a:rPr lang="zh-CN" altLang="en-US" sz="1600" b="1"/>
              <a:t>。</a:t>
            </a:r>
            <a:endParaRPr lang="zh-CN" altLang="en-US" sz="1600" b="1"/>
          </a:p>
        </p:txBody>
      </p:sp>
      <p:pic>
        <p:nvPicPr>
          <p:cNvPr id="5" name="图片 4"/>
          <p:cNvPicPr>
            <a:picLocks noChangeAspect="1"/>
          </p:cNvPicPr>
          <p:nvPr/>
        </p:nvPicPr>
        <p:blipFill>
          <a:blip r:embed="rId3"/>
          <a:stretch>
            <a:fillRect/>
          </a:stretch>
        </p:blipFill>
        <p:spPr>
          <a:xfrm>
            <a:off x="6230620" y="4803140"/>
            <a:ext cx="5386070" cy="1847215"/>
          </a:xfrm>
          <a:prstGeom prst="rect">
            <a:avLst/>
          </a:prstGeom>
        </p:spPr>
      </p:pic>
      <p:sp>
        <p:nvSpPr>
          <p:cNvPr id="6" name="文本框 5"/>
          <p:cNvSpPr txBox="1"/>
          <p:nvPr/>
        </p:nvSpPr>
        <p:spPr>
          <a:xfrm>
            <a:off x="5706110" y="1235710"/>
            <a:ext cx="5909945" cy="2602865"/>
          </a:xfrm>
          <a:prstGeom prst="rect">
            <a:avLst/>
          </a:prstGeom>
        </p:spPr>
        <p:txBody>
          <a:bodyPr>
            <a:noAutofit/>
          </a:bodyPr>
          <a:p>
            <a:pPr marL="266700" indent="0">
              <a:spcAft>
                <a:spcPts val="1800"/>
              </a:spcAft>
            </a:pPr>
            <a:r>
              <a:rPr lang="en-US" altLang="zh-CN" sz="1600"/>
              <a:t>▶</a:t>
            </a:r>
            <a:r>
              <a:rPr lang="zh-CN" altLang="en-US" sz="1600" b="1"/>
              <a:t>推荐</a:t>
            </a:r>
            <a:r>
              <a:rPr lang="en-US" altLang="zh-CN" sz="1600" b="1"/>
              <a:t>PrEP</a:t>
            </a:r>
            <a:r>
              <a:rPr lang="zh-CN" altLang="en-US" sz="1600" b="1"/>
              <a:t>药物和服药方案</a:t>
            </a:r>
            <a:endParaRPr lang="zh-CN" altLang="en-US" sz="1600" b="1"/>
          </a:p>
          <a:p>
            <a:pPr>
              <a:spcAft>
                <a:spcPts val="1800"/>
              </a:spcAft>
            </a:pPr>
            <a:r>
              <a:rPr lang="zh-CN" altLang="en-US" sz="1600" b="1"/>
              <a:t>目前推荐使用的</a:t>
            </a:r>
            <a:r>
              <a:rPr lang="en-US" altLang="zh-CN" sz="1600" b="1"/>
              <a:t>PrEP</a:t>
            </a:r>
            <a:r>
              <a:rPr lang="zh-CN" altLang="en-US" sz="1600" b="1"/>
              <a:t>药物为替诺福韦酯与恩曲他滨（</a:t>
            </a:r>
            <a:r>
              <a:rPr lang="en-US" altLang="zh-CN" sz="1600" b="1"/>
              <a:t>TDF/FTC</a:t>
            </a:r>
            <a:r>
              <a:rPr lang="zh-CN" altLang="en-US" sz="1600" b="1"/>
              <a:t>），</a:t>
            </a:r>
            <a:endParaRPr lang="zh-CN" altLang="en-US" sz="1600" b="1"/>
          </a:p>
          <a:p>
            <a:pPr>
              <a:spcAft>
                <a:spcPts val="1800"/>
              </a:spcAft>
            </a:pPr>
            <a:r>
              <a:rPr lang="zh-CN" altLang="en-US" sz="1600" b="1"/>
              <a:t>服药方式主要有两种：</a:t>
            </a:r>
            <a:endParaRPr lang="zh-CN" altLang="en-US" sz="1600" b="1"/>
          </a:p>
          <a:p>
            <a:pPr marL="228600" indent="0">
              <a:spcAft>
                <a:spcPts val="1800"/>
              </a:spcAft>
            </a:pPr>
            <a:r>
              <a:rPr lang="en-US" altLang="zh-CN" sz="1600" b="1"/>
              <a:t>1</a:t>
            </a:r>
            <a:r>
              <a:rPr lang="zh-CN" altLang="en-US" sz="1600" b="1"/>
              <a:t>）每日服药方案：每</a:t>
            </a:r>
            <a:r>
              <a:rPr lang="en-US" altLang="zh-CN" sz="1600" b="1"/>
              <a:t>24</a:t>
            </a:r>
            <a:r>
              <a:rPr lang="zh-CN" altLang="en-US" sz="1600" b="1"/>
              <a:t>小时口服</a:t>
            </a:r>
            <a:r>
              <a:rPr lang="en-US" altLang="zh-CN" sz="1600" b="1"/>
              <a:t>1</a:t>
            </a:r>
            <a:r>
              <a:rPr lang="zh-CN" altLang="en-US" sz="1600" b="1"/>
              <a:t>片</a:t>
            </a:r>
            <a:r>
              <a:rPr lang="en-US" altLang="zh-CN" sz="1600" b="1"/>
              <a:t>TDF/FTC</a:t>
            </a:r>
            <a:endParaRPr lang="en-US" altLang="zh-CN" sz="1600" b="1"/>
          </a:p>
          <a:p>
            <a:pPr marL="228600" indent="0">
              <a:spcAft>
                <a:spcPts val="1800"/>
              </a:spcAft>
            </a:pPr>
            <a:r>
              <a:rPr lang="en-US" altLang="zh-CN" sz="1600" b="1"/>
              <a:t>2</a:t>
            </a:r>
            <a:r>
              <a:rPr lang="zh-CN" altLang="en-US" sz="1600" b="1"/>
              <a:t>）按需服药方案（“</a:t>
            </a:r>
            <a:r>
              <a:rPr lang="en-US" altLang="zh-CN" sz="1600" b="1"/>
              <a:t>211”</a:t>
            </a:r>
            <a:r>
              <a:rPr lang="zh-CN" altLang="en-US" sz="1600" b="1"/>
              <a:t>方案）：在预期性行为发生前</a:t>
            </a:r>
            <a:r>
              <a:rPr lang="en-US" altLang="zh-CN" sz="1600" b="1"/>
              <a:t>2-24</a:t>
            </a:r>
            <a:r>
              <a:rPr lang="zh-CN" altLang="en-US" sz="1600" b="1"/>
              <a:t>小时口服</a:t>
            </a:r>
            <a:r>
              <a:rPr lang="en-US" altLang="zh-CN" sz="1600" b="1"/>
              <a:t>2</a:t>
            </a:r>
            <a:r>
              <a:rPr lang="zh-CN" altLang="en-US" sz="1600" b="1"/>
              <a:t>片</a:t>
            </a:r>
            <a:r>
              <a:rPr lang="en-US" altLang="zh-CN" sz="1600" b="1"/>
              <a:t>TDF/FTC</a:t>
            </a:r>
            <a:r>
              <a:rPr lang="zh-CN" altLang="en-US" sz="1600" b="1"/>
              <a:t>，在性行为后，据上次服药</a:t>
            </a:r>
            <a:r>
              <a:rPr lang="en-US" altLang="zh-CN" sz="1600" b="1"/>
              <a:t>24</a:t>
            </a:r>
            <a:r>
              <a:rPr lang="zh-CN" altLang="en-US" sz="1600" b="1"/>
              <a:t>小时服药</a:t>
            </a:r>
            <a:r>
              <a:rPr lang="en-US" altLang="zh-CN" sz="1600" b="1"/>
              <a:t>1</a:t>
            </a:r>
            <a:r>
              <a:rPr lang="zh-CN" altLang="en-US" sz="1600" b="1"/>
              <a:t>片，</a:t>
            </a:r>
            <a:r>
              <a:rPr lang="en-US" altLang="zh-CN" sz="1600" b="1"/>
              <a:t>48</a:t>
            </a:r>
            <a:r>
              <a:rPr lang="zh-CN" altLang="en-US" sz="1600" b="1"/>
              <a:t>小时再服用</a:t>
            </a:r>
            <a:r>
              <a:rPr lang="en-US" altLang="zh-CN" sz="1600" b="1"/>
              <a:t>1</a:t>
            </a:r>
            <a:r>
              <a:rPr lang="zh-CN" altLang="en-US" sz="1600" b="1"/>
              <a:t>片</a:t>
            </a:r>
            <a:r>
              <a:rPr lang="en-US" altLang="zh-CN" sz="1600" b="1"/>
              <a:t>TDF/FTC</a:t>
            </a:r>
            <a:r>
              <a:rPr lang="zh-CN" altLang="en-US" sz="1600" b="1"/>
              <a:t>。</a:t>
            </a:r>
            <a:endParaRPr lang="zh-CN" altLang="en-US" sz="1600" b="1"/>
          </a:p>
          <a:p>
            <a:pPr marL="228600" indent="0">
              <a:spcAft>
                <a:spcPts val="1800"/>
              </a:spcAft>
            </a:pPr>
            <a:r>
              <a:rPr lang="zh-CN" altLang="en-US" sz="1600" b="1"/>
              <a:t>注意</a:t>
            </a:r>
            <a:r>
              <a:rPr lang="en-US" altLang="zh-CN" sz="1600" b="1"/>
              <a:t>: “211”</a:t>
            </a:r>
            <a:r>
              <a:rPr lang="zh-CN" altLang="en-US" sz="1600" b="1"/>
              <a:t>方案适用于那些性行为不太频繁且能提前至少</a:t>
            </a:r>
            <a:r>
              <a:rPr lang="en-US" altLang="zh-CN" sz="1600" b="1"/>
              <a:t>2</a:t>
            </a:r>
            <a:r>
              <a:rPr lang="zh-CN" altLang="en-US" sz="1600" b="1"/>
              <a:t>小时计划性生活，或可以延迟至少</a:t>
            </a:r>
            <a:r>
              <a:rPr lang="en-US" altLang="zh-CN" sz="1600" b="1"/>
              <a:t>2</a:t>
            </a:r>
            <a:r>
              <a:rPr lang="zh-CN" altLang="en-US" sz="1600" b="1"/>
              <a:t>小时发生性行为的男男性行为者。</a:t>
            </a:r>
            <a:endParaRPr lang="zh-CN" altLang="en-US" sz="1600" b="1"/>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5" name="îŝḷîḓé-Rectangle 2"/>
          <p:cNvSpPr/>
          <p:nvPr/>
        </p:nvSpPr>
        <p:spPr>
          <a:xfrm>
            <a:off x="10522585" y="1800860"/>
            <a:ext cx="1001395" cy="10026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
        <p:nvSpPr>
          <p:cNvPr id="28" name="文本框 27"/>
          <p:cNvSpPr txBox="1"/>
          <p:nvPr/>
        </p:nvSpPr>
        <p:spPr>
          <a:xfrm>
            <a:off x="1534213" y="508096"/>
            <a:ext cx="5013960"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gradFill>
                  <a:gsLst>
                    <a:gs pos="0">
                      <a:srgbClr val="012D86"/>
                    </a:gs>
                    <a:gs pos="100000">
                      <a:srgbClr val="0E2557"/>
                    </a:gs>
                  </a:gsLst>
                  <a:lin scaled="0"/>
                </a:gradFill>
                <a:cs typeface="+mn-ea"/>
                <a:sym typeface="+mn-ea"/>
              </a:rPr>
              <a:t>艾滋病暴露后预防（PEP）</a:t>
            </a:r>
            <a:endParaRPr lang="zh-CN" altLang="en-US" sz="3200" b="1" dirty="0">
              <a:gradFill>
                <a:gsLst>
                  <a:gs pos="0">
                    <a:srgbClr val="012D86"/>
                  </a:gs>
                  <a:gs pos="100000">
                    <a:srgbClr val="0E2557"/>
                  </a:gs>
                </a:gsLst>
                <a:lin scaled="0"/>
              </a:gradFill>
              <a:cs typeface="+mn-ea"/>
              <a:sym typeface="+mn-ea"/>
            </a:endParaRPr>
          </a:p>
        </p:txBody>
      </p:sp>
      <p:sp>
        <p:nvSpPr>
          <p:cNvPr id="29" name="文本框 28"/>
          <p:cNvSpPr txBox="1"/>
          <p:nvPr/>
        </p:nvSpPr>
        <p:spPr>
          <a:xfrm>
            <a:off x="1553263" y="951903"/>
            <a:ext cx="6623625" cy="30162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cs typeface="+mn-ea"/>
                <a:sym typeface="+mn-lt"/>
              </a:rPr>
              <a:t>Acquired Immune Deficiency Syndrome</a:t>
            </a:r>
            <a:endParaRPr lang="en-US" altLang="zh-CN" sz="1200" dirty="0">
              <a:solidFill>
                <a:schemeClr val="bg1">
                  <a:lumMod val="50000"/>
                </a:schemeClr>
              </a:solidFill>
              <a:cs typeface="+mn-ea"/>
              <a:sym typeface="+mn-lt"/>
            </a:endParaRPr>
          </a:p>
        </p:txBody>
      </p:sp>
      <p:pic>
        <p:nvPicPr>
          <p:cNvPr id="30" name="图片 29"/>
          <p:cNvPicPr>
            <a:picLocks noChangeAspect="1"/>
          </p:cNvPicPr>
          <p:nvPr/>
        </p:nvPicPr>
        <p:blipFill>
          <a:blip r:embed="rId1" cstate="screen"/>
          <a:stretch>
            <a:fillRect/>
          </a:stretch>
        </p:blipFill>
        <p:spPr>
          <a:xfrm>
            <a:off x="903475" y="467790"/>
            <a:ext cx="425344" cy="767903"/>
          </a:xfrm>
          <a:prstGeom prst="rect">
            <a:avLst/>
          </a:prstGeom>
        </p:spPr>
      </p:pic>
      <p:sp>
        <p:nvSpPr>
          <p:cNvPr id="55" name="矩形 54"/>
          <p:cNvSpPr/>
          <p:nvPr/>
        </p:nvSpPr>
        <p:spPr>
          <a:xfrm>
            <a:off x="430530" y="1278890"/>
            <a:ext cx="7065645" cy="6277610"/>
          </a:xfrm>
          <a:prstGeom prst="rect">
            <a:avLst/>
          </a:prstGeom>
        </p:spPr>
        <p:txBody>
          <a:bodyPr wrap="square">
            <a:spAutoFit/>
            <a:scene3d>
              <a:camera prst="orthographicFront"/>
              <a:lightRig rig="threePt" dir="t"/>
            </a:scene3d>
            <a:sp3d contourW="12700"/>
          </a:bodyPr>
          <a:lstStyle/>
          <a:p>
            <a:pPr marL="342900" indent="-342900">
              <a:lnSpc>
                <a:spcPct val="150000"/>
              </a:lnSpc>
              <a:buFont typeface="Wingdings" panose="05000000000000000000" pitchFamily="2" charset="2"/>
              <a:buChar char="u"/>
            </a:pPr>
            <a:r>
              <a:rPr lang="zh-CN" altLang="en-US" sz="2000" b="1" dirty="0">
                <a:cs typeface="+mn-ea"/>
                <a:sym typeface="+mn-ea"/>
              </a:rPr>
              <a:t>什么是</a:t>
            </a:r>
            <a:r>
              <a:rPr lang="en-US" altLang="zh-CN" sz="2000" b="1" dirty="0">
                <a:cs typeface="+mn-ea"/>
                <a:sym typeface="+mn-ea"/>
              </a:rPr>
              <a:t>HIV</a:t>
            </a:r>
            <a:r>
              <a:rPr lang="zh-CN" altLang="en-US" sz="2000" b="1" dirty="0">
                <a:cs typeface="+mn-ea"/>
                <a:sym typeface="+mn-ea"/>
              </a:rPr>
              <a:t>暴露后预防：指尚未感染</a:t>
            </a:r>
            <a:r>
              <a:rPr lang="en-US" altLang="zh-CN" sz="2000" b="1" dirty="0">
                <a:cs typeface="+mn-ea"/>
                <a:sym typeface="+mn-ea"/>
              </a:rPr>
              <a:t>HIV</a:t>
            </a:r>
            <a:r>
              <a:rPr lang="zh-CN" altLang="en-US" sz="2000" b="1" dirty="0">
                <a:cs typeface="+mn-ea"/>
                <a:sym typeface="+mn-ea"/>
              </a:rPr>
              <a:t>的人员，在暴露于高感染风险后，如于</a:t>
            </a:r>
            <a:r>
              <a:rPr lang="en-US" altLang="zh-CN" sz="2000" b="1" dirty="0">
                <a:cs typeface="+mn-ea"/>
                <a:sym typeface="+mn-ea"/>
              </a:rPr>
              <a:t>HIV</a:t>
            </a:r>
            <a:r>
              <a:rPr lang="zh-CN" altLang="en-US" sz="2000" b="1" dirty="0">
                <a:cs typeface="+mn-ea"/>
                <a:sym typeface="+mn-ea"/>
              </a:rPr>
              <a:t>感染者或感染状态不明者发生体液交换行为，及早服用抗病毒药物，降低</a:t>
            </a:r>
            <a:r>
              <a:rPr lang="en-US" altLang="zh-CN" sz="2000" b="1" dirty="0">
                <a:cs typeface="+mn-ea"/>
                <a:sym typeface="+mn-ea"/>
              </a:rPr>
              <a:t>HIV</a:t>
            </a:r>
            <a:r>
              <a:rPr lang="zh-CN" altLang="en-US" sz="2000" b="1" dirty="0">
                <a:cs typeface="+mn-ea"/>
                <a:sym typeface="+mn-ea"/>
              </a:rPr>
              <a:t>感染风险的方法。</a:t>
            </a:r>
            <a:endParaRPr lang="zh-CN" altLang="en-US" sz="2000" b="1" dirty="0">
              <a:cs typeface="+mn-ea"/>
              <a:sym typeface="+mn-ea"/>
            </a:endParaRPr>
          </a:p>
          <a:p>
            <a:pPr marL="342900" indent="-342900">
              <a:lnSpc>
                <a:spcPct val="150000"/>
              </a:lnSpc>
              <a:buFont typeface="Wingdings" panose="05000000000000000000" pitchFamily="2" charset="2"/>
              <a:buChar char="u"/>
            </a:pPr>
            <a:r>
              <a:rPr lang="zh-CN" altLang="en-US" sz="2000" b="1" dirty="0">
                <a:cs typeface="+mn-ea"/>
                <a:sym typeface="+mn-ea"/>
              </a:rPr>
              <a:t>在</a:t>
            </a:r>
            <a:r>
              <a:rPr lang="zh-CN" altLang="en-US" sz="2000" b="1" dirty="0">
                <a:gradFill>
                  <a:gsLst>
                    <a:gs pos="0">
                      <a:srgbClr val="E30000"/>
                    </a:gs>
                    <a:gs pos="100000">
                      <a:srgbClr val="760303"/>
                    </a:gs>
                  </a:gsLst>
                  <a:lin scaled="0"/>
                </a:gradFill>
                <a:cs typeface="+mn-ea"/>
                <a:sym typeface="+mn-ea"/>
              </a:rPr>
              <a:t>2小时内</a:t>
            </a:r>
            <a:r>
              <a:rPr lang="zh-CN" altLang="en-US" sz="2000" b="1" dirty="0">
                <a:cs typeface="+mn-ea"/>
                <a:sym typeface="+mn-ea"/>
              </a:rPr>
              <a:t>及时服用阻断药，效果最佳，阻断成功率在99%以上。随后成功率会开始逐渐下降，但72小时内仍有较高的成功率，被称为</a:t>
            </a:r>
            <a:r>
              <a:rPr lang="zh-CN" altLang="en-US" sz="2000" b="1" dirty="0">
                <a:gradFill>
                  <a:gsLst>
                    <a:gs pos="0">
                      <a:srgbClr val="E30000"/>
                    </a:gs>
                    <a:gs pos="100000">
                      <a:srgbClr val="760303"/>
                    </a:gs>
                  </a:gsLst>
                  <a:lin scaled="0"/>
                </a:gradFill>
                <a:cs typeface="+mn-ea"/>
                <a:sym typeface="+mn-ea"/>
              </a:rPr>
              <a:t>黄金72小时</a:t>
            </a:r>
            <a:r>
              <a:rPr lang="zh-CN" altLang="en-US" sz="2000" b="1" dirty="0">
                <a:cs typeface="+mn-ea"/>
                <a:sym typeface="+mn-ea"/>
              </a:rPr>
              <a:t>。</a:t>
            </a:r>
            <a:endParaRPr lang="zh-CN" altLang="en-US" sz="2000" b="1" dirty="0">
              <a:cs typeface="+mn-ea"/>
              <a:sym typeface="+mn-ea"/>
            </a:endParaRPr>
          </a:p>
          <a:p>
            <a:pPr marL="342900" indent="-342900">
              <a:lnSpc>
                <a:spcPct val="150000"/>
              </a:lnSpc>
              <a:buFont typeface="Wingdings" panose="05000000000000000000" pitchFamily="2" charset="2"/>
              <a:buChar char="u"/>
            </a:pPr>
            <a:r>
              <a:rPr lang="zh-CN" altLang="en-US" sz="2000" b="1" dirty="0">
                <a:cs typeface="+mn-ea"/>
                <a:sym typeface="+mn-ea"/>
              </a:rPr>
              <a:t>服药前建议先到定点医院找临床医生，医生开展血常规、肝肾功能、HIV、乙肝、梅毒、丙肝等基线检测帮助选定合适的阻断药，随时关注服药副作用并提供解决办法。服药要</a:t>
            </a:r>
            <a:r>
              <a:rPr lang="zh-CN" altLang="en-US" sz="2000" b="1" dirty="0">
                <a:gradFill>
                  <a:gsLst>
                    <a:gs pos="0">
                      <a:srgbClr val="E30000"/>
                    </a:gs>
                    <a:gs pos="100000">
                      <a:srgbClr val="760303"/>
                    </a:gs>
                  </a:gsLst>
                  <a:lin scaled="0"/>
                </a:gradFill>
                <a:cs typeface="+mn-ea"/>
                <a:sym typeface="+mn-ea"/>
              </a:rPr>
              <a:t>服满28天</a:t>
            </a:r>
            <a:r>
              <a:rPr lang="zh-CN" altLang="en-US" sz="2000" b="1" dirty="0">
                <a:cs typeface="+mn-ea"/>
                <a:sym typeface="+mn-ea"/>
              </a:rPr>
              <a:t>，不能停药，停药将失去阻断效果，还可能导致耐药发生。</a:t>
            </a:r>
            <a:endParaRPr lang="zh-CN" altLang="en-US" sz="2000" b="1" dirty="0">
              <a:cs typeface="+mn-ea"/>
              <a:sym typeface="+mn-lt"/>
            </a:endParaRPr>
          </a:p>
          <a:p>
            <a:pPr indent="0">
              <a:lnSpc>
                <a:spcPct val="150000"/>
              </a:lnSpc>
              <a:buFont typeface="Wingdings" panose="05000000000000000000" pitchFamily="2" charset="2"/>
              <a:buNone/>
            </a:pPr>
            <a:r>
              <a:rPr lang="en-US" altLang="zh-CN" sz="2800" b="1" dirty="0">
                <a:gradFill>
                  <a:gsLst>
                    <a:gs pos="0">
                      <a:srgbClr val="E30000"/>
                    </a:gs>
                    <a:gs pos="100000">
                      <a:srgbClr val="760303"/>
                    </a:gs>
                  </a:gsLst>
                  <a:lin scaled="0"/>
                </a:gradFill>
                <a:cs typeface="+mn-ea"/>
                <a:sym typeface="+mn-lt"/>
              </a:rPr>
              <a:t>  </a:t>
            </a:r>
            <a:r>
              <a:rPr lang="zh-CN" altLang="en-US" sz="2800" b="1" dirty="0">
                <a:gradFill>
                  <a:gsLst>
                    <a:gs pos="0">
                      <a:srgbClr val="E30000"/>
                    </a:gs>
                    <a:gs pos="100000">
                      <a:srgbClr val="760303"/>
                    </a:gs>
                  </a:gsLst>
                  <a:lin scaled="0"/>
                </a:gradFill>
                <a:cs typeface="+mn-ea"/>
                <a:sym typeface="+mn-lt"/>
              </a:rPr>
              <a:t> </a:t>
            </a:r>
            <a:endParaRPr lang="zh-CN" altLang="en-US" sz="2800" b="1" dirty="0">
              <a:gradFill>
                <a:gsLst>
                  <a:gs pos="0">
                    <a:srgbClr val="E30000"/>
                  </a:gs>
                  <a:gs pos="100000">
                    <a:srgbClr val="760303"/>
                  </a:gs>
                </a:gsLst>
                <a:lin scaled="0"/>
              </a:gradFill>
              <a:cs typeface="+mn-ea"/>
              <a:sym typeface="+mn-lt"/>
            </a:endParaRPr>
          </a:p>
        </p:txBody>
      </p:sp>
      <p:sp>
        <p:nvSpPr>
          <p:cNvPr id="27" name="TextBox 26"/>
          <p:cNvSpPr txBox="1"/>
          <p:nvPr/>
        </p:nvSpPr>
        <p:spPr>
          <a:xfrm>
            <a:off x="9959504" y="6686209"/>
            <a:ext cx="1224136" cy="123111"/>
          </a:xfrm>
          <a:prstGeom prst="rect">
            <a:avLst/>
          </a:prstGeom>
          <a:noFill/>
        </p:spPr>
        <p:txBody>
          <a:bodyPr wrap="square" rtlCol="0">
            <a:spAutoFit/>
          </a:bodyPr>
          <a:lstStyle/>
          <a:p>
            <a:pPr marL="0" marR="0" lvl="0" indent="0" defTabSz="914400" eaLnBrk="1" fontAlgn="auto" latinLnBrk="0" hangingPunct="1">
              <a:lnSpc>
                <a:spcPct val="200000"/>
              </a:lnSpc>
              <a:spcBef>
                <a:spcPts val="0"/>
              </a:spcBef>
              <a:spcAft>
                <a:spcPts val="0"/>
              </a:spcAft>
              <a:buClrTx/>
              <a:buSzTx/>
              <a:buFontTx/>
              <a:buNone/>
              <a:defRPr/>
            </a:pPr>
            <a:r>
              <a:rPr kumimoji="0" lang="en-US" altLang="zh-CN" sz="100" b="0" i="0" u="none" strike="noStrike" kern="0" cap="none" spc="0" normalizeH="0" baseline="0" noProof="0" dirty="0" smtClean="0">
                <a:ln>
                  <a:noFill/>
                </a:ln>
                <a:solidFill>
                  <a:schemeClr val="bg1"/>
                </a:solidFill>
                <a:effectLst/>
                <a:uLnTx/>
                <a:uFillTx/>
              </a:rPr>
              <a:t>PPT</a:t>
            </a:r>
            <a:r>
              <a:rPr kumimoji="0" lang="zh-CN" altLang="en-US" sz="100" b="0" i="0" u="none" strike="noStrike" kern="0" cap="none" spc="0" normalizeH="0" baseline="0" noProof="0" dirty="0" smtClean="0">
                <a:ln>
                  <a:noFill/>
                </a:ln>
                <a:solidFill>
                  <a:schemeClr val="bg1"/>
                </a:solidFill>
                <a:effectLst/>
                <a:uLnTx/>
                <a:uFillTx/>
              </a:rPr>
              <a:t>下载 </a:t>
            </a:r>
            <a:r>
              <a:rPr kumimoji="0" lang="en-US" altLang="zh-CN" sz="100" b="0" i="0" u="none" strike="noStrike" kern="0" cap="none" spc="0" normalizeH="0" baseline="0" noProof="0" dirty="0" smtClean="0">
                <a:ln>
                  <a:noFill/>
                </a:ln>
                <a:solidFill>
                  <a:schemeClr val="bg1"/>
                </a:solidFill>
                <a:effectLst/>
                <a:uLnTx/>
                <a:uFillTx/>
              </a:rPr>
              <a:t>http://www.1ppt.com/xiazai/</a:t>
            </a:r>
            <a:endParaRPr kumimoji="0" lang="en-US" altLang="zh-CN" sz="100" b="0" i="0" u="none" strike="noStrike" kern="0" cap="none" spc="0" normalizeH="0" baseline="0" noProof="0" dirty="0" smtClean="0">
              <a:ln>
                <a:noFill/>
              </a:ln>
              <a:solidFill>
                <a:schemeClr val="bg1"/>
              </a:solidFill>
              <a:effectLst/>
              <a:uLnTx/>
              <a:uFillTx/>
            </a:endParaRPr>
          </a:p>
        </p:txBody>
      </p:sp>
      <p:sp>
        <p:nvSpPr>
          <p:cNvPr id="7" name="îŝḷîḓé-Rectangle 2"/>
          <p:cNvSpPr/>
          <p:nvPr/>
        </p:nvSpPr>
        <p:spPr>
          <a:xfrm>
            <a:off x="8079105" y="2056130"/>
            <a:ext cx="3176270" cy="205930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pic>
        <p:nvPicPr>
          <p:cNvPr id="3" name="图片 2" descr="M:\历年培训材料\本级培训课件\2022\药品18.jpeg药品18"/>
          <p:cNvPicPr>
            <a:picLocks noChangeAspect="1"/>
          </p:cNvPicPr>
          <p:nvPr/>
        </p:nvPicPr>
        <p:blipFill>
          <a:blip r:embed="rId2"/>
          <a:srcRect/>
          <a:stretch>
            <a:fillRect/>
          </a:stretch>
        </p:blipFill>
        <p:spPr>
          <a:xfrm>
            <a:off x="8151495" y="2121218"/>
            <a:ext cx="3031490" cy="1929130"/>
          </a:xfrm>
          <a:prstGeom prst="rect">
            <a:avLst/>
          </a:prstGeom>
        </p:spPr>
      </p:pic>
      <p:sp>
        <p:nvSpPr>
          <p:cNvPr id="6" name="îŝḷîḓé-Rectangle 5"/>
          <p:cNvSpPr/>
          <p:nvPr/>
        </p:nvSpPr>
        <p:spPr>
          <a:xfrm>
            <a:off x="7894320" y="3827145"/>
            <a:ext cx="494665" cy="468630"/>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5" grpId="0" bldLvl="0" animBg="1"/>
      <p:bldP spid="6" grpId="0" bldLvl="0" animBg="1"/>
      <p:bldP spid="7"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p:sp>
        <p:nvSpPr>
          <p:cNvPr id="5" name="îŝḷîḓé-Rectangle 2"/>
          <p:cNvSpPr/>
          <p:nvPr/>
        </p:nvSpPr>
        <p:spPr>
          <a:xfrm>
            <a:off x="8201025" y="508000"/>
            <a:ext cx="3355340" cy="31343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pic>
        <p:nvPicPr>
          <p:cNvPr id="30" name="图片 29"/>
          <p:cNvPicPr>
            <a:picLocks noChangeAspect="1"/>
          </p:cNvPicPr>
          <p:nvPr/>
        </p:nvPicPr>
        <p:blipFill>
          <a:blip r:embed="rId1" cstate="screen"/>
          <a:stretch>
            <a:fillRect/>
          </a:stretch>
        </p:blipFill>
        <p:spPr>
          <a:xfrm>
            <a:off x="903475" y="467790"/>
            <a:ext cx="425344" cy="767903"/>
          </a:xfrm>
          <a:prstGeom prst="rect">
            <a:avLst/>
          </a:prstGeom>
        </p:spPr>
      </p:pic>
      <p:sp>
        <p:nvSpPr>
          <p:cNvPr id="2" name="文本框 1"/>
          <p:cNvSpPr txBox="1"/>
          <p:nvPr/>
        </p:nvSpPr>
        <p:spPr>
          <a:xfrm>
            <a:off x="1440180" y="560070"/>
            <a:ext cx="6096000" cy="583565"/>
          </a:xfrm>
          <a:prstGeom prst="rect">
            <a:avLst/>
          </a:prstGeom>
          <a:noFill/>
        </p:spPr>
        <p:txBody>
          <a:bodyPr wrap="square" rtlCol="0" anchor="t">
            <a:spAutoFit/>
          </a:bodyPr>
          <a:p>
            <a:r>
              <a:rPr lang="zh-CN" altLang="en-US" sz="3200" b="1" dirty="0">
                <a:gradFill>
                  <a:gsLst>
                    <a:gs pos="0">
                      <a:srgbClr val="012D86"/>
                    </a:gs>
                    <a:gs pos="100000">
                      <a:srgbClr val="0E2557"/>
                    </a:gs>
                  </a:gsLst>
                  <a:lin scaled="0"/>
                </a:gradFill>
                <a:cs typeface="+mn-ea"/>
                <a:sym typeface="+mn-ea"/>
              </a:rPr>
              <a:t>抗病毒治疗药物</a:t>
            </a:r>
            <a:endParaRPr lang="zh-CN" altLang="en-US" sz="3200" b="1" dirty="0">
              <a:gradFill>
                <a:gsLst>
                  <a:gs pos="0">
                    <a:srgbClr val="012D86"/>
                  </a:gs>
                  <a:gs pos="100000">
                    <a:srgbClr val="0E2557"/>
                  </a:gs>
                </a:gsLst>
                <a:lin scaled="0"/>
              </a:gradFill>
              <a:cs typeface="+mn-ea"/>
              <a:sym typeface="+mn-ea"/>
            </a:endParaRPr>
          </a:p>
        </p:txBody>
      </p:sp>
      <p:pic>
        <p:nvPicPr>
          <p:cNvPr id="4" name="图片 3"/>
          <p:cNvPicPr/>
          <p:nvPr/>
        </p:nvPicPr>
        <p:blipFill>
          <a:blip r:embed="rId2"/>
        </p:blipFill>
        <p:spPr>
          <a:xfrm>
            <a:off x="646430" y="1143000"/>
            <a:ext cx="6211570" cy="3982720"/>
          </a:xfrm>
          <a:prstGeom prst="rect">
            <a:avLst/>
          </a:prstGeom>
        </p:spPr>
      </p:pic>
      <p:pic>
        <p:nvPicPr>
          <p:cNvPr id="6" name="图片 5"/>
          <p:cNvPicPr/>
          <p:nvPr/>
        </p:nvPicPr>
        <p:blipFill>
          <a:blip r:embed="rId3"/>
        </p:blipFill>
        <p:spPr>
          <a:xfrm>
            <a:off x="6095365" y="2910205"/>
            <a:ext cx="5588635" cy="3426460"/>
          </a:xfrm>
          <a:prstGeom prst="rect">
            <a:avLst/>
          </a:prstGeom>
        </p:spPr>
      </p:pic>
      <p:sp>
        <p:nvSpPr>
          <p:cNvPr id="7" name="文本框 6"/>
          <p:cNvSpPr txBox="1"/>
          <p:nvPr/>
        </p:nvSpPr>
        <p:spPr>
          <a:xfrm>
            <a:off x="7536180" y="898525"/>
            <a:ext cx="3796665" cy="1409700"/>
          </a:xfrm>
          <a:prstGeom prst="rect">
            <a:avLst/>
          </a:prstGeom>
        </p:spPr>
        <p:txBody>
          <a:bodyPr>
            <a:noAutofit/>
          </a:bodyPr>
          <a:p>
            <a:pPr marL="0" indent="0" algn="just">
              <a:spcAft>
                <a:spcPct val="0"/>
              </a:spcAft>
            </a:pPr>
            <a:r>
              <a:rPr lang="zh-CN" altLang="en-US" sz="1600" b="0" i="0">
                <a:solidFill>
                  <a:srgbClr val="333333"/>
                </a:solidFill>
                <a:latin typeface="system-ui"/>
                <a:ea typeface="system-ui"/>
              </a:rPr>
              <a:t>美国</a:t>
            </a:r>
            <a:r>
              <a:rPr lang="en-US" altLang="zh-CN" sz="1600" b="0" i="0">
                <a:solidFill>
                  <a:srgbClr val="333333"/>
                </a:solidFill>
                <a:latin typeface="system-ui"/>
                <a:ea typeface="system-ui"/>
              </a:rPr>
              <a:t>FDA</a:t>
            </a:r>
            <a:r>
              <a:rPr lang="zh-CN" altLang="en-US" sz="1600" b="0" i="0">
                <a:solidFill>
                  <a:srgbClr val="333333"/>
                </a:solidFill>
                <a:latin typeface="system-ui"/>
                <a:ea typeface="system-ui"/>
              </a:rPr>
              <a:t>已批准的抗艾滋病病毒药物有</a:t>
            </a:r>
            <a:r>
              <a:rPr lang="en-US" altLang="zh-CN" sz="1600" b="0" i="0">
                <a:solidFill>
                  <a:srgbClr val="333333"/>
                </a:solidFill>
                <a:latin typeface="system-ui"/>
                <a:ea typeface="system-ui"/>
              </a:rPr>
              <a:t>40</a:t>
            </a:r>
            <a:r>
              <a:rPr lang="zh-CN" altLang="en-US" sz="1600" b="0" i="0">
                <a:solidFill>
                  <a:srgbClr val="333333"/>
                </a:solidFill>
                <a:latin typeface="system-ui"/>
                <a:ea typeface="system-ui"/>
              </a:rPr>
              <a:t>多种，主要分为：核苷类反转录酶抑制剂、非核苷类反转录酶抑制剂、</a:t>
            </a:r>
            <a:r>
              <a:rPr lang="zh-CN" altLang="en-US" sz="1600" b="0" i="0">
                <a:latin typeface="system-ui"/>
                <a:ea typeface="system-ui"/>
              </a:rPr>
              <a:t>蛋白酶抑制剂</a:t>
            </a:r>
            <a:r>
              <a:rPr lang="zh-CN" altLang="en-US" sz="1600" b="0" i="0">
                <a:solidFill>
                  <a:srgbClr val="333333"/>
                </a:solidFill>
                <a:latin typeface="system-ui"/>
                <a:ea typeface="system-ui"/>
              </a:rPr>
              <a:t>、整合酶抑制剂、融合酶抑制剂、辅助受体拮抗剂。</a:t>
            </a:r>
            <a:endParaRPr lang="zh-CN" altLang="en-US" sz="1600" b="0" i="0">
              <a:solidFill>
                <a:srgbClr val="333333"/>
              </a:solidFill>
              <a:latin typeface="system-ui"/>
              <a:ea typeface="system-ui"/>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2000"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p:cNvSpPr txBox="1"/>
          <p:nvPr/>
        </p:nvSpPr>
        <p:spPr>
          <a:xfrm>
            <a:off x="5942965" y="2634947"/>
            <a:ext cx="2515870" cy="768350"/>
          </a:xfrm>
          <a:prstGeom prst="rect">
            <a:avLst/>
          </a:prstGeom>
          <a:noFill/>
        </p:spPr>
        <p:txBody>
          <a:bodyPr wrap="none" rtlCol="0">
            <a:spAutoFit/>
            <a:scene3d>
              <a:camera prst="orthographicFront"/>
              <a:lightRig rig="threePt" dir="t"/>
            </a:scene3d>
            <a:sp3d contourW="12700"/>
          </a:bodyPr>
          <a:lstStyle/>
          <a:p>
            <a:pPr algn="ctr"/>
            <a:r>
              <a:rPr lang="en-US" altLang="zh-CN" sz="4400" b="1" dirty="0">
                <a:gradFill>
                  <a:gsLst>
                    <a:gs pos="0">
                      <a:srgbClr val="012D86"/>
                    </a:gs>
                    <a:gs pos="100000">
                      <a:srgbClr val="0E2557"/>
                    </a:gs>
                  </a:gsLst>
                  <a:lin scaled="0"/>
                </a:gradFill>
                <a:cs typeface="+mn-ea"/>
                <a:sym typeface="+mn-lt"/>
              </a:rPr>
              <a:t>PART 05</a:t>
            </a:r>
            <a:endParaRPr lang="en-US" altLang="zh-CN" sz="4400" b="1" dirty="0">
              <a:gradFill>
                <a:gsLst>
                  <a:gs pos="0">
                    <a:srgbClr val="012D86"/>
                  </a:gs>
                  <a:gs pos="100000">
                    <a:srgbClr val="0E2557"/>
                  </a:gs>
                </a:gsLst>
                <a:lin scaled="0"/>
              </a:gradFill>
              <a:cs typeface="+mn-ea"/>
              <a:sym typeface="+mn-lt"/>
            </a:endParaRPr>
          </a:p>
        </p:txBody>
      </p:sp>
      <p:sp>
        <p:nvSpPr>
          <p:cNvPr id="13" name="文本框 12"/>
          <p:cNvSpPr txBox="1"/>
          <p:nvPr/>
        </p:nvSpPr>
        <p:spPr>
          <a:xfrm>
            <a:off x="6065813" y="3404388"/>
            <a:ext cx="2672080" cy="521970"/>
          </a:xfrm>
          <a:prstGeom prst="rect">
            <a:avLst/>
          </a:prstGeom>
          <a:noFill/>
        </p:spPr>
        <p:txBody>
          <a:bodyPr wrap="none" rtlCol="0">
            <a:spAutoFit/>
            <a:scene3d>
              <a:camera prst="orthographicFront"/>
              <a:lightRig rig="threePt" dir="t"/>
            </a:scene3d>
            <a:sp3d contourW="12700"/>
          </a:bodyPr>
          <a:lstStyle/>
          <a:p>
            <a:r>
              <a:rPr lang="zh-CN" altLang="en-US" sz="2800" b="1" dirty="0">
                <a:gradFill>
                  <a:gsLst>
                    <a:gs pos="0">
                      <a:srgbClr val="012D86"/>
                    </a:gs>
                    <a:gs pos="100000">
                      <a:srgbClr val="0E2557"/>
                    </a:gs>
                  </a:gsLst>
                  <a:lin scaled="0"/>
                </a:gradFill>
                <a:cs typeface="+mn-ea"/>
                <a:sym typeface="+mn-lt"/>
              </a:rPr>
              <a:t>艾滋病预防方法</a:t>
            </a:r>
            <a:endParaRPr lang="zh-CN" altLang="en-US" sz="2800" b="1" dirty="0">
              <a:gradFill>
                <a:gsLst>
                  <a:gs pos="0">
                    <a:srgbClr val="012D86"/>
                  </a:gs>
                  <a:gs pos="100000">
                    <a:srgbClr val="0E2557"/>
                  </a:gs>
                </a:gsLst>
                <a:lin scaled="0"/>
              </a:gradFill>
              <a:cs typeface="+mn-ea"/>
              <a:sym typeface="+mn-lt"/>
            </a:endParaRPr>
          </a:p>
        </p:txBody>
      </p:sp>
      <p:sp>
        <p:nvSpPr>
          <p:cNvPr id="14" name="椭圆 49"/>
          <p:cNvSpPr/>
          <p:nvPr/>
        </p:nvSpPr>
        <p:spPr>
          <a:xfrm>
            <a:off x="7028734" y="4044620"/>
            <a:ext cx="344328" cy="343724"/>
          </a:xfrm>
          <a:custGeom>
            <a:avLst/>
            <a:gdLst>
              <a:gd name="connsiteX0" fmla="*/ 320385 w 604110"/>
              <a:gd name="connsiteY0" fmla="*/ 164550 h 603052"/>
              <a:gd name="connsiteX1" fmla="*/ 339813 w 604110"/>
              <a:gd name="connsiteY1" fmla="*/ 172569 h 603052"/>
              <a:gd name="connsiteX2" fmla="*/ 449654 w 604110"/>
              <a:gd name="connsiteY2" fmla="*/ 282231 h 603052"/>
              <a:gd name="connsiteX3" fmla="*/ 457617 w 604110"/>
              <a:gd name="connsiteY3" fmla="*/ 301558 h 603052"/>
              <a:gd name="connsiteX4" fmla="*/ 449654 w 604110"/>
              <a:gd name="connsiteY4" fmla="*/ 320886 h 603052"/>
              <a:gd name="connsiteX5" fmla="*/ 339813 w 604110"/>
              <a:gd name="connsiteY5" fmla="*/ 430548 h 603052"/>
              <a:gd name="connsiteX6" fmla="*/ 320316 w 604110"/>
              <a:gd name="connsiteY6" fmla="*/ 438635 h 603052"/>
              <a:gd name="connsiteX7" fmla="*/ 300957 w 604110"/>
              <a:gd name="connsiteY7" fmla="*/ 430548 h 603052"/>
              <a:gd name="connsiteX8" fmla="*/ 300957 w 604110"/>
              <a:gd name="connsiteY8" fmla="*/ 391892 h 603052"/>
              <a:gd name="connsiteX9" fmla="*/ 363841 w 604110"/>
              <a:gd name="connsiteY9" fmla="*/ 328974 h 603052"/>
              <a:gd name="connsiteX10" fmla="*/ 173954 w 604110"/>
              <a:gd name="connsiteY10" fmla="*/ 328974 h 603052"/>
              <a:gd name="connsiteX11" fmla="*/ 146494 w 604110"/>
              <a:gd name="connsiteY11" fmla="*/ 301558 h 603052"/>
              <a:gd name="connsiteX12" fmla="*/ 173954 w 604110"/>
              <a:gd name="connsiteY12" fmla="*/ 274143 h 603052"/>
              <a:gd name="connsiteX13" fmla="*/ 363978 w 604110"/>
              <a:gd name="connsiteY13" fmla="*/ 274143 h 603052"/>
              <a:gd name="connsiteX14" fmla="*/ 300957 w 604110"/>
              <a:gd name="connsiteY14" fmla="*/ 211225 h 603052"/>
              <a:gd name="connsiteX15" fmla="*/ 300957 w 604110"/>
              <a:gd name="connsiteY15" fmla="*/ 172569 h 603052"/>
              <a:gd name="connsiteX16" fmla="*/ 320385 w 604110"/>
              <a:gd name="connsiteY16" fmla="*/ 164550 h 603052"/>
              <a:gd name="connsiteX17" fmla="*/ 302055 w 604110"/>
              <a:gd name="connsiteY17" fmla="*/ 54823 h 603052"/>
              <a:gd name="connsiteX18" fmla="*/ 54919 w 604110"/>
              <a:gd name="connsiteY18" fmla="*/ 301526 h 603052"/>
              <a:gd name="connsiteX19" fmla="*/ 302055 w 604110"/>
              <a:gd name="connsiteY19" fmla="*/ 548229 h 603052"/>
              <a:gd name="connsiteX20" fmla="*/ 549191 w 604110"/>
              <a:gd name="connsiteY20" fmla="*/ 301526 h 603052"/>
              <a:gd name="connsiteX21" fmla="*/ 302055 w 604110"/>
              <a:gd name="connsiteY21" fmla="*/ 54823 h 603052"/>
              <a:gd name="connsiteX22" fmla="*/ 302055 w 604110"/>
              <a:gd name="connsiteY22" fmla="*/ 0 h 603052"/>
              <a:gd name="connsiteX23" fmla="*/ 604110 w 604110"/>
              <a:gd name="connsiteY23" fmla="*/ 301526 h 603052"/>
              <a:gd name="connsiteX24" fmla="*/ 302055 w 604110"/>
              <a:gd name="connsiteY24" fmla="*/ 603052 h 603052"/>
              <a:gd name="connsiteX25" fmla="*/ 0 w 604110"/>
              <a:gd name="connsiteY25" fmla="*/ 301526 h 603052"/>
              <a:gd name="connsiteX26" fmla="*/ 302055 w 604110"/>
              <a:gd name="connsiteY26"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604110" h="603052">
                <a:moveTo>
                  <a:pt x="320385" y="164550"/>
                </a:moveTo>
                <a:cubicBezTo>
                  <a:pt x="327422" y="164550"/>
                  <a:pt x="334458" y="167223"/>
                  <a:pt x="339813" y="172569"/>
                </a:cubicBezTo>
                <a:lnTo>
                  <a:pt x="449654" y="282231"/>
                </a:lnTo>
                <a:cubicBezTo>
                  <a:pt x="454734" y="287302"/>
                  <a:pt x="457617" y="294293"/>
                  <a:pt x="457617" y="301558"/>
                </a:cubicBezTo>
                <a:cubicBezTo>
                  <a:pt x="457617" y="308824"/>
                  <a:pt x="454734" y="315814"/>
                  <a:pt x="449654" y="320886"/>
                </a:cubicBezTo>
                <a:lnTo>
                  <a:pt x="339813" y="430548"/>
                </a:lnTo>
                <a:cubicBezTo>
                  <a:pt x="334458" y="436031"/>
                  <a:pt x="327319" y="438635"/>
                  <a:pt x="320316" y="438635"/>
                </a:cubicBezTo>
                <a:cubicBezTo>
                  <a:pt x="313314" y="438635"/>
                  <a:pt x="306312" y="436031"/>
                  <a:pt x="300957" y="430548"/>
                </a:cubicBezTo>
                <a:cubicBezTo>
                  <a:pt x="290248" y="419856"/>
                  <a:pt x="290248" y="402584"/>
                  <a:pt x="300957" y="391892"/>
                </a:cubicBezTo>
                <a:lnTo>
                  <a:pt x="363841" y="328974"/>
                </a:lnTo>
                <a:lnTo>
                  <a:pt x="173954" y="328974"/>
                </a:lnTo>
                <a:cubicBezTo>
                  <a:pt x="158714" y="328974"/>
                  <a:pt x="146494" y="316774"/>
                  <a:pt x="146494" y="301558"/>
                </a:cubicBezTo>
                <a:cubicBezTo>
                  <a:pt x="146494" y="286480"/>
                  <a:pt x="158714" y="274143"/>
                  <a:pt x="173954" y="274143"/>
                </a:cubicBezTo>
                <a:lnTo>
                  <a:pt x="363978" y="274143"/>
                </a:lnTo>
                <a:lnTo>
                  <a:pt x="300957" y="211225"/>
                </a:lnTo>
                <a:cubicBezTo>
                  <a:pt x="290248" y="200533"/>
                  <a:pt x="290248" y="183261"/>
                  <a:pt x="300957" y="172569"/>
                </a:cubicBezTo>
                <a:cubicBezTo>
                  <a:pt x="306312" y="167223"/>
                  <a:pt x="313349" y="164550"/>
                  <a:pt x="320385" y="164550"/>
                </a:cubicBezTo>
                <a:close/>
                <a:moveTo>
                  <a:pt x="302055" y="54823"/>
                </a:moveTo>
                <a:cubicBezTo>
                  <a:pt x="165718" y="54823"/>
                  <a:pt x="54919" y="165428"/>
                  <a:pt x="54919" y="301526"/>
                </a:cubicBezTo>
                <a:cubicBezTo>
                  <a:pt x="54919" y="437624"/>
                  <a:pt x="165718" y="548229"/>
                  <a:pt x="302055" y="548229"/>
                </a:cubicBezTo>
                <a:cubicBezTo>
                  <a:pt x="438392" y="548229"/>
                  <a:pt x="549191" y="437624"/>
                  <a:pt x="549191" y="301526"/>
                </a:cubicBezTo>
                <a:cubicBezTo>
                  <a:pt x="549191" y="165428"/>
                  <a:pt x="438392" y="54823"/>
                  <a:pt x="302055" y="54823"/>
                </a:cubicBezTo>
                <a:close/>
                <a:moveTo>
                  <a:pt x="302055" y="0"/>
                </a:moveTo>
                <a:cubicBezTo>
                  <a:pt x="468597" y="0"/>
                  <a:pt x="604110" y="135275"/>
                  <a:pt x="604110" y="301526"/>
                </a:cubicBezTo>
                <a:cubicBezTo>
                  <a:pt x="604110" y="467777"/>
                  <a:pt x="468597" y="603052"/>
                  <a:pt x="302055" y="603052"/>
                </a:cubicBezTo>
                <a:cubicBezTo>
                  <a:pt x="135513" y="603052"/>
                  <a:pt x="0" y="467777"/>
                  <a:pt x="0" y="301526"/>
                </a:cubicBezTo>
                <a:cubicBezTo>
                  <a:pt x="0" y="135275"/>
                  <a:pt x="135513" y="0"/>
                  <a:pt x="302055" y="0"/>
                </a:cubicBezTo>
                <a:close/>
              </a:path>
            </a:pathLst>
          </a:custGeom>
          <a:solidFill>
            <a:srgbClr val="BF181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cs typeface="+mn-ea"/>
              <a:sym typeface="+mn-lt"/>
            </a:endParaRPr>
          </a:p>
        </p:txBody>
      </p:sp>
      <p:pic>
        <p:nvPicPr>
          <p:cNvPr id="7" name="图片 6"/>
          <p:cNvPicPr>
            <a:picLocks noChangeAspect="1"/>
          </p:cNvPicPr>
          <p:nvPr/>
        </p:nvPicPr>
        <p:blipFill>
          <a:blip r:embed="rId1"/>
          <a:stretch>
            <a:fillRect/>
          </a:stretch>
        </p:blipFill>
        <p:spPr>
          <a:xfrm>
            <a:off x="3529079" y="1885818"/>
            <a:ext cx="1836095" cy="3314831"/>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4" name="is1ide-Rectangle: Rounded Corners 31"/>
          <p:cNvSpPr/>
          <p:nvPr/>
        </p:nvSpPr>
        <p:spPr>
          <a:xfrm rot="16200000">
            <a:off x="8078470" y="2472690"/>
            <a:ext cx="4379595" cy="3037840"/>
          </a:xfrm>
          <a:prstGeom prst="rect">
            <a:avLst/>
          </a:prstGeom>
          <a:gradFill>
            <a:gsLst>
              <a:gs pos="0">
                <a:srgbClr val="FECF40"/>
              </a:gs>
              <a:gs pos="100000">
                <a:srgbClr val="846C21"/>
              </a:gs>
            </a:gsLst>
            <a:lin scaled="0"/>
          </a:gradFill>
          <a:ln w="12700">
            <a:miter lim="400000"/>
          </a:ln>
        </p:spPr>
        <p:txBody>
          <a:bodyPr vert="eaVert" wrap="none" lIns="25400" tIns="25400" rIns="25400" bIns="25400" anchor="ctr" anchorCtr="1">
            <a:normAutofit/>
          </a:bodyPr>
          <a:p>
            <a:pPr marL="0" marR="0" lvl="0" indent="0" algn="ctr" defTabSz="914400" eaLnBrk="1" fontAlgn="auto" latinLnBrk="0" hangingPunct="1">
              <a:buClrTx/>
              <a:buSzTx/>
              <a:buFontTx/>
              <a:buNone/>
              <a:defRPr/>
            </a:pPr>
            <a:endParaRPr kumimoji="0" lang="zh-CN" altLang="en-US" sz="1600" b="0" i="0" u="none" strike="noStrike" kern="0" cap="none" spc="0" normalizeH="0" baseline="0" noProof="0" dirty="0">
              <a:ln>
                <a:noFill/>
              </a:ln>
              <a:solidFill>
                <a:schemeClr val="tx1">
                  <a:lumMod val="85000"/>
                  <a:lumOff val="15000"/>
                </a:schemeClr>
              </a:solidFill>
              <a:effectLst/>
              <a:uLnTx/>
              <a:uFillTx/>
              <a:cs typeface="+mn-ea"/>
              <a:sym typeface="+mn-lt"/>
            </a:endParaRPr>
          </a:p>
        </p:txBody>
      </p:sp>
      <p:pic>
        <p:nvPicPr>
          <p:cNvPr id="5" name="图片 4"/>
          <p:cNvPicPr>
            <a:picLocks noChangeAspect="1"/>
          </p:cNvPicPr>
          <p:nvPr/>
        </p:nvPicPr>
        <p:blipFill>
          <a:blip r:embed="rId1"/>
          <a:stretch>
            <a:fillRect/>
          </a:stretch>
        </p:blipFill>
        <p:spPr>
          <a:xfrm>
            <a:off x="6447790" y="2048510"/>
            <a:ext cx="4605655" cy="3409950"/>
          </a:xfrm>
          <a:prstGeom prst="rect">
            <a:avLst/>
          </a:prstGeom>
        </p:spPr>
      </p:pic>
      <p:pic>
        <p:nvPicPr>
          <p:cNvPr id="3" name="图片 2"/>
          <p:cNvPicPr>
            <a:picLocks noChangeAspect="1"/>
          </p:cNvPicPr>
          <p:nvPr/>
        </p:nvPicPr>
        <p:blipFill>
          <a:blip r:embed="rId2"/>
          <a:stretch>
            <a:fillRect/>
          </a:stretch>
        </p:blipFill>
        <p:spPr>
          <a:xfrm>
            <a:off x="203200" y="2560320"/>
            <a:ext cx="5708015" cy="3912870"/>
          </a:xfrm>
          <a:prstGeom prst="rect">
            <a:avLst/>
          </a:prstGeom>
        </p:spPr>
      </p:pic>
      <p:sp>
        <p:nvSpPr>
          <p:cNvPr id="33" name="文本框 32"/>
          <p:cNvSpPr txBox="1"/>
          <p:nvPr/>
        </p:nvSpPr>
        <p:spPr>
          <a:xfrm>
            <a:off x="1534213" y="508096"/>
            <a:ext cx="3840480" cy="583565"/>
          </a:xfrm>
          <a:prstGeom prst="rect">
            <a:avLst/>
          </a:prstGeom>
          <a:noFill/>
        </p:spPr>
        <p:txBody>
          <a:bodyPr wrap="none" rtlCol="0">
            <a:spAutoFit/>
            <a:scene3d>
              <a:camera prst="orthographicFront"/>
              <a:lightRig rig="threePt" dir="t"/>
            </a:scene3d>
            <a:sp3d contourW="12700"/>
          </a:bodyPr>
          <a:lstStyle/>
          <a:p>
            <a:r>
              <a:rPr lang="zh-CN" altLang="en-US" sz="3200" b="1" dirty="0">
                <a:solidFill>
                  <a:srgbClr val="BF181F"/>
                </a:solidFill>
                <a:cs typeface="+mn-ea"/>
                <a:sym typeface="+mn-lt"/>
              </a:rPr>
              <a:t>三大方法预防艾滋病</a:t>
            </a:r>
            <a:endParaRPr lang="zh-CN" altLang="en-US" sz="3200" b="1" dirty="0">
              <a:solidFill>
                <a:srgbClr val="BF181F"/>
              </a:solidFill>
              <a:cs typeface="+mn-ea"/>
              <a:sym typeface="+mn-lt"/>
            </a:endParaRPr>
          </a:p>
        </p:txBody>
      </p:sp>
      <p:sp>
        <p:nvSpPr>
          <p:cNvPr id="34" name="文本框 33"/>
          <p:cNvSpPr txBox="1"/>
          <p:nvPr/>
        </p:nvSpPr>
        <p:spPr>
          <a:xfrm>
            <a:off x="1553263" y="951903"/>
            <a:ext cx="6623625" cy="30162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cs typeface="+mn-ea"/>
                <a:sym typeface="+mn-lt"/>
              </a:rPr>
              <a:t>Acquired Immune Deficiency Syndrome</a:t>
            </a:r>
            <a:endParaRPr lang="en-US" altLang="zh-CN" sz="1200" dirty="0">
              <a:solidFill>
                <a:schemeClr val="bg1">
                  <a:lumMod val="50000"/>
                </a:schemeClr>
              </a:solidFill>
              <a:cs typeface="+mn-ea"/>
              <a:sym typeface="+mn-lt"/>
            </a:endParaRPr>
          </a:p>
        </p:txBody>
      </p:sp>
      <p:pic>
        <p:nvPicPr>
          <p:cNvPr id="35" name="图片 34"/>
          <p:cNvPicPr>
            <a:picLocks noChangeAspect="1"/>
          </p:cNvPicPr>
          <p:nvPr/>
        </p:nvPicPr>
        <p:blipFill>
          <a:blip r:embed="rId3" cstate="screen"/>
          <a:stretch>
            <a:fillRect/>
          </a:stretch>
        </p:blipFill>
        <p:spPr>
          <a:xfrm>
            <a:off x="903475" y="467790"/>
            <a:ext cx="425344" cy="767903"/>
          </a:xfrm>
          <a:prstGeom prst="rect">
            <a:avLst/>
          </a:prstGeom>
        </p:spPr>
      </p:pic>
      <p:sp>
        <p:nvSpPr>
          <p:cNvPr id="36" name="is1ide-Rectangle 21"/>
          <p:cNvSpPr/>
          <p:nvPr/>
        </p:nvSpPr>
        <p:spPr>
          <a:xfrm>
            <a:off x="1235710" y="1548765"/>
            <a:ext cx="4118610" cy="980440"/>
          </a:xfrm>
          <a:prstGeom prst="rect">
            <a:avLst/>
          </a:prstGeom>
          <a:solidFill>
            <a:schemeClr val="bg1"/>
          </a:solidFill>
          <a:ln w="6350">
            <a:solidFill>
              <a:schemeClr val="bg1">
                <a:lumMod val="75000"/>
              </a:schemeClr>
            </a:solidFill>
            <a:miter lim="400000"/>
          </a:ln>
        </p:spPr>
        <p:txBody>
          <a:bodyPr anchor="ctr"/>
          <a:lstStyle/>
          <a:p>
            <a:pPr algn="ctr"/>
            <a:endParaRPr>
              <a:solidFill>
                <a:schemeClr val="tx1">
                  <a:lumMod val="85000"/>
                  <a:lumOff val="15000"/>
                </a:schemeClr>
              </a:solidFill>
              <a:cs typeface="+mn-ea"/>
              <a:sym typeface="+mn-lt"/>
            </a:endParaRPr>
          </a:p>
        </p:txBody>
      </p:sp>
      <p:sp>
        <p:nvSpPr>
          <p:cNvPr id="38" name="is1ide-Rectangle: Rounded Corners 31"/>
          <p:cNvSpPr/>
          <p:nvPr/>
        </p:nvSpPr>
        <p:spPr>
          <a:xfrm rot="16200000">
            <a:off x="720725" y="1811020"/>
            <a:ext cx="981075" cy="457200"/>
          </a:xfrm>
          <a:prstGeom prst="rect">
            <a:avLst/>
          </a:prstGeom>
          <a:solidFill>
            <a:schemeClr val="accent1"/>
          </a:solidFill>
          <a:ln w="12700">
            <a:miter lim="400000"/>
          </a:ln>
        </p:spPr>
        <p:txBody>
          <a:bodyPr vert="eaVert" wrap="none" lIns="25400" tIns="25400" rIns="25400" bIns="25400" anchor="ctr" anchorCtr="1">
            <a:normAutofit/>
          </a:bodyPr>
          <a:lstStyle/>
          <a:p>
            <a:pPr marL="0" marR="0" lvl="0" indent="0" algn="ctr" defTabSz="914400" eaLnBrk="1" fontAlgn="auto" latinLnBrk="0" hangingPunct="1">
              <a:buClrTx/>
              <a:buSzTx/>
              <a:buFontTx/>
              <a:buNone/>
              <a:defRPr/>
            </a:pPr>
            <a:endParaRPr kumimoji="0" lang="zh-CN" altLang="en-US" sz="1600" b="0" i="0" u="none" strike="noStrike" kern="0" cap="none" spc="0" normalizeH="0" baseline="0" noProof="0" dirty="0">
              <a:ln>
                <a:noFill/>
              </a:ln>
              <a:solidFill>
                <a:schemeClr val="tx1">
                  <a:lumMod val="85000"/>
                  <a:lumOff val="15000"/>
                </a:schemeClr>
              </a:solidFill>
              <a:effectLst/>
              <a:uLnTx/>
              <a:uFillTx/>
              <a:cs typeface="+mn-ea"/>
              <a:sym typeface="+mn-lt"/>
            </a:endParaRPr>
          </a:p>
        </p:txBody>
      </p:sp>
      <p:grpSp>
        <p:nvGrpSpPr>
          <p:cNvPr id="47" name="组合 46"/>
          <p:cNvGrpSpPr/>
          <p:nvPr/>
        </p:nvGrpSpPr>
        <p:grpSpPr>
          <a:xfrm>
            <a:off x="1525843" y="1482985"/>
            <a:ext cx="3908330" cy="1046184"/>
            <a:chOff x="7785864" y="3167756"/>
            <a:chExt cx="3908330" cy="1046184"/>
          </a:xfrm>
        </p:grpSpPr>
        <p:sp>
          <p:nvSpPr>
            <p:cNvPr id="53" name="矩形 52"/>
            <p:cNvSpPr/>
            <p:nvPr/>
          </p:nvSpPr>
          <p:spPr>
            <a:xfrm>
              <a:off x="7805427" y="3660855"/>
              <a:ext cx="3888767" cy="553085"/>
            </a:xfrm>
            <a:prstGeom prst="rect">
              <a:avLst/>
            </a:prstGeom>
          </p:spPr>
          <p:txBody>
            <a:bodyPr wrap="square">
              <a:spAutoFit/>
              <a:scene3d>
                <a:camera prst="orthographicFront"/>
                <a:lightRig rig="threePt" dir="t"/>
              </a:scene3d>
              <a:sp3d contourW="12700"/>
            </a:bodyPr>
            <a:lstStyle/>
            <a:p>
              <a:pPr>
                <a:lnSpc>
                  <a:spcPct val="125000"/>
                </a:lnSpc>
              </a:pPr>
              <a:r>
                <a:rPr lang="zh-CN" altLang="en-US" sz="2400" b="1" dirty="0">
                  <a:gradFill>
                    <a:gsLst>
                      <a:gs pos="0">
                        <a:srgbClr val="012D86"/>
                      </a:gs>
                      <a:gs pos="100000">
                        <a:srgbClr val="0E2557"/>
                      </a:gs>
                    </a:gsLst>
                    <a:lin scaled="0"/>
                  </a:gradFill>
                  <a:cs typeface="+mn-ea"/>
                  <a:sym typeface="+mn-lt"/>
                </a:rPr>
                <a:t>预防经性传播</a:t>
              </a:r>
              <a:r>
                <a:rPr lang="en-US" altLang="zh-CN" sz="2400" b="1" dirty="0">
                  <a:gradFill>
                    <a:gsLst>
                      <a:gs pos="0">
                        <a:srgbClr val="012D86"/>
                      </a:gs>
                      <a:gs pos="100000">
                        <a:srgbClr val="0E2557"/>
                      </a:gs>
                    </a:gsLst>
                    <a:lin scaled="0"/>
                  </a:gradFill>
                  <a:cs typeface="+mn-ea"/>
                  <a:sym typeface="+mn-lt"/>
                </a:rPr>
                <a:t>ABC</a:t>
              </a:r>
              <a:r>
                <a:rPr lang="zh-CN" altLang="en-US" sz="2400" b="1" dirty="0">
                  <a:gradFill>
                    <a:gsLst>
                      <a:gs pos="0">
                        <a:srgbClr val="012D86"/>
                      </a:gs>
                      <a:gs pos="100000">
                        <a:srgbClr val="0E2557"/>
                      </a:gs>
                    </a:gsLst>
                    <a:lin scaled="0"/>
                  </a:gradFill>
                  <a:cs typeface="+mn-ea"/>
                  <a:sym typeface="+mn-lt"/>
                </a:rPr>
                <a:t>原则</a:t>
              </a:r>
              <a:endParaRPr lang="zh-CN" altLang="en-US" sz="2400" b="1" dirty="0">
                <a:gradFill>
                  <a:gsLst>
                    <a:gs pos="0">
                      <a:srgbClr val="012D86"/>
                    </a:gs>
                    <a:gs pos="100000">
                      <a:srgbClr val="0E2557"/>
                    </a:gs>
                  </a:gsLst>
                  <a:lin scaled="0"/>
                </a:gradFill>
                <a:cs typeface="+mn-ea"/>
                <a:sym typeface="+mn-lt"/>
              </a:endParaRPr>
            </a:p>
          </p:txBody>
        </p:sp>
        <p:sp>
          <p:nvSpPr>
            <p:cNvPr id="54" name="矩形 53"/>
            <p:cNvSpPr/>
            <p:nvPr/>
          </p:nvSpPr>
          <p:spPr>
            <a:xfrm>
              <a:off x="7785864" y="3167756"/>
              <a:ext cx="3029987" cy="565604"/>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BF181F"/>
                  </a:solidFill>
                  <a:cs typeface="+mn-ea"/>
                  <a:sym typeface="+mn-lt"/>
                </a:rPr>
                <a:t>预防艾滋病</a:t>
              </a:r>
              <a:r>
                <a:rPr lang="zh-CN" altLang="en-US" sz="2800" b="1" dirty="0">
                  <a:solidFill>
                    <a:srgbClr val="BF181F"/>
                  </a:solidFill>
                  <a:cs typeface="+mn-ea"/>
                  <a:sym typeface="+mn-lt"/>
                </a:rPr>
                <a:t>方法一</a:t>
              </a:r>
              <a:r>
                <a:rPr lang="zh-CN" altLang="en-US" sz="2000" b="1" dirty="0">
                  <a:solidFill>
                    <a:srgbClr val="BF181F"/>
                  </a:solidFill>
                  <a:cs typeface="+mn-ea"/>
                  <a:sym typeface="+mn-lt"/>
                </a:rPr>
                <a:t>：</a:t>
              </a:r>
              <a:endParaRPr lang="zh-CN" altLang="en-US" sz="2000" b="1" dirty="0">
                <a:solidFill>
                  <a:srgbClr val="BF181F"/>
                </a:solidFill>
                <a:cs typeface="+mn-ea"/>
                <a:sym typeface="+mn-lt"/>
              </a:endParaRPr>
            </a:p>
          </p:txBody>
        </p:sp>
      </p:grpSp>
      <p:sp>
        <p:nvSpPr>
          <p:cNvPr id="49" name="椭圆 43"/>
          <p:cNvSpPr/>
          <p:nvPr/>
        </p:nvSpPr>
        <p:spPr>
          <a:xfrm>
            <a:off x="4548991" y="1670628"/>
            <a:ext cx="546084" cy="545278"/>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85000"/>
                  <a:lumOff val="15000"/>
                </a:schemeClr>
              </a:solidFill>
              <a:cs typeface="+mn-ea"/>
              <a:sym typeface="+mn-lt"/>
            </a:endParaRPr>
          </a:p>
        </p:txBody>
      </p:sp>
      <p:sp>
        <p:nvSpPr>
          <p:cNvPr id="67" name="矩形 66"/>
          <p:cNvSpPr/>
          <p:nvPr/>
        </p:nvSpPr>
        <p:spPr>
          <a:xfrm>
            <a:off x="6318250" y="490220"/>
            <a:ext cx="5041265" cy="1198880"/>
          </a:xfrm>
          <a:prstGeom prst="rect">
            <a:avLst/>
          </a:prstGeom>
        </p:spPr>
        <p:txBody>
          <a:bodyPr wrap="square">
            <a:spAutoFit/>
            <a:scene3d>
              <a:camera prst="orthographicFront"/>
              <a:lightRig rig="threePt" dir="t"/>
            </a:scene3d>
            <a:sp3d contourW="12700"/>
          </a:bodyPr>
          <a:lstStyle/>
          <a:p>
            <a:pPr marL="285750" indent="-285750">
              <a:lnSpc>
                <a:spcPct val="150000"/>
              </a:lnSpc>
              <a:buFont typeface="Wingdings" panose="05000000000000000000" pitchFamily="2" charset="2"/>
              <a:buChar char="u"/>
            </a:pPr>
            <a:r>
              <a:rPr lang="zh-CN" altLang="en-US" sz="2400" b="1" dirty="0">
                <a:gradFill>
                  <a:gsLst>
                    <a:gs pos="0">
                      <a:srgbClr val="012D86"/>
                    </a:gs>
                    <a:gs pos="100000">
                      <a:srgbClr val="0E2557"/>
                    </a:gs>
                  </a:gsLst>
                  <a:lin scaled="0"/>
                </a:gradFill>
                <a:cs typeface="+mn-ea"/>
                <a:sym typeface="+mn-lt"/>
              </a:rPr>
              <a:t>目前尚无预防艾滋病的有效疫苗，因此最重要的是采取</a:t>
            </a:r>
            <a:r>
              <a:rPr lang="zh-CN" altLang="en-US" sz="2400" b="1" dirty="0">
                <a:gradFill>
                  <a:gsLst>
                    <a:gs pos="0">
                      <a:srgbClr val="E30000"/>
                    </a:gs>
                    <a:gs pos="100000">
                      <a:srgbClr val="760303"/>
                    </a:gs>
                  </a:gsLst>
                  <a:lin scaled="0"/>
                </a:gradFill>
                <a:cs typeface="+mn-ea"/>
                <a:sym typeface="+mn-lt"/>
              </a:rPr>
              <a:t>预防措施</a:t>
            </a:r>
            <a:r>
              <a:rPr lang="zh-CN" altLang="en-US" sz="2400" b="1" dirty="0">
                <a:gradFill>
                  <a:gsLst>
                    <a:gs pos="0">
                      <a:srgbClr val="012D86"/>
                    </a:gs>
                    <a:gs pos="100000">
                      <a:srgbClr val="0E2557"/>
                    </a:gs>
                  </a:gsLst>
                  <a:lin scaled="0"/>
                </a:gradFill>
                <a:cs typeface="+mn-ea"/>
                <a:sym typeface="+mn-lt"/>
              </a:rPr>
              <a:t>。</a:t>
            </a:r>
            <a:endParaRPr lang="zh-CN" altLang="en-US" sz="2400" b="1" dirty="0">
              <a:gradFill>
                <a:gsLst>
                  <a:gs pos="0">
                    <a:srgbClr val="012D86"/>
                  </a:gs>
                  <a:gs pos="100000">
                    <a:srgbClr val="0E2557"/>
                  </a:gs>
                </a:gsLst>
                <a:lin scaled="0"/>
              </a:gradFill>
              <a:cs typeface="+mn-ea"/>
              <a:sym typeface="+mn-lt"/>
            </a:endParaRPr>
          </a:p>
        </p:txBody>
      </p:sp>
      <p:sp>
        <p:nvSpPr>
          <p:cNvPr id="2" name="矩形 1"/>
          <p:cNvSpPr/>
          <p:nvPr/>
        </p:nvSpPr>
        <p:spPr>
          <a:xfrm>
            <a:off x="5626735" y="3413125"/>
            <a:ext cx="4326255" cy="2892425"/>
          </a:xfrm>
          <a:prstGeom prst="rect">
            <a:avLst/>
          </a:prstGeom>
        </p:spPr>
        <p:txBody>
          <a:bodyPr wrap="square">
            <a:noAutofit/>
            <a:scene3d>
              <a:camera prst="orthographicFront"/>
              <a:lightRig rig="threePt" dir="t"/>
            </a:scene3d>
            <a:sp3d contourW="12700"/>
          </a:bodyPr>
          <a:p>
            <a:pPr>
              <a:lnSpc>
                <a:spcPct val="125000"/>
              </a:lnSpc>
            </a:pPr>
            <a:r>
              <a:rPr lang="en-US" altLang="zh-CN" b="1" dirty="0">
                <a:gradFill>
                  <a:gsLst>
                    <a:gs pos="0">
                      <a:srgbClr val="012D86"/>
                    </a:gs>
                    <a:gs pos="100000">
                      <a:srgbClr val="0E2557"/>
                    </a:gs>
                  </a:gsLst>
                  <a:lin scaled="0"/>
                </a:gradFill>
                <a:cs typeface="+mn-ea"/>
                <a:sym typeface="+mn-lt"/>
              </a:rPr>
              <a:t>A.</a:t>
            </a:r>
            <a:r>
              <a:rPr lang="zh-CN" altLang="en-US" b="1" dirty="0">
                <a:gradFill>
                  <a:gsLst>
                    <a:gs pos="0">
                      <a:srgbClr val="012D86"/>
                    </a:gs>
                    <a:gs pos="100000">
                      <a:srgbClr val="0E2557"/>
                    </a:gs>
                  </a:gsLst>
                  <a:lin scaled="0"/>
                </a:gradFill>
                <a:cs typeface="+mn-ea"/>
                <a:sym typeface="+mn-lt"/>
              </a:rPr>
              <a:t>禁欲</a:t>
            </a:r>
            <a:r>
              <a:rPr lang="en-US" altLang="zh-CN" b="1" dirty="0">
                <a:gradFill>
                  <a:gsLst>
                    <a:gs pos="0">
                      <a:srgbClr val="012D86"/>
                    </a:gs>
                    <a:gs pos="100000">
                      <a:srgbClr val="0E2557"/>
                    </a:gs>
                  </a:gsLst>
                  <a:lin scaled="0"/>
                </a:gradFill>
                <a:cs typeface="+mn-ea"/>
                <a:sym typeface="+mn-lt"/>
              </a:rPr>
              <a:t>Abstinence</a:t>
            </a:r>
            <a:r>
              <a:rPr lang="zh-CN" altLang="en-US" b="1" dirty="0">
                <a:gradFill>
                  <a:gsLst>
                    <a:gs pos="0">
                      <a:srgbClr val="012D86"/>
                    </a:gs>
                    <a:gs pos="100000">
                      <a:srgbClr val="0E2557"/>
                    </a:gs>
                  </a:gsLst>
                  <a:lin scaled="0"/>
                </a:gradFill>
                <a:cs typeface="+mn-ea"/>
                <a:sym typeface="+mn-lt"/>
              </a:rPr>
              <a:t>不发生性行为，青春期男女避免发生过早性行为</a:t>
            </a:r>
            <a:r>
              <a:rPr lang="zh-CN" altLang="en-US" sz="1600" b="1" dirty="0">
                <a:solidFill>
                  <a:schemeClr val="tx1">
                    <a:lumMod val="85000"/>
                    <a:lumOff val="15000"/>
                  </a:schemeClr>
                </a:solidFill>
                <a:cs typeface="+mn-ea"/>
                <a:sym typeface="+mn-lt"/>
              </a:rPr>
              <a:t>。</a:t>
            </a:r>
            <a:endParaRPr lang="zh-CN" altLang="en-US" sz="1600" b="1" dirty="0">
              <a:solidFill>
                <a:schemeClr val="tx1">
                  <a:lumMod val="85000"/>
                  <a:lumOff val="15000"/>
                </a:schemeClr>
              </a:solidFill>
              <a:cs typeface="+mn-ea"/>
              <a:sym typeface="+mn-lt"/>
            </a:endParaRPr>
          </a:p>
          <a:p>
            <a:pPr>
              <a:lnSpc>
                <a:spcPct val="125000"/>
              </a:lnSpc>
            </a:pPr>
            <a:r>
              <a:rPr lang="en-US" altLang="zh-CN" b="1" dirty="0">
                <a:gradFill>
                  <a:gsLst>
                    <a:gs pos="0">
                      <a:srgbClr val="012D86"/>
                    </a:gs>
                    <a:gs pos="100000">
                      <a:srgbClr val="0E2557"/>
                    </a:gs>
                  </a:gsLst>
                  <a:lin scaled="0"/>
                </a:gradFill>
                <a:cs typeface="+mn-ea"/>
                <a:sym typeface="+mn-lt"/>
              </a:rPr>
              <a:t>B.</a:t>
            </a:r>
            <a:r>
              <a:rPr lang="zh-CN" altLang="en-US" b="1" dirty="0">
                <a:gradFill>
                  <a:gsLst>
                    <a:gs pos="0">
                      <a:srgbClr val="012D86"/>
                    </a:gs>
                    <a:gs pos="100000">
                      <a:srgbClr val="0E2557"/>
                    </a:gs>
                  </a:gsLst>
                  <a:lin scaled="0"/>
                </a:gradFill>
                <a:cs typeface="+mn-ea"/>
                <a:sym typeface="+mn-lt"/>
              </a:rPr>
              <a:t>忠诚</a:t>
            </a:r>
            <a:r>
              <a:rPr lang="en-US" altLang="zh-CN" b="1" dirty="0">
                <a:gradFill>
                  <a:gsLst>
                    <a:gs pos="0">
                      <a:srgbClr val="012D86"/>
                    </a:gs>
                    <a:gs pos="100000">
                      <a:srgbClr val="0E2557"/>
                    </a:gs>
                  </a:gsLst>
                  <a:lin scaled="0"/>
                </a:gradFill>
                <a:cs typeface="+mn-ea"/>
                <a:sym typeface="+mn-lt"/>
              </a:rPr>
              <a:t>Befaithful</a:t>
            </a:r>
            <a:r>
              <a:rPr lang="zh-CN" altLang="en-US" b="1" dirty="0">
                <a:gradFill>
                  <a:gsLst>
                    <a:gs pos="0">
                      <a:srgbClr val="012D86"/>
                    </a:gs>
                    <a:gs pos="100000">
                      <a:srgbClr val="0E2557"/>
                    </a:gs>
                  </a:gsLst>
                  <a:lin scaled="0"/>
                </a:gradFill>
                <a:cs typeface="+mn-ea"/>
                <a:sym typeface="+mn-lt"/>
              </a:rPr>
              <a:t>忠于配偶，保持固定性伴侣。</a:t>
            </a:r>
            <a:endParaRPr lang="zh-CN" altLang="en-US" sz="1600" b="1" dirty="0">
              <a:solidFill>
                <a:schemeClr val="tx1">
                  <a:lumMod val="85000"/>
                  <a:lumOff val="15000"/>
                </a:schemeClr>
              </a:solidFill>
              <a:cs typeface="+mn-ea"/>
              <a:sym typeface="+mn-lt"/>
            </a:endParaRPr>
          </a:p>
          <a:p>
            <a:pPr>
              <a:lnSpc>
                <a:spcPct val="125000"/>
              </a:lnSpc>
            </a:pPr>
            <a:r>
              <a:rPr lang="en-US" altLang="zh-CN" b="1" dirty="0">
                <a:gradFill>
                  <a:gsLst>
                    <a:gs pos="0">
                      <a:srgbClr val="012D86"/>
                    </a:gs>
                    <a:gs pos="100000">
                      <a:srgbClr val="0E2557"/>
                    </a:gs>
                  </a:gsLst>
                  <a:lin scaled="0"/>
                </a:gradFill>
                <a:cs typeface="+mn-ea"/>
                <a:sym typeface="+mn-lt"/>
              </a:rPr>
              <a:t>C.</a:t>
            </a:r>
            <a:r>
              <a:rPr lang="zh-CN" altLang="en-US" b="1" dirty="0">
                <a:gradFill>
                  <a:gsLst>
                    <a:gs pos="0">
                      <a:srgbClr val="012D86"/>
                    </a:gs>
                    <a:gs pos="100000">
                      <a:srgbClr val="0E2557"/>
                    </a:gs>
                  </a:gsLst>
                  <a:lin scaled="0"/>
                </a:gradFill>
                <a:cs typeface="+mn-ea"/>
                <a:sym typeface="+mn-lt"/>
              </a:rPr>
              <a:t>使用安全套</a:t>
            </a:r>
            <a:r>
              <a:rPr lang="en-US" altLang="zh-CN" b="1" dirty="0">
                <a:gradFill>
                  <a:gsLst>
                    <a:gs pos="0">
                      <a:srgbClr val="012D86"/>
                    </a:gs>
                    <a:gs pos="100000">
                      <a:srgbClr val="0E2557"/>
                    </a:gs>
                  </a:gsLst>
                  <a:lin scaled="0"/>
                </a:gradFill>
                <a:cs typeface="+mn-ea"/>
                <a:sym typeface="+mn-lt"/>
              </a:rPr>
              <a:t>Condom</a:t>
            </a:r>
            <a:r>
              <a:rPr lang="zh-CN" altLang="en-US" sz="1600" b="1" dirty="0">
                <a:solidFill>
                  <a:schemeClr val="tx1">
                    <a:lumMod val="85000"/>
                    <a:lumOff val="15000"/>
                  </a:schemeClr>
                </a:solidFill>
                <a:cs typeface="+mn-ea"/>
                <a:sym typeface="+mn-lt"/>
              </a:rPr>
              <a:t>坚持正确使用安全套是性生活中最有效的</a:t>
            </a:r>
            <a:r>
              <a:rPr lang="zh-CN" altLang="en-US" sz="1600" b="1" dirty="0">
                <a:gradFill>
                  <a:gsLst>
                    <a:gs pos="0">
                      <a:srgbClr val="007BD3"/>
                    </a:gs>
                    <a:gs pos="100000">
                      <a:srgbClr val="034373"/>
                    </a:gs>
                  </a:gsLst>
                  <a:lin scaled="0"/>
                </a:gradFill>
                <a:cs typeface="+mn-ea"/>
                <a:sym typeface="+mn-lt"/>
              </a:rPr>
              <a:t>预防性病和艾滋病（意外怀孕）</a:t>
            </a:r>
            <a:r>
              <a:rPr lang="zh-CN" altLang="en-US" sz="1600" b="1" dirty="0">
                <a:solidFill>
                  <a:schemeClr val="tx1">
                    <a:lumMod val="85000"/>
                    <a:lumOff val="15000"/>
                  </a:schemeClr>
                </a:solidFill>
                <a:cs typeface="+mn-ea"/>
                <a:sym typeface="+mn-lt"/>
              </a:rPr>
              <a:t>的措施之一。</a:t>
            </a:r>
            <a:endParaRPr lang="zh-CN" altLang="en-US" sz="1600" b="1" dirty="0">
              <a:solidFill>
                <a:schemeClr val="tx1">
                  <a:lumMod val="85000"/>
                  <a:lumOff val="15000"/>
                </a:schemeClr>
              </a:solidFill>
              <a:cs typeface="+mn-ea"/>
              <a:sym typeface="+mn-lt"/>
            </a:endParaRPr>
          </a:p>
          <a:p>
            <a:pPr>
              <a:lnSpc>
                <a:spcPct val="125000"/>
              </a:lnSpc>
            </a:pPr>
            <a:endParaRPr lang="zh-CN" altLang="en-US" sz="1600" b="1" dirty="0">
              <a:solidFill>
                <a:schemeClr val="tx1">
                  <a:lumMod val="85000"/>
                  <a:lumOff val="15000"/>
                </a:schemeClr>
              </a:solidFill>
              <a:cs typeface="+mn-ea"/>
              <a:sym typeface="+mn-lt"/>
            </a:endParaRPr>
          </a:p>
          <a:p>
            <a:pPr>
              <a:lnSpc>
                <a:spcPct val="125000"/>
              </a:lnSpc>
            </a:pPr>
            <a:endParaRPr lang="zh-CN" altLang="en-US" sz="1600" b="1" dirty="0">
              <a:solidFill>
                <a:schemeClr val="tx1">
                  <a:lumMod val="85000"/>
                  <a:lumOff val="15000"/>
                </a:schemeClr>
              </a:solidFill>
              <a:cs typeface="+mn-ea"/>
              <a:sym typeface="+mn-lt"/>
            </a:endParaRPr>
          </a:p>
          <a:p>
            <a:pPr>
              <a:lnSpc>
                <a:spcPct val="125000"/>
              </a:lnSpc>
            </a:pPr>
            <a:r>
              <a:rPr lang="en-US" altLang="zh-CN" b="1" dirty="0">
                <a:gradFill>
                  <a:gsLst>
                    <a:gs pos="0">
                      <a:srgbClr val="012D86"/>
                    </a:gs>
                    <a:gs pos="100000">
                      <a:srgbClr val="0E2557"/>
                    </a:gs>
                  </a:gsLst>
                  <a:lin scaled="0"/>
                </a:gradFill>
                <a:cs typeface="+mn-ea"/>
                <a:sym typeface="+mn-lt"/>
              </a:rPr>
              <a:t>     </a:t>
            </a:r>
            <a:endParaRPr lang="en-US" altLang="zh-CN" sz="2000" b="1" dirty="0">
              <a:gradFill>
                <a:gsLst>
                  <a:gs pos="0">
                    <a:srgbClr val="E30000"/>
                  </a:gs>
                  <a:gs pos="100000">
                    <a:srgbClr val="760303"/>
                  </a:gs>
                </a:gsLst>
                <a:lin scaled="0"/>
              </a:gradFill>
              <a:cs typeface="+mn-ea"/>
              <a:sym typeface="+mn-lt"/>
            </a:endParaRPr>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left)">
                                      <p:cBhvr>
                                        <p:cTn id="13" dur="500"/>
                                        <p:tgtEl>
                                          <p:spTgt spid="3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5" name="îŝḷîḓé-Rectangle 2"/>
          <p:cNvSpPr/>
          <p:nvPr/>
        </p:nvSpPr>
        <p:spPr>
          <a:xfrm>
            <a:off x="10299700" y="738505"/>
            <a:ext cx="1001395" cy="10026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
        <p:nvSpPr>
          <p:cNvPr id="33" name="文本框 32"/>
          <p:cNvSpPr txBox="1"/>
          <p:nvPr/>
        </p:nvSpPr>
        <p:spPr>
          <a:xfrm>
            <a:off x="1534213" y="508096"/>
            <a:ext cx="3684905" cy="583565"/>
          </a:xfrm>
          <a:prstGeom prst="rect">
            <a:avLst/>
          </a:prstGeom>
          <a:noFill/>
        </p:spPr>
        <p:txBody>
          <a:bodyPr wrap="none" rtlCol="0">
            <a:spAutoFit/>
            <a:scene3d>
              <a:camera prst="orthographicFront"/>
              <a:lightRig rig="threePt" dir="t"/>
            </a:scene3d>
            <a:sp3d contourW="12700"/>
          </a:bodyPr>
          <a:lstStyle/>
          <a:p>
            <a:r>
              <a:rPr lang="en-US" altLang="zh-CN" sz="3200" b="1" dirty="0">
                <a:gradFill>
                  <a:gsLst>
                    <a:gs pos="0">
                      <a:srgbClr val="012D86"/>
                    </a:gs>
                    <a:gs pos="100000">
                      <a:srgbClr val="0E2557"/>
                    </a:gs>
                  </a:gsLst>
                  <a:lin scaled="0"/>
                </a:gradFill>
                <a:cs typeface="+mn-ea"/>
                <a:sym typeface="+mn-lt"/>
              </a:rPr>
              <a:t>3</a:t>
            </a:r>
            <a:r>
              <a:rPr lang="zh-CN" altLang="en-US" sz="3200" b="1" dirty="0">
                <a:gradFill>
                  <a:gsLst>
                    <a:gs pos="0">
                      <a:srgbClr val="012D86"/>
                    </a:gs>
                    <a:gs pos="100000">
                      <a:srgbClr val="0E2557"/>
                    </a:gs>
                  </a:gsLst>
                  <a:lin scaled="0"/>
                </a:gradFill>
                <a:cs typeface="+mn-ea"/>
                <a:sym typeface="+mn-lt"/>
              </a:rPr>
              <a:t>大方法</a:t>
            </a:r>
            <a:r>
              <a:rPr lang="zh-CN" altLang="en-US" sz="3200" b="1" dirty="0">
                <a:solidFill>
                  <a:srgbClr val="BF181F"/>
                </a:solidFill>
                <a:cs typeface="+mn-ea"/>
                <a:sym typeface="+mn-lt"/>
              </a:rPr>
              <a:t>预防艾滋病</a:t>
            </a:r>
            <a:endParaRPr lang="zh-CN" altLang="en-US" sz="3200" b="1" dirty="0">
              <a:solidFill>
                <a:srgbClr val="BF181F"/>
              </a:solidFill>
              <a:cs typeface="+mn-ea"/>
              <a:sym typeface="+mn-lt"/>
            </a:endParaRPr>
          </a:p>
        </p:txBody>
      </p:sp>
      <p:sp>
        <p:nvSpPr>
          <p:cNvPr id="34" name="文本框 33"/>
          <p:cNvSpPr txBox="1"/>
          <p:nvPr/>
        </p:nvSpPr>
        <p:spPr>
          <a:xfrm>
            <a:off x="1553210" y="951865"/>
            <a:ext cx="3719195" cy="30162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cs typeface="+mn-ea"/>
                <a:sym typeface="+mn-lt"/>
              </a:rPr>
              <a:t>Acquired Immune Deficiency Syndrome</a:t>
            </a:r>
            <a:endParaRPr lang="en-US" altLang="zh-CN" sz="1200" dirty="0">
              <a:solidFill>
                <a:schemeClr val="bg1">
                  <a:lumMod val="50000"/>
                </a:schemeClr>
              </a:solidFill>
              <a:cs typeface="+mn-ea"/>
              <a:sym typeface="+mn-lt"/>
            </a:endParaRPr>
          </a:p>
        </p:txBody>
      </p:sp>
      <p:pic>
        <p:nvPicPr>
          <p:cNvPr id="35" name="图片 34"/>
          <p:cNvPicPr>
            <a:picLocks noChangeAspect="1"/>
          </p:cNvPicPr>
          <p:nvPr/>
        </p:nvPicPr>
        <p:blipFill>
          <a:blip r:embed="rId1" cstate="screen"/>
          <a:stretch>
            <a:fillRect/>
          </a:stretch>
        </p:blipFill>
        <p:spPr>
          <a:xfrm>
            <a:off x="903475" y="467790"/>
            <a:ext cx="425344" cy="767903"/>
          </a:xfrm>
          <a:prstGeom prst="rect">
            <a:avLst/>
          </a:prstGeom>
        </p:spPr>
      </p:pic>
      <p:sp>
        <p:nvSpPr>
          <p:cNvPr id="37" name="is1ide-Rectangle 22"/>
          <p:cNvSpPr/>
          <p:nvPr/>
        </p:nvSpPr>
        <p:spPr>
          <a:xfrm>
            <a:off x="1034415" y="1343660"/>
            <a:ext cx="4409440" cy="1172845"/>
          </a:xfrm>
          <a:prstGeom prst="rect">
            <a:avLst/>
          </a:prstGeom>
          <a:solidFill>
            <a:schemeClr val="bg1"/>
          </a:solidFill>
          <a:ln w="6350">
            <a:solidFill>
              <a:schemeClr val="bg1">
                <a:lumMod val="75000"/>
              </a:schemeClr>
            </a:solidFill>
            <a:miter lim="400000"/>
          </a:ln>
        </p:spPr>
        <p:txBody>
          <a:bodyPr anchor="ctr"/>
          <a:lstStyle/>
          <a:p>
            <a:pPr algn="ctr"/>
            <a:endParaRPr>
              <a:solidFill>
                <a:schemeClr val="tx1">
                  <a:lumMod val="85000"/>
                  <a:lumOff val="15000"/>
                </a:schemeClr>
              </a:solidFill>
              <a:cs typeface="+mn-ea"/>
              <a:sym typeface="+mn-lt"/>
            </a:endParaRPr>
          </a:p>
        </p:txBody>
      </p:sp>
      <p:sp>
        <p:nvSpPr>
          <p:cNvPr id="52" name="矩形 51"/>
          <p:cNvSpPr/>
          <p:nvPr/>
        </p:nvSpPr>
        <p:spPr>
          <a:xfrm>
            <a:off x="1518285" y="1322070"/>
            <a:ext cx="2666365" cy="60769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rgbClr val="BF181F"/>
                </a:solidFill>
                <a:cs typeface="+mn-ea"/>
                <a:sym typeface="+mn-lt"/>
              </a:rPr>
              <a:t>预防艾滋病</a:t>
            </a:r>
            <a:r>
              <a:rPr lang="zh-CN" altLang="en-US" sz="2800" b="1" dirty="0">
                <a:solidFill>
                  <a:srgbClr val="BF181F"/>
                </a:solidFill>
                <a:cs typeface="+mn-ea"/>
                <a:sym typeface="+mn-lt"/>
              </a:rPr>
              <a:t>方法二</a:t>
            </a:r>
            <a:r>
              <a:rPr lang="zh-CN" altLang="en-US" sz="2000" b="1" dirty="0">
                <a:solidFill>
                  <a:srgbClr val="BF181F"/>
                </a:solidFill>
                <a:cs typeface="+mn-ea"/>
                <a:sym typeface="+mn-lt"/>
              </a:rPr>
              <a:t>：</a:t>
            </a:r>
            <a:endParaRPr lang="zh-CN" altLang="en-US" sz="2000" b="1" dirty="0">
              <a:solidFill>
                <a:srgbClr val="BF181F"/>
              </a:solidFill>
              <a:cs typeface="+mn-ea"/>
              <a:sym typeface="+mn-lt"/>
            </a:endParaRPr>
          </a:p>
        </p:txBody>
      </p:sp>
      <p:sp>
        <p:nvSpPr>
          <p:cNvPr id="50" name="椭圆 44"/>
          <p:cNvSpPr/>
          <p:nvPr/>
        </p:nvSpPr>
        <p:spPr>
          <a:xfrm>
            <a:off x="4623286" y="1445719"/>
            <a:ext cx="546084" cy="530275"/>
          </a:xfrm>
          <a:custGeom>
            <a:avLst/>
            <a:gdLst>
              <a:gd name="connsiteX0" fmla="*/ 402703 w 581831"/>
              <a:gd name="connsiteY0" fmla="*/ 478705 h 564988"/>
              <a:gd name="connsiteX1" fmla="*/ 430122 w 581831"/>
              <a:gd name="connsiteY1" fmla="*/ 523802 h 564988"/>
              <a:gd name="connsiteX2" fmla="*/ 375284 w 581831"/>
              <a:gd name="connsiteY2" fmla="*/ 549571 h 564988"/>
              <a:gd name="connsiteX3" fmla="*/ 358349 w 581831"/>
              <a:gd name="connsiteY3" fmla="*/ 499643 h 564988"/>
              <a:gd name="connsiteX4" fmla="*/ 402703 w 581831"/>
              <a:gd name="connsiteY4" fmla="*/ 478705 h 564988"/>
              <a:gd name="connsiteX5" fmla="*/ 306459 w 581831"/>
              <a:gd name="connsiteY5" fmla="*/ 152485 h 564988"/>
              <a:gd name="connsiteX6" fmla="*/ 326021 w 581831"/>
              <a:gd name="connsiteY6" fmla="*/ 157925 h 564988"/>
              <a:gd name="connsiteX7" fmla="*/ 357481 w 581831"/>
              <a:gd name="connsiteY7" fmla="*/ 160342 h 564988"/>
              <a:gd name="connsiteX8" fmla="*/ 346994 w 581831"/>
              <a:gd name="connsiteY8" fmla="*/ 241734 h 564988"/>
              <a:gd name="connsiteX9" fmla="*/ 327634 w 581831"/>
              <a:gd name="connsiteY9" fmla="*/ 256240 h 564988"/>
              <a:gd name="connsiteX10" fmla="*/ 366355 w 581831"/>
              <a:gd name="connsiteY10" fmla="*/ 294115 h 564988"/>
              <a:gd name="connsiteX11" fmla="*/ 384908 w 581831"/>
              <a:gd name="connsiteY11" fmla="*/ 392430 h 564988"/>
              <a:gd name="connsiteX12" fmla="*/ 374421 w 581831"/>
              <a:gd name="connsiteY12" fmla="*/ 406936 h 564988"/>
              <a:gd name="connsiteX13" fmla="*/ 280847 w 581831"/>
              <a:gd name="connsiteY13" fmla="*/ 420635 h 564988"/>
              <a:gd name="connsiteX14" fmla="*/ 166300 w 581831"/>
              <a:gd name="connsiteY14" fmla="*/ 410159 h 564988"/>
              <a:gd name="connsiteX15" fmla="*/ 154200 w 581831"/>
              <a:gd name="connsiteY15" fmla="*/ 396459 h 564988"/>
              <a:gd name="connsiteX16" fmla="*/ 167106 w 581831"/>
              <a:gd name="connsiteY16" fmla="*/ 305397 h 564988"/>
              <a:gd name="connsiteX17" fmla="*/ 243740 w 581831"/>
              <a:gd name="connsiteY17" fmla="*/ 259463 h 564988"/>
              <a:gd name="connsiteX18" fmla="*/ 250194 w 581831"/>
              <a:gd name="connsiteY18" fmla="*/ 240122 h 564988"/>
              <a:gd name="connsiteX19" fmla="*/ 263100 w 581831"/>
              <a:gd name="connsiteY19" fmla="*/ 233676 h 564988"/>
              <a:gd name="connsiteX20" fmla="*/ 263100 w 581831"/>
              <a:gd name="connsiteY20" fmla="*/ 206276 h 564988"/>
              <a:gd name="connsiteX21" fmla="*/ 259874 w 581831"/>
              <a:gd name="connsiteY21" fmla="*/ 190965 h 564988"/>
              <a:gd name="connsiteX22" fmla="*/ 277621 w 581831"/>
              <a:gd name="connsiteY22" fmla="*/ 186936 h 564988"/>
              <a:gd name="connsiteX23" fmla="*/ 292947 w 581831"/>
              <a:gd name="connsiteY23" fmla="*/ 173236 h 564988"/>
              <a:gd name="connsiteX24" fmla="*/ 297787 w 581831"/>
              <a:gd name="connsiteY24" fmla="*/ 155507 h 564988"/>
              <a:gd name="connsiteX25" fmla="*/ 306459 w 581831"/>
              <a:gd name="connsiteY25" fmla="*/ 152485 h 564988"/>
              <a:gd name="connsiteX26" fmla="*/ 269604 w 581831"/>
              <a:gd name="connsiteY26" fmla="*/ 123336 h 564988"/>
              <a:gd name="connsiteX27" fmla="*/ 290592 w 581831"/>
              <a:gd name="connsiteY27" fmla="*/ 148314 h 564988"/>
              <a:gd name="connsiteX28" fmla="*/ 289785 w 581831"/>
              <a:gd name="connsiteY28" fmla="*/ 149119 h 564988"/>
              <a:gd name="connsiteX29" fmla="*/ 281712 w 581831"/>
              <a:gd name="connsiteY29" fmla="*/ 174097 h 564988"/>
              <a:gd name="connsiteX30" fmla="*/ 280905 w 581831"/>
              <a:gd name="connsiteY30" fmla="*/ 178931 h 564988"/>
              <a:gd name="connsiteX31" fmla="*/ 276869 w 581831"/>
              <a:gd name="connsiteY31" fmla="*/ 178931 h 564988"/>
              <a:gd name="connsiteX32" fmla="*/ 266375 w 581831"/>
              <a:gd name="connsiteY32" fmla="*/ 176514 h 564988"/>
              <a:gd name="connsiteX33" fmla="*/ 253459 w 581831"/>
              <a:gd name="connsiteY33" fmla="*/ 182154 h 564988"/>
              <a:gd name="connsiteX34" fmla="*/ 269604 w 581831"/>
              <a:gd name="connsiteY34" fmla="*/ 123336 h 564988"/>
              <a:gd name="connsiteX35" fmla="*/ 305717 w 581831"/>
              <a:gd name="connsiteY35" fmla="*/ 105370 h 564988"/>
              <a:gd name="connsiteX36" fmla="*/ 322809 w 581831"/>
              <a:gd name="connsiteY36" fmla="*/ 108060 h 564988"/>
              <a:gd name="connsiteX37" fmla="*/ 358356 w 581831"/>
              <a:gd name="connsiteY37" fmla="*/ 150693 h 564988"/>
              <a:gd name="connsiteX38" fmla="*/ 351893 w 581831"/>
              <a:gd name="connsiteY38" fmla="*/ 153107 h 564988"/>
              <a:gd name="connsiteX39" fmla="*/ 343814 w 581831"/>
              <a:gd name="connsiteY39" fmla="*/ 153911 h 564988"/>
              <a:gd name="connsiteX40" fmla="*/ 325233 w 581831"/>
              <a:gd name="connsiteY40" fmla="*/ 150693 h 564988"/>
              <a:gd name="connsiteX41" fmla="*/ 301804 w 581831"/>
              <a:gd name="connsiteY41" fmla="*/ 144258 h 564988"/>
              <a:gd name="connsiteX42" fmla="*/ 299381 w 581831"/>
              <a:gd name="connsiteY42" fmla="*/ 144258 h 564988"/>
              <a:gd name="connsiteX43" fmla="*/ 275952 w 581831"/>
              <a:gd name="connsiteY43" fmla="*/ 116908 h 564988"/>
              <a:gd name="connsiteX44" fmla="*/ 305717 w 581831"/>
              <a:gd name="connsiteY44" fmla="*/ 105370 h 564988"/>
              <a:gd name="connsiteX45" fmla="*/ 283249 w 581831"/>
              <a:gd name="connsiteY45" fmla="*/ 0 h 564988"/>
              <a:gd name="connsiteX46" fmla="*/ 530184 w 581831"/>
              <a:gd name="connsiteY46" fmla="*/ 144269 h 564988"/>
              <a:gd name="connsiteX47" fmla="*/ 581831 w 581831"/>
              <a:gd name="connsiteY47" fmla="*/ 131374 h 564988"/>
              <a:gd name="connsiteX48" fmla="*/ 539868 w 581831"/>
              <a:gd name="connsiteY48" fmla="*/ 282091 h 564988"/>
              <a:gd name="connsiteX49" fmla="*/ 430119 w 581831"/>
              <a:gd name="connsiteY49" fmla="*/ 170867 h 564988"/>
              <a:gd name="connsiteX50" fmla="*/ 476924 w 581831"/>
              <a:gd name="connsiteY50" fmla="*/ 158777 h 564988"/>
              <a:gd name="connsiteX51" fmla="*/ 283249 w 581831"/>
              <a:gd name="connsiteY51" fmla="*/ 52388 h 564988"/>
              <a:gd name="connsiteX52" fmla="*/ 52454 w 581831"/>
              <a:gd name="connsiteY52" fmla="*/ 282091 h 564988"/>
              <a:gd name="connsiteX53" fmla="*/ 283249 w 581831"/>
              <a:gd name="connsiteY53" fmla="*/ 512600 h 564988"/>
              <a:gd name="connsiteX54" fmla="*/ 325212 w 581831"/>
              <a:gd name="connsiteY54" fmla="*/ 508570 h 564988"/>
              <a:gd name="connsiteX55" fmla="*/ 334896 w 581831"/>
              <a:gd name="connsiteY55" fmla="*/ 560152 h 564988"/>
              <a:gd name="connsiteX56" fmla="*/ 283249 w 581831"/>
              <a:gd name="connsiteY56" fmla="*/ 564988 h 564988"/>
              <a:gd name="connsiteX57" fmla="*/ 0 w 581831"/>
              <a:gd name="connsiteY57" fmla="*/ 282091 h 564988"/>
              <a:gd name="connsiteX58" fmla="*/ 283249 w 581831"/>
              <a:gd name="connsiteY58" fmla="*/ 0 h 56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81831" h="564988">
                <a:moveTo>
                  <a:pt x="402703" y="478705"/>
                </a:moveTo>
                <a:lnTo>
                  <a:pt x="430122" y="523802"/>
                </a:lnTo>
                <a:cubicBezTo>
                  <a:pt x="413187" y="534270"/>
                  <a:pt x="394639" y="543129"/>
                  <a:pt x="375284" y="549571"/>
                </a:cubicBezTo>
                <a:lnTo>
                  <a:pt x="358349" y="499643"/>
                </a:lnTo>
                <a:cubicBezTo>
                  <a:pt x="373671" y="494811"/>
                  <a:pt x="388994" y="487563"/>
                  <a:pt x="402703" y="478705"/>
                </a:cubicBezTo>
                <a:close/>
                <a:moveTo>
                  <a:pt x="306459" y="152485"/>
                </a:moveTo>
                <a:cubicBezTo>
                  <a:pt x="310291" y="152888"/>
                  <a:pt x="315937" y="154702"/>
                  <a:pt x="326021" y="157925"/>
                </a:cubicBezTo>
                <a:cubicBezTo>
                  <a:pt x="345381" y="165177"/>
                  <a:pt x="357481" y="160342"/>
                  <a:pt x="357481" y="160342"/>
                </a:cubicBezTo>
                <a:cubicBezTo>
                  <a:pt x="359094" y="179683"/>
                  <a:pt x="352641" y="218364"/>
                  <a:pt x="346994" y="241734"/>
                </a:cubicBezTo>
                <a:cubicBezTo>
                  <a:pt x="341348" y="265910"/>
                  <a:pt x="327634" y="256240"/>
                  <a:pt x="327634" y="256240"/>
                </a:cubicBezTo>
                <a:cubicBezTo>
                  <a:pt x="330861" y="265910"/>
                  <a:pt x="347801" y="281221"/>
                  <a:pt x="366355" y="294115"/>
                </a:cubicBezTo>
                <a:cubicBezTo>
                  <a:pt x="381681" y="303785"/>
                  <a:pt x="384101" y="366643"/>
                  <a:pt x="384908" y="392430"/>
                </a:cubicBezTo>
                <a:cubicBezTo>
                  <a:pt x="384908" y="398877"/>
                  <a:pt x="380068" y="405324"/>
                  <a:pt x="374421" y="406936"/>
                </a:cubicBezTo>
                <a:cubicBezTo>
                  <a:pt x="359094" y="411771"/>
                  <a:pt x="326828" y="419829"/>
                  <a:pt x="280847" y="420635"/>
                </a:cubicBezTo>
                <a:cubicBezTo>
                  <a:pt x="231640" y="421441"/>
                  <a:pt x="186467" y="413382"/>
                  <a:pt x="166300" y="410159"/>
                </a:cubicBezTo>
                <a:cubicBezTo>
                  <a:pt x="159846" y="408547"/>
                  <a:pt x="155006" y="402906"/>
                  <a:pt x="154200" y="396459"/>
                </a:cubicBezTo>
                <a:cubicBezTo>
                  <a:pt x="153393" y="365837"/>
                  <a:pt x="160653" y="326349"/>
                  <a:pt x="167106" y="305397"/>
                </a:cubicBezTo>
                <a:cubicBezTo>
                  <a:pt x="175173" y="281221"/>
                  <a:pt x="243740" y="259463"/>
                  <a:pt x="243740" y="259463"/>
                </a:cubicBezTo>
                <a:cubicBezTo>
                  <a:pt x="243740" y="253016"/>
                  <a:pt x="246160" y="248987"/>
                  <a:pt x="250194" y="240122"/>
                </a:cubicBezTo>
                <a:cubicBezTo>
                  <a:pt x="255034" y="230452"/>
                  <a:pt x="263100" y="233676"/>
                  <a:pt x="263100" y="233676"/>
                </a:cubicBezTo>
                <a:lnTo>
                  <a:pt x="263100" y="206276"/>
                </a:lnTo>
                <a:cubicBezTo>
                  <a:pt x="263100" y="206276"/>
                  <a:pt x="255034" y="202247"/>
                  <a:pt x="259874" y="190965"/>
                </a:cubicBezTo>
                <a:cubicBezTo>
                  <a:pt x="265520" y="178877"/>
                  <a:pt x="277621" y="186936"/>
                  <a:pt x="277621" y="186936"/>
                </a:cubicBezTo>
                <a:cubicBezTo>
                  <a:pt x="295367" y="190965"/>
                  <a:pt x="292947" y="173236"/>
                  <a:pt x="292947" y="173236"/>
                </a:cubicBezTo>
                <a:cubicBezTo>
                  <a:pt x="292947" y="173236"/>
                  <a:pt x="290527" y="161954"/>
                  <a:pt x="297787" y="155507"/>
                </a:cubicBezTo>
                <a:cubicBezTo>
                  <a:pt x="300611" y="153090"/>
                  <a:pt x="302627" y="152082"/>
                  <a:pt x="306459" y="152485"/>
                </a:cubicBezTo>
                <a:close/>
                <a:moveTo>
                  <a:pt x="269604" y="123336"/>
                </a:moveTo>
                <a:cubicBezTo>
                  <a:pt x="273640" y="130588"/>
                  <a:pt x="280098" y="140256"/>
                  <a:pt x="290592" y="148314"/>
                </a:cubicBezTo>
                <a:cubicBezTo>
                  <a:pt x="290592" y="148314"/>
                  <a:pt x="289785" y="148314"/>
                  <a:pt x="289785" y="149119"/>
                </a:cubicBezTo>
                <a:cubicBezTo>
                  <a:pt x="280905" y="156371"/>
                  <a:pt x="280905" y="168457"/>
                  <a:pt x="281712" y="174097"/>
                </a:cubicBezTo>
                <a:cubicBezTo>
                  <a:pt x="281712" y="174902"/>
                  <a:pt x="281712" y="178125"/>
                  <a:pt x="280905" y="178931"/>
                </a:cubicBezTo>
                <a:cubicBezTo>
                  <a:pt x="280905" y="178931"/>
                  <a:pt x="279291" y="179737"/>
                  <a:pt x="276869" y="178931"/>
                </a:cubicBezTo>
                <a:cubicBezTo>
                  <a:pt x="275255" y="178125"/>
                  <a:pt x="271218" y="176514"/>
                  <a:pt x="266375" y="176514"/>
                </a:cubicBezTo>
                <a:cubicBezTo>
                  <a:pt x="260724" y="176514"/>
                  <a:pt x="256688" y="178125"/>
                  <a:pt x="253459" y="182154"/>
                </a:cubicBezTo>
                <a:cubicBezTo>
                  <a:pt x="250230" y="167651"/>
                  <a:pt x="248616" y="141062"/>
                  <a:pt x="269604" y="123336"/>
                </a:cubicBezTo>
                <a:close/>
                <a:moveTo>
                  <a:pt x="305717" y="105370"/>
                </a:moveTo>
                <a:cubicBezTo>
                  <a:pt x="310842" y="105295"/>
                  <a:pt x="316548" y="106049"/>
                  <a:pt x="322809" y="108060"/>
                </a:cubicBezTo>
                <a:cubicBezTo>
                  <a:pt x="359972" y="120126"/>
                  <a:pt x="361588" y="138627"/>
                  <a:pt x="358356" y="150693"/>
                </a:cubicBezTo>
                <a:lnTo>
                  <a:pt x="351893" y="153107"/>
                </a:lnTo>
                <a:cubicBezTo>
                  <a:pt x="351893" y="153107"/>
                  <a:pt x="348662" y="153911"/>
                  <a:pt x="343814" y="153911"/>
                </a:cubicBezTo>
                <a:cubicBezTo>
                  <a:pt x="338159" y="153911"/>
                  <a:pt x="331696" y="152302"/>
                  <a:pt x="325233" y="150693"/>
                </a:cubicBezTo>
                <a:cubicBezTo>
                  <a:pt x="313115" y="145867"/>
                  <a:pt x="307460" y="144258"/>
                  <a:pt x="301804" y="144258"/>
                </a:cubicBezTo>
                <a:cubicBezTo>
                  <a:pt x="300996" y="144258"/>
                  <a:pt x="300189" y="144258"/>
                  <a:pt x="299381" y="144258"/>
                </a:cubicBezTo>
                <a:cubicBezTo>
                  <a:pt x="285647" y="136214"/>
                  <a:pt x="279184" y="124952"/>
                  <a:pt x="275952" y="116908"/>
                </a:cubicBezTo>
                <a:cubicBezTo>
                  <a:pt x="280193" y="113289"/>
                  <a:pt x="290342" y="105597"/>
                  <a:pt x="305717" y="105370"/>
                </a:cubicBezTo>
                <a:close/>
                <a:moveTo>
                  <a:pt x="283249" y="0"/>
                </a:moveTo>
                <a:cubicBezTo>
                  <a:pt x="385735" y="0"/>
                  <a:pt x="480152" y="56418"/>
                  <a:pt x="530184" y="144269"/>
                </a:cubicBezTo>
                <a:lnTo>
                  <a:pt x="581831" y="131374"/>
                </a:lnTo>
                <a:lnTo>
                  <a:pt x="539868" y="282091"/>
                </a:lnTo>
                <a:lnTo>
                  <a:pt x="430119" y="170867"/>
                </a:lnTo>
                <a:lnTo>
                  <a:pt x="476924" y="158777"/>
                </a:lnTo>
                <a:cubicBezTo>
                  <a:pt x="434961" y="92687"/>
                  <a:pt x="361526" y="52388"/>
                  <a:pt x="283249" y="52388"/>
                </a:cubicBezTo>
                <a:cubicBezTo>
                  <a:pt x="155747" y="52388"/>
                  <a:pt x="52454" y="155553"/>
                  <a:pt x="52454" y="282091"/>
                </a:cubicBezTo>
                <a:cubicBezTo>
                  <a:pt x="52454" y="409435"/>
                  <a:pt x="155747" y="512600"/>
                  <a:pt x="283249" y="512600"/>
                </a:cubicBezTo>
                <a:cubicBezTo>
                  <a:pt x="296968" y="512600"/>
                  <a:pt x="311493" y="510988"/>
                  <a:pt x="325212" y="508570"/>
                </a:cubicBezTo>
                <a:lnTo>
                  <a:pt x="334896" y="560152"/>
                </a:lnTo>
                <a:cubicBezTo>
                  <a:pt x="317949" y="563376"/>
                  <a:pt x="300196" y="564988"/>
                  <a:pt x="283249" y="564988"/>
                </a:cubicBezTo>
                <a:cubicBezTo>
                  <a:pt x="126696" y="564988"/>
                  <a:pt x="0" y="438450"/>
                  <a:pt x="0" y="282091"/>
                </a:cubicBezTo>
                <a:cubicBezTo>
                  <a:pt x="0" y="126538"/>
                  <a:pt x="126696" y="0"/>
                  <a:pt x="28324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85000"/>
                  <a:lumOff val="15000"/>
                </a:schemeClr>
              </a:solidFill>
              <a:cs typeface="+mn-ea"/>
              <a:sym typeface="+mn-lt"/>
            </a:endParaRPr>
          </a:p>
        </p:txBody>
      </p:sp>
      <p:sp>
        <p:nvSpPr>
          <p:cNvPr id="27" name="is1ide-Rectangle: Rounded Corners 31"/>
          <p:cNvSpPr/>
          <p:nvPr/>
        </p:nvSpPr>
        <p:spPr>
          <a:xfrm rot="16200000">
            <a:off x="680720" y="1706245"/>
            <a:ext cx="1164590" cy="457200"/>
          </a:xfrm>
          <a:prstGeom prst="rect">
            <a:avLst/>
          </a:prstGeom>
          <a:solidFill>
            <a:schemeClr val="accent1"/>
          </a:solidFill>
          <a:ln w="12700">
            <a:miter lim="400000"/>
          </a:ln>
        </p:spPr>
        <p:txBody>
          <a:bodyPr vert="eaVert" wrap="none" lIns="25400" tIns="25400" rIns="25400" bIns="25400" anchor="ctr" anchorCtr="1">
            <a:normAutofit/>
          </a:bodyPr>
          <a:lstStyle/>
          <a:p>
            <a:pPr marL="0" marR="0" lvl="0" indent="0" algn="ctr" defTabSz="914400" eaLnBrk="1" fontAlgn="auto" latinLnBrk="0" hangingPunct="1">
              <a:buClrTx/>
              <a:buSzTx/>
              <a:buFontTx/>
              <a:buNone/>
              <a:defRPr/>
            </a:pPr>
            <a:endParaRPr kumimoji="0" lang="zh-CN" altLang="en-US" sz="1600" b="0" i="0" u="none" strike="noStrike" kern="0" cap="none" spc="0" normalizeH="0" baseline="0" noProof="0" dirty="0">
              <a:ln>
                <a:noFill/>
              </a:ln>
              <a:solidFill>
                <a:schemeClr val="tx1">
                  <a:lumMod val="85000"/>
                  <a:lumOff val="15000"/>
                </a:schemeClr>
              </a:solidFill>
              <a:effectLst/>
              <a:uLnTx/>
              <a:uFillTx/>
              <a:cs typeface="+mn-ea"/>
              <a:sym typeface="+mn-lt"/>
            </a:endParaRPr>
          </a:p>
        </p:txBody>
      </p:sp>
      <p:sp>
        <p:nvSpPr>
          <p:cNvPr id="2" name="矩形 1"/>
          <p:cNvSpPr/>
          <p:nvPr/>
        </p:nvSpPr>
        <p:spPr>
          <a:xfrm>
            <a:off x="903605" y="2560320"/>
            <a:ext cx="6801485" cy="2168525"/>
          </a:xfrm>
          <a:prstGeom prst="rect">
            <a:avLst/>
          </a:prstGeom>
        </p:spPr>
        <p:txBody>
          <a:bodyPr wrap="square">
            <a:spAutoFit/>
            <a:scene3d>
              <a:camera prst="orthographicFront"/>
              <a:lightRig rig="threePt" dir="t"/>
            </a:scene3d>
            <a:sp3d contourW="12700"/>
          </a:bodyPr>
          <a:p>
            <a:pPr>
              <a:lnSpc>
                <a:spcPct val="125000"/>
              </a:lnSpc>
            </a:pPr>
            <a:r>
              <a:rPr lang="en-US" altLang="zh-CN" sz="2000" dirty="0">
                <a:gradFill>
                  <a:gsLst>
                    <a:gs pos="0">
                      <a:srgbClr val="E30000"/>
                    </a:gs>
                    <a:gs pos="100000">
                      <a:srgbClr val="760303"/>
                    </a:gs>
                  </a:gsLst>
                  <a:lin scaled="0"/>
                </a:gradFill>
                <a:cs typeface="+mn-ea"/>
                <a:sym typeface="+mn-lt"/>
              </a:rPr>
              <a:t>      </a:t>
            </a:r>
            <a:r>
              <a:rPr lang="en-US" altLang="zh-CN" sz="2000" b="1" dirty="0">
                <a:gradFill>
                  <a:gsLst>
                    <a:gs pos="0">
                      <a:srgbClr val="E30000"/>
                    </a:gs>
                    <a:gs pos="100000">
                      <a:srgbClr val="760303"/>
                    </a:gs>
                  </a:gsLst>
                  <a:lin scaled="0"/>
                </a:gradFill>
                <a:cs typeface="+mn-ea"/>
                <a:sym typeface="+mn-lt"/>
              </a:rPr>
              <a:t> </a:t>
            </a:r>
            <a:r>
              <a:rPr lang="zh-CN" altLang="en-US" sz="2000" b="1" dirty="0">
                <a:gradFill>
                  <a:gsLst>
                    <a:gs pos="0">
                      <a:srgbClr val="E30000"/>
                    </a:gs>
                    <a:gs pos="100000">
                      <a:srgbClr val="760303"/>
                    </a:gs>
                  </a:gsLst>
                  <a:lin scaled="0"/>
                </a:gradFill>
                <a:cs typeface="+mn-ea"/>
                <a:sym typeface="+mn-lt"/>
              </a:rPr>
              <a:t>避免直接与艾滋病患者的血液、精液、乳汁、尿液和泪液接触，切断其传播途径。</a:t>
            </a:r>
            <a:endParaRPr lang="en-US" altLang="zh-CN" sz="2000" b="1" dirty="0">
              <a:gradFill>
                <a:gsLst>
                  <a:gs pos="0">
                    <a:srgbClr val="E30000"/>
                  </a:gs>
                  <a:gs pos="100000">
                    <a:srgbClr val="760303"/>
                  </a:gs>
                </a:gsLst>
                <a:lin scaled="0"/>
              </a:gradFill>
              <a:cs typeface="+mn-ea"/>
              <a:sym typeface="+mn-lt"/>
            </a:endParaRPr>
          </a:p>
          <a:p>
            <a:pPr>
              <a:lnSpc>
                <a:spcPct val="125000"/>
              </a:lnSpc>
            </a:pPr>
            <a:r>
              <a:rPr lang="en-US" altLang="zh-CN" sz="2000" b="1" dirty="0">
                <a:solidFill>
                  <a:schemeClr val="tx1"/>
                </a:solidFill>
                <a:cs typeface="+mn-ea"/>
                <a:sym typeface="+mn-lt"/>
              </a:rPr>
              <a:t>       </a:t>
            </a:r>
            <a:r>
              <a:rPr lang="zh-CN" altLang="en-US" sz="2000" b="1" dirty="0">
                <a:solidFill>
                  <a:schemeClr val="tx1"/>
                </a:solidFill>
                <a:cs typeface="+mn-ea"/>
                <a:sym typeface="+mn-lt"/>
              </a:rPr>
              <a:t>不与他人共用注射器，远离毒品！</a:t>
            </a:r>
            <a:endParaRPr lang="zh-CN" altLang="en-US" sz="2000" b="1" dirty="0">
              <a:solidFill>
                <a:schemeClr val="tx1"/>
              </a:solidFill>
              <a:cs typeface="+mn-ea"/>
              <a:sym typeface="+mn-lt"/>
            </a:endParaRPr>
          </a:p>
          <a:p>
            <a:pPr>
              <a:lnSpc>
                <a:spcPct val="125000"/>
              </a:lnSpc>
            </a:pPr>
            <a:endParaRPr lang="zh-CN" altLang="en-US" sz="2000" b="1" dirty="0">
              <a:gradFill>
                <a:gsLst>
                  <a:gs pos="0">
                    <a:srgbClr val="012D86"/>
                  </a:gs>
                  <a:gs pos="100000">
                    <a:srgbClr val="0E2557"/>
                  </a:gs>
                </a:gsLst>
                <a:lin scaled="0"/>
              </a:gradFill>
              <a:cs typeface="+mn-ea"/>
              <a:sym typeface="+mn-lt"/>
            </a:endParaRPr>
          </a:p>
          <a:p>
            <a:pPr>
              <a:lnSpc>
                <a:spcPct val="125000"/>
              </a:lnSpc>
            </a:pPr>
            <a:r>
              <a:rPr lang="en-US" altLang="zh-CN" sz="2800" b="1" dirty="0">
                <a:gradFill>
                  <a:gsLst>
                    <a:gs pos="0">
                      <a:srgbClr val="012D86"/>
                    </a:gs>
                    <a:gs pos="100000">
                      <a:srgbClr val="0E2557"/>
                    </a:gs>
                  </a:gsLst>
                  <a:lin scaled="0"/>
                </a:gradFill>
                <a:cs typeface="+mn-ea"/>
                <a:sym typeface="+mn-lt"/>
              </a:rPr>
              <a:t>避免一切可能导致</a:t>
            </a:r>
            <a:r>
              <a:rPr lang="en-US" altLang="zh-CN" sz="2800" b="1" dirty="0">
                <a:gradFill>
                  <a:gsLst>
                    <a:gs pos="0">
                      <a:srgbClr val="E30000"/>
                    </a:gs>
                    <a:gs pos="100000">
                      <a:srgbClr val="760303"/>
                    </a:gs>
                  </a:gsLst>
                  <a:lin scaled="0"/>
                </a:gradFill>
                <a:cs typeface="+mn-ea"/>
                <a:sym typeface="+mn-lt"/>
              </a:rPr>
              <a:t>血液或体液交换</a:t>
            </a:r>
            <a:r>
              <a:rPr lang="en-US" altLang="zh-CN" sz="2800" b="1" dirty="0">
                <a:gradFill>
                  <a:gsLst>
                    <a:gs pos="0">
                      <a:srgbClr val="012D86"/>
                    </a:gs>
                    <a:gs pos="100000">
                      <a:srgbClr val="0E2557"/>
                    </a:gs>
                  </a:gsLst>
                  <a:lin scaled="0"/>
                </a:gradFill>
                <a:cs typeface="+mn-ea"/>
                <a:sym typeface="+mn-lt"/>
              </a:rPr>
              <a:t>的行为！</a:t>
            </a:r>
            <a:endParaRPr lang="en-US" altLang="zh-CN" sz="2800" b="1" dirty="0">
              <a:gradFill>
                <a:gsLst>
                  <a:gs pos="0">
                    <a:srgbClr val="012D86"/>
                  </a:gs>
                  <a:gs pos="100000">
                    <a:srgbClr val="0E2557"/>
                  </a:gs>
                </a:gsLst>
                <a:lin scaled="0"/>
              </a:gradFill>
              <a:cs typeface="+mn-ea"/>
              <a:sym typeface="+mn-lt"/>
            </a:endParaRPr>
          </a:p>
        </p:txBody>
      </p:sp>
      <p:sp>
        <p:nvSpPr>
          <p:cNvPr id="3" name="矩形 2"/>
          <p:cNvSpPr/>
          <p:nvPr/>
        </p:nvSpPr>
        <p:spPr>
          <a:xfrm>
            <a:off x="1578610" y="1918335"/>
            <a:ext cx="3005455" cy="553085"/>
          </a:xfrm>
          <a:prstGeom prst="rect">
            <a:avLst/>
          </a:prstGeom>
        </p:spPr>
        <p:txBody>
          <a:bodyPr wrap="square">
            <a:spAutoFit/>
            <a:scene3d>
              <a:camera prst="orthographicFront"/>
              <a:lightRig rig="threePt" dir="t"/>
            </a:scene3d>
            <a:sp3d contourW="12700"/>
          </a:bodyPr>
          <a:p>
            <a:pPr>
              <a:lnSpc>
                <a:spcPct val="125000"/>
              </a:lnSpc>
            </a:pPr>
            <a:r>
              <a:rPr lang="zh-CN" altLang="en-US" sz="2400" b="1" dirty="0">
                <a:gradFill>
                  <a:gsLst>
                    <a:gs pos="0">
                      <a:srgbClr val="012D86"/>
                    </a:gs>
                    <a:gs pos="100000">
                      <a:srgbClr val="0E2557"/>
                    </a:gs>
                  </a:gsLst>
                  <a:lin scaled="0"/>
                </a:gradFill>
                <a:cs typeface="+mn-ea"/>
                <a:sym typeface="+mn-lt"/>
              </a:rPr>
              <a:t>预防经血传播</a:t>
            </a:r>
            <a:endParaRPr lang="zh-CN" altLang="en-US" sz="2400" b="1" dirty="0">
              <a:gradFill>
                <a:gsLst>
                  <a:gs pos="0">
                    <a:srgbClr val="012D86"/>
                  </a:gs>
                  <a:gs pos="100000">
                    <a:srgbClr val="0E2557"/>
                  </a:gs>
                </a:gsLst>
                <a:lin scaled="0"/>
              </a:gradFill>
              <a:cs typeface="+mn-ea"/>
              <a:sym typeface="+mn-lt"/>
            </a:endParaRPr>
          </a:p>
        </p:txBody>
      </p:sp>
      <p:pic>
        <p:nvPicPr>
          <p:cNvPr id="4" name="图片 3" descr="禁毒"/>
          <p:cNvPicPr>
            <a:picLocks noChangeAspect="1"/>
          </p:cNvPicPr>
          <p:nvPr/>
        </p:nvPicPr>
        <p:blipFill>
          <a:blip r:embed="rId2"/>
          <a:stretch>
            <a:fillRect/>
          </a:stretch>
        </p:blipFill>
        <p:spPr>
          <a:xfrm>
            <a:off x="8432800" y="1100455"/>
            <a:ext cx="2476500" cy="4400550"/>
          </a:xfrm>
          <a:prstGeom prst="rect">
            <a:avLst/>
          </a:prstGeom>
        </p:spPr>
      </p:pic>
      <p:sp>
        <p:nvSpPr>
          <p:cNvPr id="6" name="îŝḷîḓé-Rectangle 5"/>
          <p:cNvSpPr/>
          <p:nvPr/>
        </p:nvSpPr>
        <p:spPr>
          <a:xfrm>
            <a:off x="8285334" y="5186082"/>
            <a:ext cx="468555" cy="468555"/>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left)">
                                      <p:cBhvr>
                                        <p:cTn id="13" dur="500"/>
                                        <p:tgtEl>
                                          <p:spTgt spid="3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500"/>
                                        <p:tgtEl>
                                          <p:spTgt spid="34"/>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5" grpId="0" bldLvl="0" animBg="1"/>
      <p:bldP spid="6"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5" name="îŝḷîḓé-Rectangle 2"/>
          <p:cNvSpPr/>
          <p:nvPr/>
        </p:nvSpPr>
        <p:spPr>
          <a:xfrm>
            <a:off x="10649585" y="1235710"/>
            <a:ext cx="1001395" cy="10026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
        <p:nvSpPr>
          <p:cNvPr id="33" name="文本框 32"/>
          <p:cNvSpPr txBox="1"/>
          <p:nvPr/>
        </p:nvSpPr>
        <p:spPr>
          <a:xfrm>
            <a:off x="1534213" y="508096"/>
            <a:ext cx="3684905" cy="583565"/>
          </a:xfrm>
          <a:prstGeom prst="rect">
            <a:avLst/>
          </a:prstGeom>
          <a:noFill/>
        </p:spPr>
        <p:txBody>
          <a:bodyPr wrap="none" rtlCol="0">
            <a:spAutoFit/>
            <a:scene3d>
              <a:camera prst="orthographicFront"/>
              <a:lightRig rig="threePt" dir="t"/>
            </a:scene3d>
            <a:sp3d contourW="12700"/>
          </a:bodyPr>
          <a:lstStyle/>
          <a:p>
            <a:r>
              <a:rPr lang="en-US" altLang="zh-CN" sz="3200" b="1" dirty="0">
                <a:gradFill>
                  <a:gsLst>
                    <a:gs pos="0">
                      <a:srgbClr val="012D86"/>
                    </a:gs>
                    <a:gs pos="100000">
                      <a:srgbClr val="0E2557"/>
                    </a:gs>
                  </a:gsLst>
                  <a:lin scaled="0"/>
                </a:gradFill>
                <a:cs typeface="+mn-ea"/>
                <a:sym typeface="+mn-lt"/>
              </a:rPr>
              <a:t>3</a:t>
            </a:r>
            <a:r>
              <a:rPr lang="zh-CN" altLang="en-US" sz="3200" b="1" dirty="0">
                <a:gradFill>
                  <a:gsLst>
                    <a:gs pos="0">
                      <a:srgbClr val="012D86"/>
                    </a:gs>
                    <a:gs pos="100000">
                      <a:srgbClr val="0E2557"/>
                    </a:gs>
                  </a:gsLst>
                  <a:lin scaled="0"/>
                </a:gradFill>
                <a:cs typeface="+mn-ea"/>
                <a:sym typeface="+mn-lt"/>
              </a:rPr>
              <a:t>大方法</a:t>
            </a:r>
            <a:r>
              <a:rPr lang="zh-CN" altLang="en-US" sz="3200" b="1" dirty="0">
                <a:solidFill>
                  <a:srgbClr val="BF181F"/>
                </a:solidFill>
                <a:cs typeface="+mn-ea"/>
                <a:sym typeface="+mn-lt"/>
              </a:rPr>
              <a:t>预防艾滋病</a:t>
            </a:r>
            <a:endParaRPr lang="zh-CN" altLang="en-US" sz="3200" b="1" dirty="0">
              <a:solidFill>
                <a:srgbClr val="BF181F"/>
              </a:solidFill>
              <a:cs typeface="+mn-ea"/>
              <a:sym typeface="+mn-lt"/>
            </a:endParaRPr>
          </a:p>
        </p:txBody>
      </p:sp>
      <p:sp>
        <p:nvSpPr>
          <p:cNvPr id="34" name="文本框 33"/>
          <p:cNvSpPr txBox="1"/>
          <p:nvPr/>
        </p:nvSpPr>
        <p:spPr>
          <a:xfrm>
            <a:off x="1553263" y="951903"/>
            <a:ext cx="6623625" cy="30162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cs typeface="+mn-ea"/>
                <a:sym typeface="+mn-lt"/>
              </a:rPr>
              <a:t>Acquired Immune Deficiency Syndrome</a:t>
            </a:r>
            <a:endParaRPr lang="en-US" altLang="zh-CN" sz="1200" dirty="0">
              <a:solidFill>
                <a:schemeClr val="bg1">
                  <a:lumMod val="50000"/>
                </a:schemeClr>
              </a:solidFill>
              <a:cs typeface="+mn-ea"/>
              <a:sym typeface="+mn-lt"/>
            </a:endParaRPr>
          </a:p>
        </p:txBody>
      </p:sp>
      <p:pic>
        <p:nvPicPr>
          <p:cNvPr id="35" name="图片 34"/>
          <p:cNvPicPr>
            <a:picLocks noChangeAspect="1"/>
          </p:cNvPicPr>
          <p:nvPr/>
        </p:nvPicPr>
        <p:blipFill>
          <a:blip r:embed="rId1" cstate="screen"/>
          <a:stretch>
            <a:fillRect/>
          </a:stretch>
        </p:blipFill>
        <p:spPr>
          <a:xfrm>
            <a:off x="903475" y="467790"/>
            <a:ext cx="425344" cy="767903"/>
          </a:xfrm>
          <a:prstGeom prst="rect">
            <a:avLst/>
          </a:prstGeom>
        </p:spPr>
      </p:pic>
      <p:sp>
        <p:nvSpPr>
          <p:cNvPr id="36" name="is1ide-Rectangle 21"/>
          <p:cNvSpPr/>
          <p:nvPr/>
        </p:nvSpPr>
        <p:spPr>
          <a:xfrm>
            <a:off x="1016000" y="1475105"/>
            <a:ext cx="4607560" cy="1130935"/>
          </a:xfrm>
          <a:prstGeom prst="rect">
            <a:avLst/>
          </a:prstGeom>
          <a:solidFill>
            <a:schemeClr val="bg1"/>
          </a:solidFill>
          <a:ln w="6350">
            <a:solidFill>
              <a:schemeClr val="bg1">
                <a:lumMod val="75000"/>
              </a:schemeClr>
            </a:solidFill>
            <a:miter lim="400000"/>
          </a:ln>
        </p:spPr>
        <p:txBody>
          <a:bodyPr anchor="ctr"/>
          <a:lstStyle/>
          <a:p>
            <a:pPr algn="ctr"/>
            <a:endParaRPr>
              <a:solidFill>
                <a:schemeClr val="tx1">
                  <a:lumMod val="85000"/>
                  <a:lumOff val="15000"/>
                </a:schemeClr>
              </a:solidFill>
              <a:cs typeface="+mn-ea"/>
              <a:sym typeface="+mn-lt"/>
            </a:endParaRPr>
          </a:p>
        </p:txBody>
      </p:sp>
      <p:sp>
        <p:nvSpPr>
          <p:cNvPr id="38" name="is1ide-Rectangle: Rounded Corners 31"/>
          <p:cNvSpPr/>
          <p:nvPr/>
        </p:nvSpPr>
        <p:spPr>
          <a:xfrm rot="16200000">
            <a:off x="679450" y="1812290"/>
            <a:ext cx="1130935" cy="457200"/>
          </a:xfrm>
          <a:prstGeom prst="rect">
            <a:avLst/>
          </a:prstGeom>
          <a:solidFill>
            <a:schemeClr val="accent1"/>
          </a:solidFill>
          <a:ln w="12700">
            <a:miter lim="400000"/>
          </a:ln>
        </p:spPr>
        <p:txBody>
          <a:bodyPr vert="eaVert" wrap="none" lIns="25400" tIns="25400" rIns="25400" bIns="25400" anchor="ctr" anchorCtr="1">
            <a:normAutofit/>
          </a:bodyPr>
          <a:lstStyle/>
          <a:p>
            <a:pPr marL="0" marR="0" lvl="0" indent="0" algn="ctr" defTabSz="914400" eaLnBrk="1" fontAlgn="auto" latinLnBrk="0" hangingPunct="1">
              <a:buClrTx/>
              <a:buSzTx/>
              <a:buFontTx/>
              <a:buNone/>
              <a:defRPr/>
            </a:pPr>
            <a:endParaRPr kumimoji="0" lang="zh-CN" altLang="en-US" sz="1600" b="0" i="0" u="none" strike="noStrike" kern="0" cap="none" spc="0" normalizeH="0" baseline="0" noProof="0" dirty="0">
              <a:ln>
                <a:noFill/>
              </a:ln>
              <a:solidFill>
                <a:schemeClr val="tx1">
                  <a:lumMod val="85000"/>
                  <a:lumOff val="15000"/>
                </a:schemeClr>
              </a:solidFill>
              <a:effectLst/>
              <a:uLnTx/>
              <a:uFillTx/>
              <a:cs typeface="+mn-ea"/>
              <a:sym typeface="+mn-lt"/>
            </a:endParaRPr>
          </a:p>
        </p:txBody>
      </p:sp>
      <p:sp>
        <p:nvSpPr>
          <p:cNvPr id="53" name="矩形 52"/>
          <p:cNvSpPr/>
          <p:nvPr/>
        </p:nvSpPr>
        <p:spPr>
          <a:xfrm>
            <a:off x="1016000" y="2750185"/>
            <a:ext cx="6141720" cy="2934335"/>
          </a:xfrm>
          <a:prstGeom prst="rect">
            <a:avLst/>
          </a:prstGeom>
        </p:spPr>
        <p:txBody>
          <a:bodyPr wrap="square">
            <a:spAutoFit/>
            <a:scene3d>
              <a:camera prst="orthographicFront"/>
              <a:lightRig rig="threePt" dir="t"/>
            </a:scene3d>
            <a:sp3d contourW="12700"/>
          </a:bodyPr>
          <a:lstStyle/>
          <a:p>
            <a:pPr>
              <a:lnSpc>
                <a:spcPct val="110000"/>
              </a:lnSpc>
            </a:pPr>
            <a:r>
              <a:rPr lang="en-US" altLang="zh-CN" sz="2000" b="1" dirty="0">
                <a:cs typeface="+mn-ea"/>
                <a:sym typeface="+mn-lt"/>
              </a:rPr>
              <a:t>1.</a:t>
            </a:r>
            <a:r>
              <a:rPr lang="zh-CN" altLang="en-US" sz="2000" b="1" dirty="0">
                <a:cs typeface="+mn-ea"/>
                <a:sym typeface="+mn-lt"/>
              </a:rPr>
              <a:t>结婚时、妇女怀孕前或怀孕期做</a:t>
            </a:r>
            <a:r>
              <a:rPr lang="en-US" altLang="zh-CN" sz="2000" b="1" dirty="0">
                <a:gradFill>
                  <a:gsLst>
                    <a:gs pos="0">
                      <a:srgbClr val="E30000"/>
                    </a:gs>
                    <a:gs pos="100000">
                      <a:srgbClr val="760303"/>
                    </a:gs>
                  </a:gsLst>
                  <a:lin scaled="0"/>
                </a:gradFill>
                <a:cs typeface="+mn-ea"/>
                <a:sym typeface="+mn-lt"/>
              </a:rPr>
              <a:t>HIV</a:t>
            </a:r>
            <a:r>
              <a:rPr lang="zh-CN" altLang="en-US" sz="2000" b="1" dirty="0">
                <a:gradFill>
                  <a:gsLst>
                    <a:gs pos="0">
                      <a:srgbClr val="E30000"/>
                    </a:gs>
                    <a:gs pos="100000">
                      <a:srgbClr val="760303"/>
                    </a:gs>
                  </a:gsLst>
                  <a:lin scaled="0"/>
                </a:gradFill>
                <a:cs typeface="+mn-ea"/>
                <a:sym typeface="+mn-lt"/>
              </a:rPr>
              <a:t>抗体检测</a:t>
            </a:r>
            <a:r>
              <a:rPr lang="zh-CN" altLang="en-US" sz="2000" b="1" dirty="0">
                <a:cs typeface="+mn-ea"/>
                <a:sym typeface="+mn-lt"/>
              </a:rPr>
              <a:t>。</a:t>
            </a:r>
            <a:endParaRPr lang="en-US" altLang="zh-CN" sz="2000" b="1" dirty="0">
              <a:cs typeface="+mn-ea"/>
              <a:sym typeface="+mn-lt"/>
            </a:endParaRPr>
          </a:p>
          <a:p>
            <a:pPr>
              <a:lnSpc>
                <a:spcPct val="110000"/>
              </a:lnSpc>
            </a:pPr>
            <a:r>
              <a:rPr lang="en-US" altLang="zh-CN" sz="2000" b="1" dirty="0">
                <a:cs typeface="+mn-ea"/>
                <a:sym typeface="+mn-lt"/>
              </a:rPr>
              <a:t>2.</a:t>
            </a:r>
            <a:r>
              <a:rPr lang="zh-CN" altLang="en-US" sz="2000" b="1" dirty="0">
                <a:cs typeface="+mn-ea"/>
                <a:sym typeface="+mn-lt"/>
              </a:rPr>
              <a:t>已感染</a:t>
            </a:r>
            <a:r>
              <a:rPr lang="en-US" altLang="zh-CN" sz="2000" b="1" dirty="0">
                <a:cs typeface="+mn-ea"/>
                <a:sym typeface="+mn-lt"/>
              </a:rPr>
              <a:t>HIV</a:t>
            </a:r>
            <a:r>
              <a:rPr lang="zh-CN" altLang="en-US" sz="2000" b="1" dirty="0">
                <a:cs typeface="+mn-ea"/>
                <a:sym typeface="+mn-lt"/>
              </a:rPr>
              <a:t>的妇女避免怀孕、哺乳，或</a:t>
            </a:r>
            <a:r>
              <a:rPr lang="zh-CN" altLang="en-US" sz="2000" b="1" dirty="0">
                <a:gradFill>
                  <a:gsLst>
                    <a:gs pos="0">
                      <a:srgbClr val="E30000"/>
                    </a:gs>
                    <a:gs pos="100000">
                      <a:srgbClr val="760303"/>
                    </a:gs>
                  </a:gsLst>
                  <a:lin scaled="0"/>
                </a:gradFill>
                <a:cs typeface="+mn-ea"/>
                <a:sym typeface="+mn-lt"/>
              </a:rPr>
              <a:t>采取母婴阻断措施</a:t>
            </a:r>
            <a:r>
              <a:rPr lang="zh-CN" altLang="en-US" sz="2000" b="1" dirty="0">
                <a:cs typeface="+mn-ea"/>
                <a:sym typeface="+mn-lt"/>
              </a:rPr>
              <a:t>，减少母婴垂直传播的</a:t>
            </a:r>
            <a:r>
              <a:rPr lang="zh-CN" altLang="en-US" sz="2000" b="1" dirty="0">
                <a:cs typeface="+mn-ea"/>
                <a:sym typeface="+mn-ea"/>
              </a:rPr>
              <a:t>几</a:t>
            </a:r>
            <a:r>
              <a:rPr lang="zh-CN" altLang="en-US" sz="2000" b="1" dirty="0">
                <a:cs typeface="+mn-ea"/>
                <a:sym typeface="+mn-lt"/>
              </a:rPr>
              <a:t>率。（</a:t>
            </a:r>
            <a:r>
              <a:rPr lang="zh-CN" altLang="en-US" sz="2000" b="1" dirty="0">
                <a:cs typeface="+mn-ea"/>
                <a:sym typeface="+mn-ea"/>
              </a:rPr>
              <a:t>在不进行干预的情况下母亲传给下一代的几率是15%-50%。在进行干预的情况下，其感染几率最低可降到2%以下。）</a:t>
            </a:r>
            <a:endParaRPr lang="zh-CN" altLang="en-US" sz="2000" dirty="0">
              <a:cs typeface="+mn-ea"/>
              <a:sym typeface="+mn-ea"/>
            </a:endParaRPr>
          </a:p>
          <a:p>
            <a:pPr>
              <a:lnSpc>
                <a:spcPct val="110000"/>
              </a:lnSpc>
            </a:pPr>
            <a:endParaRPr lang="zh-CN" altLang="en-US" sz="2000" dirty="0">
              <a:solidFill>
                <a:schemeClr val="tx1">
                  <a:lumMod val="85000"/>
                  <a:lumOff val="15000"/>
                </a:schemeClr>
              </a:solidFill>
              <a:cs typeface="+mn-ea"/>
              <a:sym typeface="+mn-lt"/>
            </a:endParaRPr>
          </a:p>
          <a:p>
            <a:pPr>
              <a:lnSpc>
                <a:spcPct val="110000"/>
              </a:lnSpc>
            </a:pPr>
            <a:r>
              <a:rPr lang="zh-CN" altLang="en-US" sz="2400" b="1" dirty="0" smtClean="0">
                <a:gradFill>
                  <a:gsLst>
                    <a:gs pos="0">
                      <a:srgbClr val="012D86"/>
                    </a:gs>
                    <a:gs pos="100000">
                      <a:srgbClr val="0E2557"/>
                    </a:gs>
                  </a:gsLst>
                  <a:lin scaled="0"/>
                </a:gradFill>
                <a:latin typeface="+mn-ea"/>
                <a:sym typeface="+mn-ea"/>
              </a:rPr>
              <a:t>感染</a:t>
            </a:r>
            <a:r>
              <a:rPr lang="en-US" altLang="zh-CN" sz="2400" b="1" dirty="0" smtClean="0">
                <a:gradFill>
                  <a:gsLst>
                    <a:gs pos="0">
                      <a:srgbClr val="012D86"/>
                    </a:gs>
                    <a:gs pos="100000">
                      <a:srgbClr val="0E2557"/>
                    </a:gs>
                  </a:gsLst>
                  <a:lin scaled="0"/>
                </a:gradFill>
                <a:latin typeface="+mn-ea"/>
                <a:sym typeface="+mn-ea"/>
              </a:rPr>
              <a:t>HIV</a:t>
            </a:r>
            <a:r>
              <a:rPr lang="zh-CN" altLang="en-US" sz="2400" b="1" dirty="0" smtClean="0">
                <a:gradFill>
                  <a:gsLst>
                    <a:gs pos="0">
                      <a:srgbClr val="012D86"/>
                    </a:gs>
                    <a:gs pos="100000">
                      <a:srgbClr val="0E2557"/>
                    </a:gs>
                  </a:gsLst>
                  <a:lin scaled="0"/>
                </a:gradFill>
                <a:latin typeface="+mn-ea"/>
                <a:sym typeface="+mn-ea"/>
              </a:rPr>
              <a:t>的母亲，在妊娠期间、分娩过程中或产后哺乳会将艾滋病传染给下一代。</a:t>
            </a:r>
            <a:endParaRPr lang="zh-CN" altLang="en-US" sz="2400" b="1" dirty="0" smtClean="0">
              <a:gradFill>
                <a:gsLst>
                  <a:gs pos="0">
                    <a:srgbClr val="012D86"/>
                  </a:gs>
                  <a:gs pos="100000">
                    <a:srgbClr val="0E2557"/>
                  </a:gs>
                </a:gsLst>
                <a:lin scaled="0"/>
              </a:gradFill>
              <a:latin typeface="+mn-ea"/>
              <a:cs typeface="+mn-ea"/>
              <a:sym typeface="+mn-ea"/>
            </a:endParaRPr>
          </a:p>
        </p:txBody>
      </p:sp>
      <p:sp>
        <p:nvSpPr>
          <p:cNvPr id="62" name="椭圆 46"/>
          <p:cNvSpPr/>
          <p:nvPr/>
        </p:nvSpPr>
        <p:spPr>
          <a:xfrm>
            <a:off x="4918074" y="1585485"/>
            <a:ext cx="529280" cy="546084"/>
          </a:xfrm>
          <a:custGeom>
            <a:avLst/>
            <a:gdLst>
              <a:gd name="T0" fmla="*/ 614 w 834"/>
              <a:gd name="T1" fmla="*/ 393 h 862"/>
              <a:gd name="T2" fmla="*/ 548 w 834"/>
              <a:gd name="T3" fmla="*/ 370 h 862"/>
              <a:gd name="T4" fmla="*/ 551 w 834"/>
              <a:gd name="T5" fmla="*/ 312 h 862"/>
              <a:gd name="T6" fmla="*/ 627 w 834"/>
              <a:gd name="T7" fmla="*/ 313 h 862"/>
              <a:gd name="T8" fmla="*/ 615 w 834"/>
              <a:gd name="T9" fmla="*/ 345 h 862"/>
              <a:gd name="T10" fmla="*/ 587 w 834"/>
              <a:gd name="T11" fmla="*/ 324 h 862"/>
              <a:gd name="T12" fmla="*/ 563 w 834"/>
              <a:gd name="T13" fmla="*/ 342 h 862"/>
              <a:gd name="T14" fmla="*/ 596 w 834"/>
              <a:gd name="T15" fmla="*/ 359 h 862"/>
              <a:gd name="T16" fmla="*/ 646 w 834"/>
              <a:gd name="T17" fmla="*/ 402 h 862"/>
              <a:gd name="T18" fmla="*/ 590 w 834"/>
              <a:gd name="T19" fmla="*/ 444 h 862"/>
              <a:gd name="T20" fmla="*/ 534 w 834"/>
              <a:gd name="T21" fmla="*/ 398 h 862"/>
              <a:gd name="T22" fmla="*/ 570 w 834"/>
              <a:gd name="T23" fmla="*/ 415 h 862"/>
              <a:gd name="T24" fmla="*/ 612 w 834"/>
              <a:gd name="T25" fmla="*/ 416 h 862"/>
              <a:gd name="T26" fmla="*/ 403 w 834"/>
              <a:gd name="T27" fmla="*/ 440 h 862"/>
              <a:gd name="T28" fmla="*/ 437 w 834"/>
              <a:gd name="T29" fmla="*/ 333 h 862"/>
              <a:gd name="T30" fmla="*/ 473 w 834"/>
              <a:gd name="T31" fmla="*/ 440 h 862"/>
              <a:gd name="T32" fmla="*/ 524 w 834"/>
              <a:gd name="T33" fmla="*/ 304 h 862"/>
              <a:gd name="T34" fmla="*/ 496 w 834"/>
              <a:gd name="T35" fmla="*/ 304 h 862"/>
              <a:gd name="T36" fmla="*/ 473 w 834"/>
              <a:gd name="T37" fmla="*/ 403 h 862"/>
              <a:gd name="T38" fmla="*/ 438 w 834"/>
              <a:gd name="T39" fmla="*/ 304 h 862"/>
              <a:gd name="T40" fmla="*/ 404 w 834"/>
              <a:gd name="T41" fmla="*/ 404 h 862"/>
              <a:gd name="T42" fmla="*/ 366 w 834"/>
              <a:gd name="T43" fmla="*/ 304 h 862"/>
              <a:gd name="T44" fmla="*/ 389 w 834"/>
              <a:gd name="T45" fmla="*/ 440 h 862"/>
              <a:gd name="T46" fmla="*/ 340 w 834"/>
              <a:gd name="T47" fmla="*/ 428 h 862"/>
              <a:gd name="T48" fmla="*/ 265 w 834"/>
              <a:gd name="T49" fmla="*/ 416 h 862"/>
              <a:gd name="T50" fmla="*/ 331 w 834"/>
              <a:gd name="T51" fmla="*/ 381 h 862"/>
              <a:gd name="T52" fmla="*/ 331 w 834"/>
              <a:gd name="T53" fmla="*/ 357 h 862"/>
              <a:gd name="T54" fmla="*/ 265 w 834"/>
              <a:gd name="T55" fmla="*/ 328 h 862"/>
              <a:gd name="T56" fmla="*/ 336 w 834"/>
              <a:gd name="T57" fmla="*/ 316 h 862"/>
              <a:gd name="T58" fmla="*/ 236 w 834"/>
              <a:gd name="T59" fmla="*/ 304 h 862"/>
              <a:gd name="T60" fmla="*/ 340 w 834"/>
              <a:gd name="T61" fmla="*/ 440 h 862"/>
              <a:gd name="T62" fmla="*/ 340 w 834"/>
              <a:gd name="T63" fmla="*/ 428 h 862"/>
              <a:gd name="T64" fmla="*/ 98 w 834"/>
              <a:gd name="T65" fmla="*/ 440 h 862"/>
              <a:gd name="T66" fmla="*/ 125 w 834"/>
              <a:gd name="T67" fmla="*/ 440 h 862"/>
              <a:gd name="T68" fmla="*/ 181 w 834"/>
              <a:gd name="T69" fmla="*/ 440 h 862"/>
              <a:gd name="T70" fmla="*/ 209 w 834"/>
              <a:gd name="T71" fmla="*/ 440 h 862"/>
              <a:gd name="T72" fmla="*/ 196 w 834"/>
              <a:gd name="T73" fmla="*/ 304 h 862"/>
              <a:gd name="T74" fmla="*/ 182 w 834"/>
              <a:gd name="T75" fmla="*/ 400 h 862"/>
              <a:gd name="T76" fmla="*/ 113 w 834"/>
              <a:gd name="T77" fmla="*/ 304 h 862"/>
              <a:gd name="T78" fmla="*/ 834 w 834"/>
              <a:gd name="T79" fmla="*/ 0 h 862"/>
              <a:gd name="T80" fmla="*/ 743 w 834"/>
              <a:gd name="T81" fmla="*/ 555 h 862"/>
              <a:gd name="T82" fmla="*/ 551 w 834"/>
              <a:gd name="T83" fmla="*/ 643 h 862"/>
              <a:gd name="T84" fmla="*/ 420 w 834"/>
              <a:gd name="T85" fmla="*/ 772 h 862"/>
              <a:gd name="T86" fmla="*/ 329 w 834"/>
              <a:gd name="T87" fmla="*/ 643 h 862"/>
              <a:gd name="T88" fmla="*/ 0 w 834"/>
              <a:gd name="T89" fmla="*/ 88 h 862"/>
              <a:gd name="T90" fmla="*/ 91 w 834"/>
              <a:gd name="T91" fmla="*/ 0 h 862"/>
              <a:gd name="T92" fmla="*/ 707 w 834"/>
              <a:gd name="T93" fmla="*/ 125 h 862"/>
              <a:gd name="T94" fmla="*/ 109 w 834"/>
              <a:gd name="T95" fmla="*/ 125 h 862"/>
              <a:gd name="T96" fmla="*/ 37 w 834"/>
              <a:gd name="T97" fmla="*/ 125 h 862"/>
              <a:gd name="T98" fmla="*/ 366 w 834"/>
              <a:gd name="T99" fmla="*/ 606 h 862"/>
              <a:gd name="T100" fmla="*/ 420 w 834"/>
              <a:gd name="T101" fmla="*/ 720 h 862"/>
              <a:gd name="T102" fmla="*/ 456 w 834"/>
              <a:gd name="T103" fmla="*/ 683 h 862"/>
              <a:gd name="T104" fmla="*/ 536 w 834"/>
              <a:gd name="T105" fmla="*/ 606 h 862"/>
              <a:gd name="T106" fmla="*/ 587 w 834"/>
              <a:gd name="T107" fmla="*/ 606 h 862"/>
              <a:gd name="T108" fmla="*/ 707 w 834"/>
              <a:gd name="T109" fmla="*/ 554 h 862"/>
              <a:gd name="T110" fmla="*/ 707 w 834"/>
              <a:gd name="T111" fmla="*/ 518 h 862"/>
              <a:gd name="T112" fmla="*/ 707 w 834"/>
              <a:gd name="T113" fmla="*/ 125 h 862"/>
              <a:gd name="T114" fmla="*/ 127 w 834"/>
              <a:gd name="T115" fmla="*/ 37 h 862"/>
              <a:gd name="T116" fmla="*/ 743 w 834"/>
              <a:gd name="T117" fmla="*/ 88 h 862"/>
              <a:gd name="T118" fmla="*/ 798 w 834"/>
              <a:gd name="T119" fmla="*/ 518 h 862"/>
              <a:gd name="T120" fmla="*/ 798 w 834"/>
              <a:gd name="T121" fmla="*/ 37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4" h="862">
                <a:moveTo>
                  <a:pt x="619" y="404"/>
                </a:moveTo>
                <a:cubicBezTo>
                  <a:pt x="619" y="399"/>
                  <a:pt x="617" y="395"/>
                  <a:pt x="614" y="393"/>
                </a:cubicBezTo>
                <a:cubicBezTo>
                  <a:pt x="610" y="390"/>
                  <a:pt x="603" y="388"/>
                  <a:pt x="591" y="385"/>
                </a:cubicBezTo>
                <a:cubicBezTo>
                  <a:pt x="569" y="380"/>
                  <a:pt x="555" y="375"/>
                  <a:pt x="548" y="370"/>
                </a:cubicBezTo>
                <a:cubicBezTo>
                  <a:pt x="540" y="364"/>
                  <a:pt x="537" y="355"/>
                  <a:pt x="537" y="344"/>
                </a:cubicBezTo>
                <a:cubicBezTo>
                  <a:pt x="537" y="330"/>
                  <a:pt x="541" y="320"/>
                  <a:pt x="551" y="312"/>
                </a:cubicBezTo>
                <a:cubicBezTo>
                  <a:pt x="561" y="304"/>
                  <a:pt x="573" y="300"/>
                  <a:pt x="590" y="300"/>
                </a:cubicBezTo>
                <a:cubicBezTo>
                  <a:pt x="605" y="300"/>
                  <a:pt x="617" y="305"/>
                  <a:pt x="627" y="313"/>
                </a:cubicBezTo>
                <a:cubicBezTo>
                  <a:pt x="637" y="321"/>
                  <a:pt x="642" y="331"/>
                  <a:pt x="643" y="345"/>
                </a:cubicBezTo>
                <a:lnTo>
                  <a:pt x="615" y="345"/>
                </a:lnTo>
                <a:cubicBezTo>
                  <a:pt x="615" y="339"/>
                  <a:pt x="612" y="333"/>
                  <a:pt x="607" y="330"/>
                </a:cubicBezTo>
                <a:cubicBezTo>
                  <a:pt x="601" y="326"/>
                  <a:pt x="595" y="324"/>
                  <a:pt x="587" y="324"/>
                </a:cubicBezTo>
                <a:cubicBezTo>
                  <a:pt x="579" y="324"/>
                  <a:pt x="574" y="325"/>
                  <a:pt x="570" y="329"/>
                </a:cubicBezTo>
                <a:cubicBezTo>
                  <a:pt x="565" y="332"/>
                  <a:pt x="563" y="336"/>
                  <a:pt x="563" y="342"/>
                </a:cubicBezTo>
                <a:cubicBezTo>
                  <a:pt x="563" y="346"/>
                  <a:pt x="566" y="349"/>
                  <a:pt x="570" y="351"/>
                </a:cubicBezTo>
                <a:cubicBezTo>
                  <a:pt x="574" y="354"/>
                  <a:pt x="583" y="356"/>
                  <a:pt x="596" y="359"/>
                </a:cubicBezTo>
                <a:cubicBezTo>
                  <a:pt x="616" y="364"/>
                  <a:pt x="630" y="369"/>
                  <a:pt x="636" y="375"/>
                </a:cubicBezTo>
                <a:cubicBezTo>
                  <a:pt x="643" y="380"/>
                  <a:pt x="646" y="390"/>
                  <a:pt x="646" y="402"/>
                </a:cubicBezTo>
                <a:cubicBezTo>
                  <a:pt x="646" y="415"/>
                  <a:pt x="641" y="425"/>
                  <a:pt x="631" y="433"/>
                </a:cubicBezTo>
                <a:cubicBezTo>
                  <a:pt x="621" y="440"/>
                  <a:pt x="607" y="444"/>
                  <a:pt x="590" y="444"/>
                </a:cubicBezTo>
                <a:cubicBezTo>
                  <a:pt x="573" y="444"/>
                  <a:pt x="560" y="440"/>
                  <a:pt x="550" y="432"/>
                </a:cubicBezTo>
                <a:cubicBezTo>
                  <a:pt x="540" y="424"/>
                  <a:pt x="535" y="413"/>
                  <a:pt x="534" y="398"/>
                </a:cubicBezTo>
                <a:lnTo>
                  <a:pt x="562" y="398"/>
                </a:lnTo>
                <a:cubicBezTo>
                  <a:pt x="562" y="405"/>
                  <a:pt x="565" y="411"/>
                  <a:pt x="570" y="415"/>
                </a:cubicBezTo>
                <a:cubicBezTo>
                  <a:pt x="575" y="419"/>
                  <a:pt x="581" y="421"/>
                  <a:pt x="590" y="421"/>
                </a:cubicBezTo>
                <a:cubicBezTo>
                  <a:pt x="599" y="421"/>
                  <a:pt x="606" y="419"/>
                  <a:pt x="612" y="416"/>
                </a:cubicBezTo>
                <a:cubicBezTo>
                  <a:pt x="617" y="413"/>
                  <a:pt x="619" y="409"/>
                  <a:pt x="619" y="404"/>
                </a:cubicBezTo>
                <a:close/>
                <a:moveTo>
                  <a:pt x="403" y="440"/>
                </a:moveTo>
                <a:lnTo>
                  <a:pt x="416" y="440"/>
                </a:lnTo>
                <a:lnTo>
                  <a:pt x="437" y="333"/>
                </a:lnTo>
                <a:lnTo>
                  <a:pt x="459" y="440"/>
                </a:lnTo>
                <a:lnTo>
                  <a:pt x="473" y="440"/>
                </a:lnTo>
                <a:lnTo>
                  <a:pt x="487" y="440"/>
                </a:lnTo>
                <a:lnTo>
                  <a:pt x="524" y="304"/>
                </a:lnTo>
                <a:lnTo>
                  <a:pt x="510" y="304"/>
                </a:lnTo>
                <a:lnTo>
                  <a:pt x="496" y="304"/>
                </a:lnTo>
                <a:lnTo>
                  <a:pt x="473" y="403"/>
                </a:lnTo>
                <a:lnTo>
                  <a:pt x="473" y="403"/>
                </a:lnTo>
                <a:lnTo>
                  <a:pt x="453" y="304"/>
                </a:lnTo>
                <a:lnTo>
                  <a:pt x="438" y="304"/>
                </a:lnTo>
                <a:lnTo>
                  <a:pt x="423" y="304"/>
                </a:lnTo>
                <a:lnTo>
                  <a:pt x="404" y="404"/>
                </a:lnTo>
                <a:lnTo>
                  <a:pt x="381" y="304"/>
                </a:lnTo>
                <a:lnTo>
                  <a:pt x="366" y="304"/>
                </a:lnTo>
                <a:lnTo>
                  <a:pt x="351" y="304"/>
                </a:lnTo>
                <a:lnTo>
                  <a:pt x="389" y="440"/>
                </a:lnTo>
                <a:lnTo>
                  <a:pt x="403" y="440"/>
                </a:lnTo>
                <a:close/>
                <a:moveTo>
                  <a:pt x="340" y="428"/>
                </a:moveTo>
                <a:lnTo>
                  <a:pt x="340" y="416"/>
                </a:lnTo>
                <a:lnTo>
                  <a:pt x="265" y="416"/>
                </a:lnTo>
                <a:lnTo>
                  <a:pt x="265" y="381"/>
                </a:lnTo>
                <a:lnTo>
                  <a:pt x="331" y="381"/>
                </a:lnTo>
                <a:lnTo>
                  <a:pt x="331" y="369"/>
                </a:lnTo>
                <a:lnTo>
                  <a:pt x="331" y="357"/>
                </a:lnTo>
                <a:lnTo>
                  <a:pt x="265" y="357"/>
                </a:lnTo>
                <a:lnTo>
                  <a:pt x="265" y="328"/>
                </a:lnTo>
                <a:lnTo>
                  <a:pt x="336" y="328"/>
                </a:lnTo>
                <a:lnTo>
                  <a:pt x="336" y="316"/>
                </a:lnTo>
                <a:lnTo>
                  <a:pt x="336" y="304"/>
                </a:lnTo>
                <a:lnTo>
                  <a:pt x="236" y="304"/>
                </a:lnTo>
                <a:lnTo>
                  <a:pt x="236" y="440"/>
                </a:lnTo>
                <a:lnTo>
                  <a:pt x="340" y="440"/>
                </a:lnTo>
                <a:lnTo>
                  <a:pt x="340" y="428"/>
                </a:lnTo>
                <a:lnTo>
                  <a:pt x="340" y="428"/>
                </a:lnTo>
                <a:close/>
                <a:moveTo>
                  <a:pt x="98" y="304"/>
                </a:moveTo>
                <a:lnTo>
                  <a:pt x="98" y="440"/>
                </a:lnTo>
                <a:lnTo>
                  <a:pt x="111" y="440"/>
                </a:lnTo>
                <a:lnTo>
                  <a:pt x="125" y="440"/>
                </a:lnTo>
                <a:lnTo>
                  <a:pt x="125" y="342"/>
                </a:lnTo>
                <a:lnTo>
                  <a:pt x="181" y="440"/>
                </a:lnTo>
                <a:lnTo>
                  <a:pt x="195" y="440"/>
                </a:lnTo>
                <a:lnTo>
                  <a:pt x="209" y="440"/>
                </a:lnTo>
                <a:lnTo>
                  <a:pt x="209" y="304"/>
                </a:lnTo>
                <a:lnTo>
                  <a:pt x="196" y="304"/>
                </a:lnTo>
                <a:lnTo>
                  <a:pt x="182" y="304"/>
                </a:lnTo>
                <a:lnTo>
                  <a:pt x="182" y="400"/>
                </a:lnTo>
                <a:lnTo>
                  <a:pt x="128" y="304"/>
                </a:lnTo>
                <a:lnTo>
                  <a:pt x="113" y="304"/>
                </a:lnTo>
                <a:lnTo>
                  <a:pt x="98" y="304"/>
                </a:lnTo>
                <a:close/>
                <a:moveTo>
                  <a:pt x="834" y="0"/>
                </a:moveTo>
                <a:lnTo>
                  <a:pt x="834" y="555"/>
                </a:lnTo>
                <a:lnTo>
                  <a:pt x="743" y="555"/>
                </a:lnTo>
                <a:lnTo>
                  <a:pt x="743" y="643"/>
                </a:lnTo>
                <a:lnTo>
                  <a:pt x="551" y="643"/>
                </a:lnTo>
                <a:lnTo>
                  <a:pt x="420" y="774"/>
                </a:lnTo>
                <a:lnTo>
                  <a:pt x="420" y="772"/>
                </a:lnTo>
                <a:lnTo>
                  <a:pt x="329" y="862"/>
                </a:lnTo>
                <a:lnTo>
                  <a:pt x="329" y="643"/>
                </a:lnTo>
                <a:lnTo>
                  <a:pt x="0" y="643"/>
                </a:lnTo>
                <a:lnTo>
                  <a:pt x="0" y="88"/>
                </a:lnTo>
                <a:lnTo>
                  <a:pt x="91" y="88"/>
                </a:lnTo>
                <a:lnTo>
                  <a:pt x="91" y="0"/>
                </a:lnTo>
                <a:lnTo>
                  <a:pt x="834" y="0"/>
                </a:lnTo>
                <a:close/>
                <a:moveTo>
                  <a:pt x="707" y="125"/>
                </a:moveTo>
                <a:lnTo>
                  <a:pt x="127" y="125"/>
                </a:lnTo>
                <a:lnTo>
                  <a:pt x="109" y="125"/>
                </a:lnTo>
                <a:lnTo>
                  <a:pt x="91" y="125"/>
                </a:lnTo>
                <a:lnTo>
                  <a:pt x="37" y="125"/>
                </a:lnTo>
                <a:lnTo>
                  <a:pt x="37" y="606"/>
                </a:lnTo>
                <a:lnTo>
                  <a:pt x="366" y="606"/>
                </a:lnTo>
                <a:lnTo>
                  <a:pt x="366" y="774"/>
                </a:lnTo>
                <a:lnTo>
                  <a:pt x="420" y="720"/>
                </a:lnTo>
                <a:lnTo>
                  <a:pt x="438" y="702"/>
                </a:lnTo>
                <a:lnTo>
                  <a:pt x="456" y="683"/>
                </a:lnTo>
                <a:lnTo>
                  <a:pt x="533" y="606"/>
                </a:lnTo>
                <a:lnTo>
                  <a:pt x="536" y="606"/>
                </a:lnTo>
                <a:lnTo>
                  <a:pt x="561" y="606"/>
                </a:lnTo>
                <a:lnTo>
                  <a:pt x="587" y="606"/>
                </a:lnTo>
                <a:lnTo>
                  <a:pt x="707" y="606"/>
                </a:lnTo>
                <a:lnTo>
                  <a:pt x="707" y="554"/>
                </a:lnTo>
                <a:lnTo>
                  <a:pt x="707" y="536"/>
                </a:lnTo>
                <a:lnTo>
                  <a:pt x="707" y="518"/>
                </a:lnTo>
                <a:lnTo>
                  <a:pt x="707" y="125"/>
                </a:lnTo>
                <a:lnTo>
                  <a:pt x="707" y="125"/>
                </a:lnTo>
                <a:close/>
                <a:moveTo>
                  <a:pt x="798" y="37"/>
                </a:moveTo>
                <a:lnTo>
                  <a:pt x="127" y="37"/>
                </a:lnTo>
                <a:lnTo>
                  <a:pt x="127" y="88"/>
                </a:lnTo>
                <a:lnTo>
                  <a:pt x="743" y="88"/>
                </a:lnTo>
                <a:lnTo>
                  <a:pt x="743" y="518"/>
                </a:lnTo>
                <a:lnTo>
                  <a:pt x="798" y="518"/>
                </a:lnTo>
                <a:lnTo>
                  <a:pt x="798" y="37"/>
                </a:lnTo>
                <a:lnTo>
                  <a:pt x="798" y="3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85000"/>
                  <a:lumOff val="15000"/>
                </a:schemeClr>
              </a:solidFill>
              <a:cs typeface="+mn-ea"/>
              <a:sym typeface="+mn-lt"/>
            </a:endParaRPr>
          </a:p>
        </p:txBody>
      </p:sp>
      <p:sp>
        <p:nvSpPr>
          <p:cNvPr id="2" name="矩形 1"/>
          <p:cNvSpPr/>
          <p:nvPr/>
        </p:nvSpPr>
        <p:spPr>
          <a:xfrm>
            <a:off x="1515437" y="1451683"/>
            <a:ext cx="3029987" cy="607695"/>
          </a:xfrm>
          <a:prstGeom prst="rect">
            <a:avLst/>
          </a:prstGeom>
        </p:spPr>
        <p:txBody>
          <a:bodyPr wrap="square">
            <a:spAutoFit/>
            <a:scene3d>
              <a:camera prst="orthographicFront"/>
              <a:lightRig rig="threePt" dir="t"/>
            </a:scene3d>
            <a:sp3d contourW="12700"/>
          </a:bodyPr>
          <a:p>
            <a:pPr>
              <a:lnSpc>
                <a:spcPct val="120000"/>
              </a:lnSpc>
            </a:pPr>
            <a:r>
              <a:rPr lang="zh-CN" altLang="en-US" sz="2000" b="1" dirty="0">
                <a:solidFill>
                  <a:srgbClr val="BF181F"/>
                </a:solidFill>
                <a:cs typeface="+mn-ea"/>
                <a:sym typeface="+mn-lt"/>
              </a:rPr>
              <a:t>预防艾滋病</a:t>
            </a:r>
            <a:r>
              <a:rPr lang="zh-CN" altLang="en-US" sz="2800" b="1" dirty="0">
                <a:solidFill>
                  <a:srgbClr val="BF181F"/>
                </a:solidFill>
                <a:cs typeface="+mn-ea"/>
                <a:sym typeface="+mn-lt"/>
              </a:rPr>
              <a:t>方法三</a:t>
            </a:r>
            <a:r>
              <a:rPr lang="zh-CN" altLang="en-US" sz="2000" b="1" dirty="0">
                <a:solidFill>
                  <a:srgbClr val="BF181F"/>
                </a:solidFill>
                <a:cs typeface="+mn-ea"/>
                <a:sym typeface="+mn-lt"/>
              </a:rPr>
              <a:t>：</a:t>
            </a:r>
            <a:endParaRPr lang="zh-CN" altLang="en-US" sz="2000" b="1" dirty="0">
              <a:solidFill>
                <a:srgbClr val="BF181F"/>
              </a:solidFill>
              <a:cs typeface="+mn-ea"/>
              <a:sym typeface="+mn-lt"/>
            </a:endParaRPr>
          </a:p>
        </p:txBody>
      </p:sp>
      <p:sp>
        <p:nvSpPr>
          <p:cNvPr id="3" name="矩形 2"/>
          <p:cNvSpPr/>
          <p:nvPr/>
        </p:nvSpPr>
        <p:spPr>
          <a:xfrm>
            <a:off x="1578610" y="1976120"/>
            <a:ext cx="3005455" cy="553085"/>
          </a:xfrm>
          <a:prstGeom prst="rect">
            <a:avLst/>
          </a:prstGeom>
        </p:spPr>
        <p:txBody>
          <a:bodyPr wrap="square">
            <a:spAutoFit/>
            <a:scene3d>
              <a:camera prst="orthographicFront"/>
              <a:lightRig rig="threePt" dir="t"/>
            </a:scene3d>
            <a:sp3d contourW="12700"/>
          </a:bodyPr>
          <a:p>
            <a:pPr>
              <a:lnSpc>
                <a:spcPct val="125000"/>
              </a:lnSpc>
            </a:pPr>
            <a:r>
              <a:rPr lang="zh-CN" altLang="en-US" sz="2400" b="1" dirty="0">
                <a:gradFill>
                  <a:gsLst>
                    <a:gs pos="0">
                      <a:srgbClr val="012D86"/>
                    </a:gs>
                    <a:gs pos="100000">
                      <a:srgbClr val="0E2557"/>
                    </a:gs>
                  </a:gsLst>
                  <a:lin scaled="0"/>
                </a:gradFill>
                <a:cs typeface="+mn-ea"/>
                <a:sym typeface="+mn-lt"/>
              </a:rPr>
              <a:t>预防母婴传播</a:t>
            </a:r>
            <a:endParaRPr lang="zh-CN" altLang="en-US" sz="2400" b="1" dirty="0">
              <a:gradFill>
                <a:gsLst>
                  <a:gs pos="0">
                    <a:srgbClr val="012D86"/>
                  </a:gs>
                  <a:gs pos="100000">
                    <a:srgbClr val="0E2557"/>
                  </a:gs>
                </a:gsLst>
                <a:lin scaled="0"/>
              </a:gradFill>
              <a:cs typeface="+mn-ea"/>
              <a:sym typeface="+mn-lt"/>
            </a:endParaRPr>
          </a:p>
        </p:txBody>
      </p:sp>
      <p:pic>
        <p:nvPicPr>
          <p:cNvPr id="4" name="图片 3" descr="怀孕9617_th"/>
          <p:cNvPicPr>
            <a:picLocks noChangeAspect="1"/>
          </p:cNvPicPr>
          <p:nvPr/>
        </p:nvPicPr>
        <p:blipFill>
          <a:blip r:embed="rId2"/>
          <a:stretch>
            <a:fillRect/>
          </a:stretch>
        </p:blipFill>
        <p:spPr>
          <a:xfrm>
            <a:off x="7949565" y="1585595"/>
            <a:ext cx="3304540" cy="3238500"/>
          </a:xfrm>
          <a:prstGeom prst="rect">
            <a:avLst/>
          </a:prstGeom>
        </p:spPr>
      </p:pic>
      <p:sp>
        <p:nvSpPr>
          <p:cNvPr id="6" name="îŝḷîḓé-Rectangle 5"/>
          <p:cNvSpPr/>
          <p:nvPr/>
        </p:nvSpPr>
        <p:spPr>
          <a:xfrm>
            <a:off x="7786859" y="4567592"/>
            <a:ext cx="468555" cy="468555"/>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1000"/>
                                        <p:tgtEl>
                                          <p:spTgt spid="35"/>
                                        </p:tgtEl>
                                      </p:cBhvr>
                                    </p:animEffect>
                                    <p:anim calcmode="lin" valueType="num">
                                      <p:cBhvr>
                                        <p:cTn id="8" dur="1000" fill="hold"/>
                                        <p:tgtEl>
                                          <p:spTgt spid="35"/>
                                        </p:tgtEl>
                                        <p:attrNameLst>
                                          <p:attrName>ppt_x</p:attrName>
                                        </p:attrNameLst>
                                      </p:cBhvr>
                                      <p:tavLst>
                                        <p:tav tm="0">
                                          <p:val>
                                            <p:strVal val="#ppt_x"/>
                                          </p:val>
                                        </p:tav>
                                        <p:tav tm="100000">
                                          <p:val>
                                            <p:strVal val="#ppt_x"/>
                                          </p:val>
                                        </p:tav>
                                      </p:tavLst>
                                    </p:anim>
                                    <p:anim calcmode="lin" valueType="num">
                                      <p:cBhvr>
                                        <p:cTn id="9" dur="10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left)">
                                      <p:cBhvr>
                                        <p:cTn id="13" dur="500"/>
                                        <p:tgtEl>
                                          <p:spTgt spid="33"/>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500"/>
                                        <p:tgtEl>
                                          <p:spTgt spid="34"/>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5" grpId="0" bldLvl="0" animBg="1"/>
      <p:bldP spid="6"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p:sp>
        <p:nvSpPr>
          <p:cNvPr id="2" name="文本框 1"/>
          <p:cNvSpPr txBox="1"/>
          <p:nvPr/>
        </p:nvSpPr>
        <p:spPr>
          <a:xfrm>
            <a:off x="1459230" y="845185"/>
            <a:ext cx="9679305" cy="3876040"/>
          </a:xfrm>
          <a:prstGeom prst="rect">
            <a:avLst/>
          </a:prstGeom>
          <a:noFill/>
        </p:spPr>
        <p:txBody>
          <a:bodyPr wrap="square" rtlCol="0" anchor="t">
            <a:noAutofit/>
          </a:bodyPr>
          <a:p>
            <a:r>
              <a:rPr lang="zh-CN" altLang="en-US" sz="3200">
                <a:solidFill>
                  <a:schemeClr val="dk1"/>
                </a:solidFill>
                <a:latin typeface="微软雅黑" panose="020B0503020204020204" charset="-122"/>
                <a:ea typeface="微软雅黑" panose="020B0503020204020204" charset="-122"/>
                <a:cs typeface="微软雅黑" panose="020B0503020204020204" charset="-122"/>
                <a:sym typeface="+mn-ea"/>
              </a:rPr>
              <a:t>艾滋病自愿咨询检测</a:t>
            </a:r>
            <a:endParaRPr lang="zh-CN" altLang="en-US" sz="320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sz="32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sz="3200">
                <a:solidFill>
                  <a:schemeClr val="dk1"/>
                </a:solidFill>
                <a:latin typeface="微软雅黑" panose="020B0503020204020204" charset="-122"/>
                <a:ea typeface="微软雅黑" panose="020B0503020204020204" charset="-122"/>
                <a:cs typeface="微软雅黑" panose="020B0503020204020204" charset="-122"/>
                <a:sym typeface="+mn-ea"/>
              </a:rPr>
              <a:t>艾滋病自愿咨询检测（</a:t>
            </a:r>
            <a:r>
              <a:rPr lang="en-US" altLang="zh-CN" sz="3200">
                <a:solidFill>
                  <a:schemeClr val="dk1"/>
                </a:solidFill>
                <a:latin typeface="微软雅黑" panose="020B0503020204020204" charset="-122"/>
                <a:ea typeface="微软雅黑" panose="020B0503020204020204" charset="-122"/>
                <a:cs typeface="微软雅黑" panose="020B0503020204020204" charset="-122"/>
                <a:sym typeface="+mn-ea"/>
              </a:rPr>
              <a:t>VCT</a:t>
            </a:r>
            <a:r>
              <a:rPr lang="zh-CN" altLang="en-US" sz="3200">
                <a:solidFill>
                  <a:schemeClr val="dk1"/>
                </a:solidFill>
                <a:latin typeface="微软雅黑" panose="020B0503020204020204" charset="-122"/>
                <a:ea typeface="微软雅黑" panose="020B0503020204020204" charset="-122"/>
                <a:cs typeface="微软雅黑" panose="020B0503020204020204" charset="-122"/>
                <a:sym typeface="+mn-ea"/>
              </a:rPr>
              <a:t>）</a:t>
            </a:r>
            <a:endParaRPr lang="zh-CN" altLang="en-US" sz="320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sz="32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sz="3200">
                <a:solidFill>
                  <a:schemeClr val="dk1"/>
                </a:solidFill>
                <a:latin typeface="微软雅黑" panose="020B0503020204020204" charset="-122"/>
                <a:ea typeface="微软雅黑" panose="020B0503020204020204" charset="-122"/>
                <a:cs typeface="微软雅黑" panose="020B0503020204020204" charset="-122"/>
                <a:sym typeface="+mn-ea"/>
              </a:rPr>
              <a:t>是指人们通过咨询，在充分知情和完全保密的情况下，自愿选择是否接受艾滋病病毒抗体检测，改变危险行为及获得相关服务的过程。</a:t>
            </a:r>
            <a:endParaRPr lang="zh-CN" altLang="en-US" sz="320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sz="32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sz="3200">
                <a:solidFill>
                  <a:schemeClr val="dk1"/>
                </a:solidFill>
                <a:latin typeface="微软雅黑" panose="020B0503020204020204" charset="-122"/>
                <a:ea typeface="微软雅黑" panose="020B0503020204020204" charset="-122"/>
                <a:cs typeface="微软雅黑" panose="020B0503020204020204" charset="-122"/>
                <a:sym typeface="+mn-ea"/>
              </a:rPr>
              <a:t>建议发生高危行为三周后到疾控机构或者医疗机构需求艾滋病自愿咨询检测的服务，三个月后在进行一次检测，可以彻底排除是否感染（个体差异，除个例外）。</a:t>
            </a:r>
            <a:endParaRPr lang="zh-CN" altLang="en-US" sz="3200">
              <a:solidFill>
                <a:schemeClr val="dk1"/>
              </a:solidFill>
              <a:latin typeface="微软雅黑" panose="020B0503020204020204" charset="-122"/>
              <a:ea typeface="微软雅黑" panose="020B0503020204020204" charset="-122"/>
              <a:cs typeface="微软雅黑" panose="020B0503020204020204" charset="-122"/>
            </a:endParaRPr>
          </a:p>
          <a:p>
            <a:endParaRPr lang="zh-CN" altLang="en-US" sz="3200">
              <a:solidFill>
                <a:schemeClr val="dk1"/>
              </a:solidFill>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p:sp>
        <p:nvSpPr>
          <p:cNvPr id="2" name="文本框 1"/>
          <p:cNvSpPr txBox="1"/>
          <p:nvPr/>
        </p:nvSpPr>
        <p:spPr>
          <a:xfrm>
            <a:off x="1398270" y="872490"/>
            <a:ext cx="9149715" cy="5618480"/>
          </a:xfrm>
          <a:prstGeom prst="rect">
            <a:avLst/>
          </a:prstGeom>
          <a:noFill/>
        </p:spPr>
        <p:txBody>
          <a:bodyPr wrap="square" rtlCol="0" anchor="t">
            <a:noAutofit/>
          </a:bodyPr>
          <a:p>
            <a:r>
              <a:rPr lang="zh-CN" altLang="en-US" sz="2400">
                <a:solidFill>
                  <a:schemeClr val="dk1"/>
                </a:solidFill>
                <a:latin typeface="微软雅黑" panose="020B0503020204020204" charset="-122"/>
                <a:ea typeface="微软雅黑" panose="020B0503020204020204" charset="-122"/>
                <a:cs typeface="微软雅黑" panose="020B0503020204020204" charset="-122"/>
                <a:sym typeface="+mn-ea"/>
              </a:rPr>
              <a:t>哪些人应该做</a:t>
            </a:r>
            <a:r>
              <a:rPr lang="en-US" altLang="zh-CN" sz="2400">
                <a:solidFill>
                  <a:schemeClr val="dk1"/>
                </a:solidFill>
                <a:latin typeface="微软雅黑" panose="020B0503020204020204" charset="-122"/>
                <a:ea typeface="微软雅黑" panose="020B0503020204020204" charset="-122"/>
                <a:cs typeface="微软雅黑" panose="020B0503020204020204" charset="-122"/>
                <a:sym typeface="+mn-ea"/>
              </a:rPr>
              <a:t>HIV</a:t>
            </a:r>
            <a:r>
              <a:rPr lang="zh-CN" altLang="en-US" sz="2400">
                <a:solidFill>
                  <a:schemeClr val="dk1"/>
                </a:solidFill>
                <a:latin typeface="微软雅黑" panose="020B0503020204020204" charset="-122"/>
                <a:ea typeface="微软雅黑" panose="020B0503020204020204" charset="-122"/>
                <a:cs typeface="微软雅黑" panose="020B0503020204020204" charset="-122"/>
                <a:sym typeface="+mn-ea"/>
              </a:rPr>
              <a:t>抗体检测？</a:t>
            </a:r>
            <a:endParaRPr lang="zh-CN" altLang="en-US" sz="240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sz="24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sz="2400">
                <a:solidFill>
                  <a:schemeClr val="dk1"/>
                </a:solidFill>
                <a:latin typeface="微软雅黑" panose="020B0503020204020204" charset="-122"/>
                <a:ea typeface="微软雅黑" panose="020B0503020204020204" charset="-122"/>
                <a:cs typeface="微软雅黑" panose="020B0503020204020204" charset="-122"/>
                <a:sym typeface="+mn-ea"/>
              </a:rPr>
              <a:t>不明原因长期发热，慢性腹泻，复发性上呼吸道感染，肺部感染，体重下降，口腔念珠菌、口腔粘膜白斑等艾滋病疑似临床症状的就诊者</a:t>
            </a:r>
            <a:r>
              <a:rPr lang="en-US" altLang="zh-CN" sz="2400">
                <a:solidFill>
                  <a:schemeClr val="dk1"/>
                </a:solidFill>
                <a:latin typeface="微软雅黑" panose="020B0503020204020204" charset="-122"/>
                <a:ea typeface="微软雅黑" panose="020B0503020204020204" charset="-122"/>
                <a:cs typeface="微软雅黑" panose="020B0503020204020204" charset="-122"/>
                <a:sym typeface="+mn-ea"/>
              </a:rPr>
              <a:t>   </a:t>
            </a:r>
            <a:endParaRPr lang="en-US" altLang="zh-CN" sz="240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sz="24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sz="2400">
                <a:solidFill>
                  <a:schemeClr val="dk1"/>
                </a:solidFill>
                <a:latin typeface="微软雅黑" panose="020B0503020204020204" charset="-122"/>
                <a:ea typeface="微软雅黑" panose="020B0503020204020204" charset="-122"/>
                <a:cs typeface="微软雅黑" panose="020B0503020204020204" charset="-122"/>
                <a:sym typeface="+mn-ea"/>
              </a:rPr>
              <a:t>发育迟缓或营养不良、且对治疗不敏感的儿童。</a:t>
            </a:r>
            <a:endParaRPr lang="zh-CN" altLang="en-US" sz="240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sz="24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sz="2400">
                <a:solidFill>
                  <a:schemeClr val="dk1"/>
                </a:solidFill>
                <a:latin typeface="微软雅黑" panose="020B0503020204020204" charset="-122"/>
                <a:ea typeface="微软雅黑" panose="020B0503020204020204" charset="-122"/>
                <a:cs typeface="微软雅黑" panose="020B0503020204020204" charset="-122"/>
                <a:sym typeface="+mn-ea"/>
              </a:rPr>
              <a:t>女性</a:t>
            </a:r>
            <a:r>
              <a:rPr lang="en-US" altLang="zh-CN" sz="2400">
                <a:solidFill>
                  <a:schemeClr val="dk1"/>
                </a:solidFill>
                <a:latin typeface="微软雅黑" panose="020B0503020204020204" charset="-122"/>
                <a:ea typeface="微软雅黑" panose="020B0503020204020204" charset="-122"/>
                <a:cs typeface="微软雅黑" panose="020B0503020204020204" charset="-122"/>
                <a:sym typeface="+mn-ea"/>
              </a:rPr>
              <a:t>HIV</a:t>
            </a:r>
            <a:r>
              <a:rPr lang="zh-CN" altLang="en-US" sz="2400">
                <a:solidFill>
                  <a:schemeClr val="dk1"/>
                </a:solidFill>
                <a:latin typeface="微软雅黑" panose="020B0503020204020204" charset="-122"/>
                <a:ea typeface="微软雅黑" panose="020B0503020204020204" charset="-122"/>
                <a:cs typeface="微软雅黑" panose="020B0503020204020204" charset="-122"/>
                <a:sym typeface="+mn-ea"/>
              </a:rPr>
              <a:t>感染者所生的婴儿。</a:t>
            </a:r>
            <a:endParaRPr lang="zh-CN" altLang="en-US" sz="240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sz="2400">
                <a:solidFill>
                  <a:schemeClr val="dk1"/>
                </a:solidFill>
                <a:latin typeface="微软雅黑" panose="020B0503020204020204" charset="-122"/>
                <a:ea typeface="微软雅黑" panose="020B0503020204020204" charset="-122"/>
                <a:cs typeface="微软雅黑" panose="020B0503020204020204" charset="-122"/>
                <a:sym typeface="+mn-ea"/>
              </a:rPr>
              <a:t>         HIV</a:t>
            </a:r>
            <a:r>
              <a:rPr lang="zh-CN" altLang="en-US" sz="2400">
                <a:solidFill>
                  <a:schemeClr val="dk1"/>
                </a:solidFill>
                <a:latin typeface="微软雅黑" panose="020B0503020204020204" charset="-122"/>
                <a:ea typeface="微软雅黑" panose="020B0503020204020204" charset="-122"/>
                <a:cs typeface="微软雅黑" panose="020B0503020204020204" charset="-122"/>
                <a:sym typeface="+mn-ea"/>
              </a:rPr>
              <a:t>感染者和艾滋病病人的配偶或性伴</a:t>
            </a:r>
            <a:endParaRPr lang="zh-CN" altLang="en-US" sz="240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sz="24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sz="2400">
                <a:solidFill>
                  <a:schemeClr val="dk1"/>
                </a:solidFill>
                <a:latin typeface="微软雅黑" panose="020B0503020204020204" charset="-122"/>
                <a:ea typeface="微软雅黑" panose="020B0503020204020204" charset="-122"/>
                <a:cs typeface="微软雅黑" panose="020B0503020204020204" charset="-122"/>
                <a:sym typeface="+mn-ea"/>
              </a:rPr>
              <a:t>有吸毒行为及多性伴的高危行为的就诊者</a:t>
            </a:r>
            <a:endParaRPr lang="zh-CN" altLang="en-US" sz="240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sz="24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sz="2400">
                <a:solidFill>
                  <a:schemeClr val="dk1"/>
                </a:solidFill>
                <a:latin typeface="微软雅黑" panose="020B0503020204020204" charset="-122"/>
                <a:ea typeface="微软雅黑" panose="020B0503020204020204" charset="-122"/>
                <a:cs typeface="微软雅黑" panose="020B0503020204020204" charset="-122"/>
                <a:sym typeface="+mn-ea"/>
              </a:rPr>
              <a:t>性病患者</a:t>
            </a:r>
            <a:endParaRPr lang="zh-CN" altLang="en-US" sz="240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sz="24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sz="2400">
                <a:solidFill>
                  <a:schemeClr val="dk1"/>
                </a:solidFill>
                <a:latin typeface="微软雅黑" panose="020B0503020204020204" charset="-122"/>
                <a:ea typeface="微软雅黑" panose="020B0503020204020204" charset="-122"/>
                <a:cs typeface="微软雅黑" panose="020B0503020204020204" charset="-122"/>
                <a:sym typeface="+mn-ea"/>
              </a:rPr>
              <a:t>结核病患者</a:t>
            </a:r>
            <a:endParaRPr lang="zh-CN" altLang="en-US" sz="240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sz="24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sz="2400">
                <a:solidFill>
                  <a:schemeClr val="dk1"/>
                </a:solidFill>
                <a:latin typeface="微软雅黑" panose="020B0503020204020204" charset="-122"/>
                <a:ea typeface="微软雅黑" panose="020B0503020204020204" charset="-122"/>
                <a:cs typeface="微软雅黑" panose="020B0503020204020204" charset="-122"/>
                <a:sym typeface="+mn-ea"/>
              </a:rPr>
              <a:t>既往有偿供血史及不洁受血史的就诊者</a:t>
            </a:r>
            <a:endParaRPr lang="zh-CN" altLang="en-US" sz="240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sz="24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sz="2400">
                <a:solidFill>
                  <a:schemeClr val="dk1"/>
                </a:solidFill>
                <a:latin typeface="微软雅黑" panose="020B0503020204020204" charset="-122"/>
                <a:ea typeface="微软雅黑" panose="020B0503020204020204" charset="-122"/>
                <a:cs typeface="微软雅黑" panose="020B0503020204020204" charset="-122"/>
                <a:sym typeface="+mn-ea"/>
              </a:rPr>
              <a:t>孕产妇</a:t>
            </a:r>
            <a:endParaRPr lang="zh-CN" altLang="en-US" sz="240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sz="24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sz="2400">
                <a:solidFill>
                  <a:schemeClr val="dk1"/>
                </a:solidFill>
                <a:latin typeface="微软雅黑" panose="020B0503020204020204" charset="-122"/>
                <a:ea typeface="微软雅黑" panose="020B0503020204020204" charset="-122"/>
                <a:cs typeface="微软雅黑" panose="020B0503020204020204" charset="-122"/>
                <a:sym typeface="+mn-ea"/>
              </a:rPr>
              <a:t>婚前体检者</a:t>
            </a:r>
            <a:endParaRPr lang="zh-CN" altLang="en-US" sz="2400">
              <a:solidFill>
                <a:schemeClr val="dk1"/>
              </a:solidFill>
              <a:latin typeface="微软雅黑" panose="020B0503020204020204" charset="-122"/>
              <a:ea typeface="微软雅黑" panose="020B0503020204020204" charset="-122"/>
              <a:cs typeface="微软雅黑" panose="020B0503020204020204" charset="-122"/>
            </a:endParaRPr>
          </a:p>
          <a:p>
            <a:r>
              <a:rPr lang="en-US" altLang="zh-CN" sz="2400">
                <a:solidFill>
                  <a:schemeClr val="dk1"/>
                </a:solidFill>
                <a:latin typeface="微软雅黑" panose="020B0503020204020204" charset="-122"/>
                <a:ea typeface="微软雅黑" panose="020B0503020204020204" charset="-122"/>
                <a:cs typeface="微软雅黑" panose="020B0503020204020204" charset="-122"/>
                <a:sym typeface="+mn-ea"/>
              </a:rPr>
              <a:t>        </a:t>
            </a:r>
            <a:r>
              <a:rPr lang="zh-CN" altLang="en-US" sz="2400">
                <a:solidFill>
                  <a:schemeClr val="dk1"/>
                </a:solidFill>
                <a:latin typeface="微软雅黑" panose="020B0503020204020204" charset="-122"/>
                <a:ea typeface="微软雅黑" panose="020B0503020204020204" charset="-122"/>
                <a:cs typeface="微软雅黑" panose="020B0503020204020204" charset="-122"/>
                <a:sym typeface="+mn-ea"/>
              </a:rPr>
              <a:t>术前、住院及有创伤检查的患者等。</a:t>
            </a:r>
            <a:endParaRPr lang="zh-CN" altLang="en-US" sz="2400">
              <a:solidFill>
                <a:schemeClr val="dk1"/>
              </a:solid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p:sp>
        <p:nvSpPr>
          <p:cNvPr id="2" name="文本框 1"/>
          <p:cNvSpPr txBox="1"/>
          <p:nvPr/>
        </p:nvSpPr>
        <p:spPr>
          <a:xfrm>
            <a:off x="916940" y="464185"/>
            <a:ext cx="10258425" cy="6226810"/>
          </a:xfrm>
          <a:prstGeom prst="rect">
            <a:avLst/>
          </a:prstGeom>
          <a:noFill/>
        </p:spPr>
        <p:txBody>
          <a:bodyPr wrap="square" rtlCol="0" anchor="t">
            <a:noAutofit/>
          </a:bodyPr>
          <a:p>
            <a:r>
              <a:rPr lang="zh-CN" altLang="en-US"/>
              <a:t>艾滋病国家</a:t>
            </a:r>
            <a:r>
              <a:rPr lang="en-US" altLang="zh-CN"/>
              <a:t>“</a:t>
            </a:r>
            <a:r>
              <a:rPr lang="zh-CN" altLang="en-US"/>
              <a:t>四免一关怀</a:t>
            </a:r>
            <a:r>
              <a:rPr lang="en-US" altLang="zh-CN"/>
              <a:t>”</a:t>
            </a:r>
            <a:r>
              <a:rPr lang="zh-CN" altLang="en-US"/>
              <a:t>政策具体指什么</a:t>
            </a:r>
            <a:endParaRPr lang="zh-CN" altLang="en-US"/>
          </a:p>
          <a:p>
            <a:endParaRPr lang="zh-CN" altLang="en-US"/>
          </a:p>
          <a:p>
            <a:r>
              <a:rPr lang="en-US" altLang="zh-CN"/>
              <a:t>           </a:t>
            </a:r>
            <a:r>
              <a:rPr lang="zh-CN" altLang="en-US"/>
              <a:t>“四免一关怀”是当前和今后一个时期我国艾滋病防治最有力的政策措施。根据《艾滋病防治条例》（国务院于2006年1月29日发布，自2006年3月1日起施行，2019年3月2日修订）第44至47条，“四免一关怀”是指：</a:t>
            </a:r>
            <a:endParaRPr lang="zh-CN" altLang="en-US"/>
          </a:p>
          <a:p>
            <a:r>
              <a:rPr lang="zh-CN" altLang="en-US"/>
              <a:t> </a:t>
            </a:r>
            <a:r>
              <a:rPr lang="en-US" altLang="zh-CN"/>
              <a:t>           1</a:t>
            </a:r>
            <a:r>
              <a:rPr lang="zh-CN" altLang="en-US"/>
              <a:t>、免费抗病毒治疗</a:t>
            </a:r>
            <a:endParaRPr lang="zh-CN" altLang="en-US"/>
          </a:p>
          <a:p>
            <a:r>
              <a:rPr lang="en-US" altLang="zh-CN"/>
              <a:t>           </a:t>
            </a:r>
            <a:r>
              <a:rPr lang="zh-CN" altLang="en-US"/>
              <a:t>向农村艾滋病病人和城镇未参加基本医疗保险等医疗保障制度的经济困难人员中的艾滋病病人，可到区人民医院传染病区(科)领取免费的抗病毒药物，接受抗病毒治疗。对农村和城镇经济困难的艾滋病病毒感染者、艾滋病病人适当减免抗机会性感染治疗药品的费用。</a:t>
            </a:r>
            <a:endParaRPr lang="zh-CN" altLang="en-US"/>
          </a:p>
          <a:p>
            <a:r>
              <a:rPr lang="zh-CN" altLang="en-US"/>
              <a:t> </a:t>
            </a:r>
            <a:r>
              <a:rPr lang="en-US" altLang="zh-CN"/>
              <a:t>           2</a:t>
            </a:r>
            <a:r>
              <a:rPr lang="zh-CN" altLang="en-US"/>
              <a:t>、免费咨询检测</a:t>
            </a:r>
            <a:endParaRPr lang="zh-CN" altLang="en-US"/>
          </a:p>
          <a:p>
            <a:r>
              <a:rPr lang="en-US" altLang="zh-CN"/>
              <a:t>            </a:t>
            </a:r>
            <a:r>
              <a:rPr lang="zh-CN" altLang="en-US"/>
              <a:t>向自愿接受艾滋病咨询、检测的人员免费提供咨询和艾滋病病毒抗体初筛检测。</a:t>
            </a:r>
            <a:endParaRPr lang="zh-CN" altLang="en-US"/>
          </a:p>
          <a:p>
            <a:r>
              <a:rPr lang="zh-CN" altLang="en-US"/>
              <a:t> </a:t>
            </a:r>
            <a:r>
              <a:rPr lang="en-US" altLang="zh-CN"/>
              <a:t>           3</a:t>
            </a:r>
            <a:r>
              <a:rPr lang="zh-CN" altLang="en-US"/>
              <a:t>、免费母婴阻断</a:t>
            </a:r>
            <a:endParaRPr lang="zh-CN" altLang="en-US"/>
          </a:p>
          <a:p>
            <a:r>
              <a:rPr lang="en-US" altLang="zh-CN"/>
              <a:t>            </a:t>
            </a:r>
            <a:r>
              <a:rPr lang="zh-CN" altLang="en-US"/>
              <a:t>对已感染艾滋病病毒的孕产妇免费提供预防艾滋病母婴传播的咨询、产前指导和分娩服务。及时免费提供母婴阻断药物和婴儿检测试剂。</a:t>
            </a:r>
            <a:endParaRPr lang="zh-CN" altLang="en-US"/>
          </a:p>
          <a:p>
            <a:r>
              <a:rPr lang="zh-CN" altLang="en-US"/>
              <a:t> </a:t>
            </a:r>
            <a:r>
              <a:rPr lang="en-US" altLang="zh-CN"/>
              <a:t>            4</a:t>
            </a:r>
            <a:r>
              <a:rPr lang="zh-CN" altLang="en-US"/>
              <a:t>、艾滋病遗孤免费就学</a:t>
            </a:r>
            <a:endParaRPr lang="zh-CN" altLang="en-US"/>
          </a:p>
          <a:p>
            <a:r>
              <a:rPr lang="en-US" altLang="zh-CN"/>
              <a:t>             </a:t>
            </a:r>
            <a:r>
              <a:rPr lang="zh-CN" altLang="en-US"/>
              <a:t>生活困难的艾滋病病人遗留的孤儿和感染艾滋病病毒的未成年人接受义务教育的，应当免收杂费、书本费；接受学前教育和高中阶段教育的，应当减免学费等相关费用。</a:t>
            </a:r>
            <a:endParaRPr lang="zh-CN" altLang="en-US"/>
          </a:p>
          <a:p>
            <a:r>
              <a:rPr lang="zh-CN" altLang="en-US"/>
              <a:t> </a:t>
            </a:r>
            <a:r>
              <a:rPr lang="en-US" altLang="zh-CN"/>
              <a:t>            5</a:t>
            </a:r>
            <a:r>
              <a:rPr lang="zh-CN" altLang="en-US"/>
              <a:t>、一关怀</a:t>
            </a:r>
            <a:endParaRPr lang="zh-CN" altLang="en-US"/>
          </a:p>
          <a:p>
            <a:r>
              <a:rPr lang="en-US" altLang="zh-CN"/>
              <a:t>             .</a:t>
            </a:r>
            <a:r>
              <a:rPr lang="zh-CN" altLang="en-US"/>
              <a:t>指县级以上地方人民政府应当对生活困难并符合社会救助条件的艾滋病病毒感染者、艾滋病病人及其家属给予生活救助。县级以上地方人民政府有关部门应当创造条件，扶持有劳动能力的艾滋病病毒感染者和艾滋病病人，从事力所能及的生产和工作。</a:t>
            </a:r>
            <a:endParaRPr lang="zh-CN" altLang="en-US"/>
          </a:p>
          <a:p>
            <a:endParaRPr lang="zh-CN" altLang="en-US"/>
          </a:p>
          <a:p>
            <a:endParaRPr lang="zh-CN" altLang="en-US"/>
          </a:p>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5" name="îŝḷîḓé-Rectangle 2"/>
          <p:cNvSpPr/>
          <p:nvPr/>
        </p:nvSpPr>
        <p:spPr>
          <a:xfrm>
            <a:off x="10306050" y="1680845"/>
            <a:ext cx="1001395" cy="10026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
        <p:nvSpPr>
          <p:cNvPr id="28" name="文本框 27"/>
          <p:cNvSpPr txBox="1"/>
          <p:nvPr/>
        </p:nvSpPr>
        <p:spPr>
          <a:xfrm>
            <a:off x="1534213" y="508096"/>
            <a:ext cx="4246880" cy="583565"/>
          </a:xfrm>
          <a:prstGeom prst="rect">
            <a:avLst/>
          </a:prstGeom>
          <a:noFill/>
        </p:spPr>
        <p:txBody>
          <a:bodyPr wrap="none" rtlCol="0">
            <a:spAutoFit/>
            <a:scene3d>
              <a:camera prst="orthographicFront"/>
              <a:lightRig rig="threePt" dir="t"/>
            </a:scene3d>
            <a:sp3d contourW="12700"/>
          </a:bodyPr>
          <a:lstStyle/>
          <a:p>
            <a:r>
              <a:rPr lang="zh-CN" altLang="en-US" sz="3200" b="1" dirty="0">
                <a:gradFill>
                  <a:gsLst>
                    <a:gs pos="0">
                      <a:srgbClr val="012D86"/>
                    </a:gs>
                    <a:gs pos="100000">
                      <a:srgbClr val="0E2557"/>
                    </a:gs>
                  </a:gsLst>
                  <a:lin scaled="0"/>
                </a:gradFill>
                <a:cs typeface="+mn-ea"/>
                <a:sym typeface="+mn-lt"/>
              </a:rPr>
              <a:t>对艾滋病认知上的注意</a:t>
            </a:r>
            <a:endParaRPr lang="en-US" altLang="zh-CN" sz="3200" b="1" dirty="0">
              <a:gradFill>
                <a:gsLst>
                  <a:gs pos="0">
                    <a:srgbClr val="012D86"/>
                  </a:gs>
                  <a:gs pos="100000">
                    <a:srgbClr val="0E2557"/>
                  </a:gs>
                </a:gsLst>
                <a:lin scaled="0"/>
              </a:gradFill>
              <a:cs typeface="+mn-ea"/>
              <a:sym typeface="+mn-lt"/>
            </a:endParaRPr>
          </a:p>
        </p:txBody>
      </p:sp>
      <p:sp>
        <p:nvSpPr>
          <p:cNvPr id="29" name="文本框 28"/>
          <p:cNvSpPr txBox="1"/>
          <p:nvPr/>
        </p:nvSpPr>
        <p:spPr>
          <a:xfrm>
            <a:off x="1553263" y="951903"/>
            <a:ext cx="6623625" cy="30162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cs typeface="+mn-ea"/>
                <a:sym typeface="+mn-lt"/>
              </a:rPr>
              <a:t>Acquired Immune Deficiency Syndrome</a:t>
            </a:r>
            <a:endParaRPr lang="en-US" altLang="zh-CN" sz="1200" dirty="0">
              <a:solidFill>
                <a:schemeClr val="bg1">
                  <a:lumMod val="50000"/>
                </a:schemeClr>
              </a:solidFill>
              <a:cs typeface="+mn-ea"/>
              <a:sym typeface="+mn-lt"/>
            </a:endParaRPr>
          </a:p>
        </p:txBody>
      </p:sp>
      <p:pic>
        <p:nvPicPr>
          <p:cNvPr id="30" name="图片 29"/>
          <p:cNvPicPr>
            <a:picLocks noChangeAspect="1"/>
          </p:cNvPicPr>
          <p:nvPr/>
        </p:nvPicPr>
        <p:blipFill>
          <a:blip r:embed="rId1" cstate="screen"/>
          <a:stretch>
            <a:fillRect/>
          </a:stretch>
        </p:blipFill>
        <p:spPr>
          <a:xfrm>
            <a:off x="903475" y="467790"/>
            <a:ext cx="425344" cy="767903"/>
          </a:xfrm>
          <a:prstGeom prst="rect">
            <a:avLst/>
          </a:prstGeom>
        </p:spPr>
      </p:pic>
      <p:sp>
        <p:nvSpPr>
          <p:cNvPr id="26" name="矩形 25"/>
          <p:cNvSpPr/>
          <p:nvPr/>
        </p:nvSpPr>
        <p:spPr>
          <a:xfrm>
            <a:off x="1116330" y="1623060"/>
            <a:ext cx="5041265" cy="4078605"/>
          </a:xfrm>
          <a:prstGeom prst="rect">
            <a:avLst/>
          </a:prstGeom>
        </p:spPr>
        <p:txBody>
          <a:bodyPr wrap="square">
            <a:spAutoFit/>
            <a:scene3d>
              <a:camera prst="orthographicFront"/>
              <a:lightRig rig="threePt" dir="t"/>
            </a:scene3d>
            <a:sp3d contourW="12700"/>
          </a:bodyPr>
          <a:lstStyle/>
          <a:p>
            <a:pPr marL="285750" indent="-285750">
              <a:lnSpc>
                <a:spcPct val="160000"/>
              </a:lnSpc>
              <a:buFont typeface="Wingdings" panose="05000000000000000000" pitchFamily="2" charset="2"/>
              <a:buChar char="u"/>
            </a:pPr>
            <a:r>
              <a:rPr lang="zh-CN" altLang="en-US" b="1" dirty="0">
                <a:cs typeface="+mn-ea"/>
                <a:sym typeface="+mn-lt"/>
              </a:rPr>
              <a:t> 艾滋病就在我们身边，离校园很近。</a:t>
            </a:r>
            <a:endParaRPr lang="zh-CN" altLang="en-US" b="1" dirty="0">
              <a:cs typeface="+mn-ea"/>
              <a:sym typeface="+mn-lt"/>
            </a:endParaRPr>
          </a:p>
          <a:p>
            <a:pPr marL="285750" indent="-285750">
              <a:lnSpc>
                <a:spcPct val="160000"/>
              </a:lnSpc>
              <a:buFont typeface="Wingdings" panose="05000000000000000000" pitchFamily="2" charset="2"/>
              <a:buChar char="u"/>
            </a:pPr>
            <a:r>
              <a:rPr lang="zh-CN" altLang="en-US" b="1" dirty="0">
                <a:cs typeface="+mn-ea"/>
                <a:sym typeface="+mn-ea"/>
              </a:rPr>
              <a:t>青春期是许多青少年容易受不良因素的影响或引诱，而好奇、侥幸心理作出，去尝试性爱、吸毒等冒险行为的时期，这些行为又正是艾滋病的最重要的高危传播途径之一。</a:t>
            </a:r>
            <a:endParaRPr lang="zh-CN" altLang="en-US" b="1" dirty="0">
              <a:cs typeface="+mn-ea"/>
              <a:sym typeface="+mn-ea"/>
            </a:endParaRPr>
          </a:p>
          <a:p>
            <a:pPr marL="285750" indent="-285750">
              <a:lnSpc>
                <a:spcPct val="160000"/>
              </a:lnSpc>
              <a:buFont typeface="Wingdings" panose="05000000000000000000" pitchFamily="2" charset="2"/>
              <a:buChar char="u"/>
            </a:pPr>
            <a:r>
              <a:rPr lang="zh-CN" altLang="en-US" b="1" dirty="0">
                <a:cs typeface="+mn-ea"/>
                <a:sym typeface="+mn-lt"/>
              </a:rPr>
              <a:t>易盲目相信</a:t>
            </a:r>
            <a:r>
              <a:rPr lang="en-US" altLang="zh-CN" b="1" dirty="0">
                <a:cs typeface="+mn-ea"/>
                <a:sym typeface="+mn-lt"/>
              </a:rPr>
              <a:t>“</a:t>
            </a:r>
            <a:r>
              <a:rPr lang="zh-CN" altLang="en-US" b="1" dirty="0">
                <a:cs typeface="+mn-ea"/>
                <a:sym typeface="+mn-lt"/>
              </a:rPr>
              <a:t>熟悉</a:t>
            </a:r>
            <a:r>
              <a:rPr lang="en-US" altLang="zh-CN" b="1" dirty="0">
                <a:cs typeface="+mn-ea"/>
                <a:sym typeface="+mn-lt"/>
              </a:rPr>
              <a:t>”</a:t>
            </a:r>
            <a:r>
              <a:rPr lang="zh-CN" altLang="en-US" b="1" dirty="0">
                <a:cs typeface="+mn-ea"/>
                <a:sym typeface="+mn-lt"/>
              </a:rPr>
              <a:t>的人</a:t>
            </a:r>
            <a:r>
              <a:rPr lang="en-US" altLang="zh-CN" b="1" dirty="0">
                <a:cs typeface="+mn-ea"/>
                <a:sym typeface="+mn-lt"/>
              </a:rPr>
              <a:t>----“</a:t>
            </a:r>
            <a:r>
              <a:rPr lang="zh-CN" altLang="en-US" b="1" dirty="0">
                <a:cs typeface="+mn-ea"/>
                <a:sym typeface="+mn-lt"/>
              </a:rPr>
              <a:t>固定性伴侣</a:t>
            </a:r>
            <a:r>
              <a:rPr lang="en-US" altLang="zh-CN" b="1" dirty="0">
                <a:cs typeface="+mn-ea"/>
                <a:sym typeface="+mn-lt"/>
              </a:rPr>
              <a:t>”</a:t>
            </a:r>
            <a:r>
              <a:rPr lang="zh-CN" altLang="en-US" b="1" dirty="0">
                <a:cs typeface="+mn-ea"/>
                <a:sym typeface="+mn-lt"/>
              </a:rPr>
              <a:t>、吸毒者。</a:t>
            </a:r>
            <a:endParaRPr lang="zh-CN" altLang="en-US" b="1" dirty="0">
              <a:cs typeface="+mn-ea"/>
              <a:sym typeface="+mn-lt"/>
            </a:endParaRPr>
          </a:p>
          <a:p>
            <a:pPr marL="285750" indent="-285750">
              <a:lnSpc>
                <a:spcPct val="160000"/>
              </a:lnSpc>
              <a:buFont typeface="Wingdings" panose="05000000000000000000" pitchFamily="2" charset="2"/>
              <a:buChar char="u"/>
            </a:pPr>
            <a:r>
              <a:rPr lang="en-US" altLang="zh-CN" b="1" dirty="0">
                <a:cs typeface="+mn-ea"/>
                <a:sym typeface="+mn-lt"/>
              </a:rPr>
              <a:t>“</a:t>
            </a:r>
            <a:r>
              <a:rPr lang="zh-CN" altLang="en-US" b="1" dirty="0">
                <a:cs typeface="+mn-ea"/>
                <a:sym typeface="+mn-lt"/>
              </a:rPr>
              <a:t>看上去很健康</a:t>
            </a:r>
            <a:r>
              <a:rPr lang="en-US" altLang="zh-CN" b="1" dirty="0">
                <a:cs typeface="+mn-ea"/>
                <a:sym typeface="+mn-lt"/>
              </a:rPr>
              <a:t>”</a:t>
            </a:r>
            <a:r>
              <a:rPr lang="zh-CN" altLang="en-US" b="1" dirty="0">
                <a:cs typeface="+mn-ea"/>
                <a:sym typeface="+mn-lt"/>
              </a:rPr>
              <a:t>的人健康。</a:t>
            </a:r>
            <a:endParaRPr lang="zh-CN" altLang="en-US" b="1" dirty="0">
              <a:cs typeface="+mn-ea"/>
              <a:sym typeface="+mn-lt"/>
            </a:endParaRPr>
          </a:p>
          <a:p>
            <a:pPr marL="285750" indent="-285750">
              <a:lnSpc>
                <a:spcPct val="160000"/>
              </a:lnSpc>
              <a:buFont typeface="Wingdings" panose="05000000000000000000" pitchFamily="2" charset="2"/>
              <a:buChar char="u"/>
            </a:pPr>
            <a:r>
              <a:rPr lang="zh-CN" altLang="en-US" b="1" dirty="0">
                <a:cs typeface="+mn-ea"/>
                <a:sym typeface="+mn-lt"/>
              </a:rPr>
              <a:t>女同学的</a:t>
            </a:r>
            <a:r>
              <a:rPr lang="en-US" altLang="zh-CN" b="1" dirty="0">
                <a:cs typeface="+mn-ea"/>
                <a:sym typeface="+mn-lt"/>
              </a:rPr>
              <a:t>“</a:t>
            </a:r>
            <a:r>
              <a:rPr lang="zh-CN" altLang="en-US" b="1" dirty="0">
                <a:cs typeface="+mn-ea"/>
                <a:sym typeface="+mn-lt"/>
              </a:rPr>
              <a:t>男朋友</a:t>
            </a:r>
            <a:r>
              <a:rPr lang="en-US" altLang="zh-CN" b="1" dirty="0">
                <a:cs typeface="+mn-ea"/>
                <a:sym typeface="+mn-lt"/>
              </a:rPr>
              <a:t>”</a:t>
            </a:r>
            <a:r>
              <a:rPr lang="zh-CN" altLang="en-US" b="1" dirty="0">
                <a:cs typeface="+mn-ea"/>
                <a:sym typeface="+mn-lt"/>
              </a:rPr>
              <a:t>和</a:t>
            </a:r>
            <a:r>
              <a:rPr lang="en-US" altLang="zh-CN" b="1" dirty="0">
                <a:cs typeface="+mn-ea"/>
                <a:sym typeface="+mn-lt"/>
              </a:rPr>
              <a:t>“</a:t>
            </a:r>
            <a:r>
              <a:rPr lang="zh-CN" altLang="en-US" b="1" dirty="0">
                <a:cs typeface="+mn-ea"/>
                <a:sym typeface="+mn-lt"/>
              </a:rPr>
              <a:t>前男友</a:t>
            </a:r>
            <a:r>
              <a:rPr lang="en-US" altLang="zh-CN" b="1" dirty="0">
                <a:cs typeface="+mn-ea"/>
                <a:sym typeface="+mn-lt"/>
              </a:rPr>
              <a:t>”</a:t>
            </a:r>
            <a:endParaRPr lang="en-US" altLang="zh-CN" b="1" dirty="0">
              <a:cs typeface="+mn-ea"/>
              <a:sym typeface="+mn-lt"/>
            </a:endParaRPr>
          </a:p>
        </p:txBody>
      </p:sp>
      <p:pic>
        <p:nvPicPr>
          <p:cNvPr id="2" name="图片 1" descr="朋友b32"/>
          <p:cNvPicPr>
            <a:picLocks noChangeAspect="1"/>
          </p:cNvPicPr>
          <p:nvPr/>
        </p:nvPicPr>
        <p:blipFill>
          <a:blip r:embed="rId2"/>
          <a:stretch>
            <a:fillRect/>
          </a:stretch>
        </p:blipFill>
        <p:spPr>
          <a:xfrm>
            <a:off x="7487920" y="2091690"/>
            <a:ext cx="3368040" cy="2312670"/>
          </a:xfrm>
          <a:prstGeom prst="rect">
            <a:avLst/>
          </a:prstGeom>
        </p:spPr>
      </p:pic>
      <p:sp>
        <p:nvSpPr>
          <p:cNvPr id="3" name="îŝḷîḓé-Rectangle 5"/>
          <p:cNvSpPr/>
          <p:nvPr/>
        </p:nvSpPr>
        <p:spPr>
          <a:xfrm>
            <a:off x="7297274" y="4129442"/>
            <a:ext cx="468555" cy="468555"/>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5" grpId="0" bldLvl="0" animBg="1"/>
      <p:bldP spid="3"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5" name="îŝḷîḓé-Rectangle 2"/>
          <p:cNvSpPr/>
          <p:nvPr/>
        </p:nvSpPr>
        <p:spPr>
          <a:xfrm>
            <a:off x="10635615" y="1938655"/>
            <a:ext cx="1001395" cy="10026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
        <p:nvSpPr>
          <p:cNvPr id="28" name="文本框 27"/>
          <p:cNvSpPr txBox="1"/>
          <p:nvPr/>
        </p:nvSpPr>
        <p:spPr>
          <a:xfrm>
            <a:off x="1534213" y="508096"/>
            <a:ext cx="7498080" cy="583565"/>
          </a:xfrm>
          <a:prstGeom prst="rect">
            <a:avLst/>
          </a:prstGeom>
          <a:noFill/>
        </p:spPr>
        <p:txBody>
          <a:bodyPr wrap="none" rtlCol="0">
            <a:spAutoFit/>
            <a:scene3d>
              <a:camera prst="orthographicFront"/>
              <a:lightRig rig="threePt" dir="t"/>
            </a:scene3d>
            <a:sp3d contourW="12700"/>
          </a:bodyPr>
          <a:lstStyle/>
          <a:p>
            <a:r>
              <a:rPr lang="zh-CN" altLang="en-US" sz="3200" b="1" dirty="0">
                <a:gradFill>
                  <a:gsLst>
                    <a:gs pos="0">
                      <a:srgbClr val="012D86"/>
                    </a:gs>
                    <a:gs pos="100000">
                      <a:srgbClr val="0E2557"/>
                    </a:gs>
                  </a:gsLst>
                  <a:lin scaled="0"/>
                </a:gradFill>
                <a:cs typeface="+mn-ea"/>
                <a:sym typeface="+mn-lt"/>
              </a:rPr>
              <a:t>艾滋病流行对人类社会、经济发展的危害</a:t>
            </a:r>
            <a:endParaRPr lang="en-US" altLang="zh-CN" sz="3200" b="1" dirty="0">
              <a:gradFill>
                <a:gsLst>
                  <a:gs pos="0">
                    <a:srgbClr val="012D86"/>
                  </a:gs>
                  <a:gs pos="100000">
                    <a:srgbClr val="0E2557"/>
                  </a:gs>
                </a:gsLst>
                <a:lin scaled="0"/>
              </a:gradFill>
              <a:cs typeface="+mn-ea"/>
              <a:sym typeface="+mn-lt"/>
            </a:endParaRPr>
          </a:p>
        </p:txBody>
      </p:sp>
      <p:sp>
        <p:nvSpPr>
          <p:cNvPr id="29" name="文本框 28"/>
          <p:cNvSpPr txBox="1"/>
          <p:nvPr/>
        </p:nvSpPr>
        <p:spPr>
          <a:xfrm>
            <a:off x="1553263" y="951903"/>
            <a:ext cx="6623625" cy="30162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cs typeface="+mn-ea"/>
                <a:sym typeface="+mn-lt"/>
              </a:rPr>
              <a:t>Acquired Immune Deficiency Syndrome</a:t>
            </a:r>
            <a:endParaRPr lang="en-US" altLang="zh-CN" sz="1200" dirty="0">
              <a:solidFill>
                <a:schemeClr val="bg1">
                  <a:lumMod val="50000"/>
                </a:schemeClr>
              </a:solidFill>
              <a:cs typeface="+mn-ea"/>
              <a:sym typeface="+mn-lt"/>
            </a:endParaRPr>
          </a:p>
        </p:txBody>
      </p:sp>
      <p:pic>
        <p:nvPicPr>
          <p:cNvPr id="30" name="图片 29"/>
          <p:cNvPicPr>
            <a:picLocks noChangeAspect="1"/>
          </p:cNvPicPr>
          <p:nvPr/>
        </p:nvPicPr>
        <p:blipFill>
          <a:blip r:embed="rId1" cstate="screen"/>
          <a:stretch>
            <a:fillRect/>
          </a:stretch>
        </p:blipFill>
        <p:spPr>
          <a:xfrm>
            <a:off x="903475" y="467790"/>
            <a:ext cx="425344" cy="767903"/>
          </a:xfrm>
          <a:prstGeom prst="rect">
            <a:avLst/>
          </a:prstGeom>
        </p:spPr>
      </p:pic>
      <p:sp>
        <p:nvSpPr>
          <p:cNvPr id="26" name="矩形 25"/>
          <p:cNvSpPr/>
          <p:nvPr/>
        </p:nvSpPr>
        <p:spPr>
          <a:xfrm>
            <a:off x="772795" y="1096645"/>
            <a:ext cx="6984365" cy="4910455"/>
          </a:xfrm>
          <a:prstGeom prst="rect">
            <a:avLst/>
          </a:prstGeom>
        </p:spPr>
        <p:txBody>
          <a:bodyPr wrap="square">
            <a:spAutoFit/>
            <a:scene3d>
              <a:camera prst="orthographicFront"/>
              <a:lightRig rig="threePt" dir="t"/>
            </a:scene3d>
            <a:sp3d contourW="12700"/>
          </a:bodyPr>
          <a:lstStyle/>
          <a:p>
            <a:pPr marL="342900" marR="0" lvl="0" indent="-342900" algn="l" defTabSz="457200" rtl="0" eaLnBrk="0" fontAlgn="base" hangingPunct="0">
              <a:lnSpc>
                <a:spcPct val="90000"/>
              </a:lnSpc>
              <a:spcBef>
                <a:spcPts val="1000"/>
              </a:spcBef>
              <a:spcAft>
                <a:spcPct val="0"/>
              </a:spcAft>
              <a:buClr>
                <a:schemeClr val="accent1"/>
              </a:buClr>
              <a:buSzPct val="50000"/>
              <a:defRPr/>
            </a:pPr>
            <a:r>
              <a:rPr lang="zh-CN" altLang="en-US" b="1" dirty="0">
                <a:cs typeface="+mn-ea"/>
                <a:sym typeface="+mn-lt"/>
              </a:rPr>
              <a:t> </a:t>
            </a:r>
            <a:endParaRPr lang="zh-CN" altLang="en-US" b="1" dirty="0">
              <a:cs typeface="+mn-ea"/>
              <a:sym typeface="+mn-lt"/>
            </a:endParaRPr>
          </a:p>
          <a:p>
            <a:pPr marL="285750" indent="-285750">
              <a:lnSpc>
                <a:spcPct val="150000"/>
              </a:lnSpc>
              <a:buFont typeface="Wingdings" panose="05000000000000000000" pitchFamily="2" charset="2"/>
              <a:buChar char="u"/>
            </a:pPr>
            <a:r>
              <a:rPr lang="zh-CN" altLang="en-US" b="1" dirty="0">
                <a:solidFill>
                  <a:srgbClr val="C00000"/>
                </a:solidFill>
                <a:latin typeface="微软雅黑" panose="020B0503020204020204" charset="-122"/>
                <a:ea typeface="微软雅黑" panose="020B0503020204020204" charset="-122"/>
                <a:cs typeface="微软雅黑" panose="020B0503020204020204" charset="-122"/>
                <a:sym typeface="+mn-lt"/>
              </a:rPr>
              <a:t>社会：</a:t>
            </a:r>
            <a:endParaRPr lang="zh-CN" altLang="en-US" b="1" dirty="0">
              <a:solidFill>
                <a:srgbClr val="C00000"/>
              </a:solidFill>
              <a:latin typeface="微软雅黑" panose="020B0503020204020204" charset="-122"/>
              <a:ea typeface="微软雅黑" panose="020B0503020204020204" charset="-122"/>
              <a:cs typeface="微软雅黑" panose="020B0503020204020204" charset="-122"/>
              <a:sym typeface="+mn-lt"/>
            </a:endParaRPr>
          </a:p>
          <a:p>
            <a:pPr indent="0">
              <a:lnSpc>
                <a:spcPct val="150000"/>
              </a:lnSpc>
              <a:buFont typeface="Wingdings" panose="05000000000000000000" pitchFamily="2" charset="2"/>
              <a:buNone/>
            </a:pPr>
            <a:r>
              <a:rPr lang="en-US" altLang="zh-CN" sz="1600" b="1" kern="0" noProof="0" dirty="0" smtClean="0">
                <a:ln>
                  <a:noFill/>
                </a:ln>
                <a:effectLst/>
                <a:uLnTx/>
                <a:uFillTx/>
                <a:latin typeface="微软雅黑" panose="020B0503020204020204" charset="-122"/>
                <a:ea typeface="微软雅黑" panose="020B0503020204020204" charset="-122"/>
                <a:cs typeface="微软雅黑" panose="020B0503020204020204" charset="-122"/>
                <a:sym typeface="Trebuchet MS" panose="020B0603020202020204" pitchFamily="34" charset="0"/>
              </a:rPr>
              <a:t>    1.</a:t>
            </a:r>
            <a:r>
              <a:rPr lang="zh-CN" altLang="en-US" sz="1600" b="1" kern="0" noProof="0" dirty="0" smtClean="0">
                <a:ln>
                  <a:noFill/>
                </a:ln>
                <a:effectLst/>
                <a:uLnTx/>
                <a:uFillTx/>
                <a:latin typeface="微软雅黑" panose="020B0503020204020204" charset="-122"/>
                <a:ea typeface="微软雅黑" panose="020B0503020204020204" charset="-122"/>
                <a:cs typeface="微软雅黑" panose="020B0503020204020204" charset="-122"/>
                <a:sym typeface="Trebuchet MS" panose="020B0603020202020204" pitchFamily="34" charset="0"/>
              </a:rPr>
              <a:t>削弱了社会生产力，减缓了经济增长，加大贫富差距，导致贫困人口增加；</a:t>
            </a:r>
            <a:r>
              <a:rPr lang="en-US" altLang="zh-CN" sz="1600" b="1" kern="0" noProof="0" dirty="0" smtClean="0">
                <a:ln>
                  <a:noFill/>
                </a:ln>
                <a:effectLst/>
                <a:uLnTx/>
                <a:uFillTx/>
                <a:latin typeface="微软雅黑" panose="020B0503020204020204" charset="-122"/>
                <a:ea typeface="微软雅黑" panose="020B0503020204020204" charset="-122"/>
                <a:cs typeface="微软雅黑" panose="020B0503020204020204" charset="-122"/>
                <a:sym typeface="Trebuchet MS" panose="020B0603020202020204" pitchFamily="34" charset="0"/>
              </a:rPr>
              <a:t> 2.</a:t>
            </a:r>
            <a:r>
              <a:rPr lang="zh-CN" altLang="en-US" sz="1600" b="1" kern="0" noProof="0" dirty="0" smtClean="0">
                <a:ln>
                  <a:noFill/>
                </a:ln>
                <a:effectLst/>
                <a:uLnTx/>
                <a:uFillTx/>
                <a:latin typeface="微软雅黑" panose="020B0503020204020204" charset="-122"/>
                <a:ea typeface="微软雅黑" panose="020B0503020204020204" charset="-122"/>
                <a:cs typeface="微软雅黑" panose="020B0503020204020204" charset="-122"/>
                <a:sym typeface="Trebuchet MS" panose="020B0603020202020204" pitchFamily="34" charset="0"/>
              </a:rPr>
              <a:t>人均期望寿命降低，民族素质下降；</a:t>
            </a:r>
            <a:r>
              <a:rPr lang="en-US" altLang="zh-CN" sz="1600" b="1" kern="0" noProof="0" dirty="0" smtClean="0">
                <a:ln>
                  <a:noFill/>
                </a:ln>
                <a:effectLst/>
                <a:uLnTx/>
                <a:uFillTx/>
                <a:latin typeface="微软雅黑" panose="020B0503020204020204" charset="-122"/>
                <a:ea typeface="微软雅黑" panose="020B0503020204020204" charset="-122"/>
                <a:cs typeface="微软雅黑" panose="020B0503020204020204" charset="-122"/>
                <a:sym typeface="Trebuchet MS" panose="020B0603020202020204" pitchFamily="34" charset="0"/>
              </a:rPr>
              <a:t> 3.</a:t>
            </a:r>
            <a:r>
              <a:rPr lang="zh-CN" altLang="en-US" sz="1600" b="1" kern="0" noProof="0" dirty="0" smtClean="0">
                <a:ln>
                  <a:noFill/>
                </a:ln>
                <a:effectLst/>
                <a:uLnTx/>
                <a:uFillTx/>
                <a:latin typeface="微软雅黑" panose="020B0503020204020204" charset="-122"/>
                <a:ea typeface="微软雅黑" panose="020B0503020204020204" charset="-122"/>
                <a:cs typeface="微软雅黑" panose="020B0503020204020204" charset="-122"/>
                <a:sym typeface="Trebuchet MS" panose="020B0603020202020204" pitchFamily="34" charset="0"/>
              </a:rPr>
              <a:t>社会秩序和社会稳定遭到破坏；</a:t>
            </a:r>
            <a:r>
              <a:rPr lang="en-US" altLang="zh-CN" sz="1600" b="1" kern="0" noProof="0" dirty="0" smtClean="0">
                <a:ln>
                  <a:noFill/>
                </a:ln>
                <a:effectLst/>
                <a:uLnTx/>
                <a:uFillTx/>
                <a:latin typeface="微软雅黑" panose="020B0503020204020204" charset="-122"/>
                <a:ea typeface="微软雅黑" panose="020B0503020204020204" charset="-122"/>
                <a:cs typeface="微软雅黑" panose="020B0503020204020204" charset="-122"/>
                <a:sym typeface="Trebuchet MS" panose="020B0603020202020204" pitchFamily="34" charset="0"/>
              </a:rPr>
              <a:t> 4.</a:t>
            </a:r>
            <a:r>
              <a:rPr lang="zh-CN" altLang="en-US" sz="1600" b="1" kern="0" noProof="0" dirty="0" smtClean="0">
                <a:ln>
                  <a:noFill/>
                </a:ln>
                <a:effectLst/>
                <a:uLnTx/>
                <a:uFillTx/>
                <a:latin typeface="微软雅黑" panose="020B0503020204020204" charset="-122"/>
                <a:ea typeface="微软雅黑" panose="020B0503020204020204" charset="-122"/>
                <a:cs typeface="微软雅黑" panose="020B0503020204020204" charset="-122"/>
                <a:sym typeface="Trebuchet MS" panose="020B0603020202020204" pitchFamily="34" charset="0"/>
              </a:rPr>
              <a:t>改变了人口构成，带来孤儿和老人赡养问题；</a:t>
            </a:r>
            <a:r>
              <a:rPr lang="en-US" altLang="zh-CN" sz="1600" b="1" kern="0" noProof="0" dirty="0" smtClean="0">
                <a:ln>
                  <a:noFill/>
                </a:ln>
                <a:effectLst/>
                <a:uLnTx/>
                <a:uFillTx/>
                <a:latin typeface="微软雅黑" panose="020B0503020204020204" charset="-122"/>
                <a:ea typeface="微软雅黑" panose="020B0503020204020204" charset="-122"/>
                <a:cs typeface="微软雅黑" panose="020B0503020204020204" charset="-122"/>
                <a:sym typeface="Trebuchet MS" panose="020B0603020202020204" pitchFamily="34" charset="0"/>
              </a:rPr>
              <a:t> 5.</a:t>
            </a:r>
            <a:r>
              <a:rPr lang="zh-CN" altLang="en-US" sz="1600" b="1" kern="0" noProof="0" dirty="0" smtClean="0">
                <a:ln>
                  <a:noFill/>
                </a:ln>
                <a:effectLst/>
                <a:uLnTx/>
                <a:uFillTx/>
                <a:latin typeface="微软雅黑" panose="020B0503020204020204" charset="-122"/>
                <a:ea typeface="微软雅黑" panose="020B0503020204020204" charset="-122"/>
                <a:cs typeface="微软雅黑" panose="020B0503020204020204" charset="-122"/>
                <a:sym typeface="Trebuchet MS" panose="020B0603020202020204" pitchFamily="34" charset="0"/>
              </a:rPr>
              <a:t>是社会安全的隐患；</a:t>
            </a:r>
            <a:r>
              <a:rPr lang="en-US" altLang="zh-CN" sz="1600" b="1" kern="0" noProof="0" dirty="0" smtClean="0">
                <a:ln>
                  <a:noFill/>
                </a:ln>
                <a:effectLst/>
                <a:uLnTx/>
                <a:uFillTx/>
                <a:latin typeface="微软雅黑" panose="020B0503020204020204" charset="-122"/>
                <a:ea typeface="微软雅黑" panose="020B0503020204020204" charset="-122"/>
                <a:cs typeface="微软雅黑" panose="020B0503020204020204" charset="-122"/>
                <a:sym typeface="Trebuchet MS" panose="020B0603020202020204" pitchFamily="34" charset="0"/>
              </a:rPr>
              <a:t> 6.</a:t>
            </a:r>
            <a:r>
              <a:rPr lang="zh-CN" altLang="en-US" sz="1600" b="1" kern="0" noProof="0" dirty="0" smtClean="0">
                <a:ln>
                  <a:noFill/>
                </a:ln>
                <a:effectLst/>
                <a:uLnTx/>
                <a:uFillTx/>
                <a:latin typeface="微软雅黑" panose="020B0503020204020204" charset="-122"/>
                <a:ea typeface="微软雅黑" panose="020B0503020204020204" charset="-122"/>
                <a:cs typeface="微软雅黑" panose="020B0503020204020204" charset="-122"/>
                <a:sym typeface="Trebuchet MS" panose="020B0603020202020204" pitchFamily="34" charset="0"/>
              </a:rPr>
              <a:t>损害政府形象，造成政治危机。</a:t>
            </a:r>
            <a:endParaRPr lang="zh-CN" altLang="en-US" sz="1600" b="1" kern="0" noProof="0" dirty="0" smtClean="0">
              <a:ln>
                <a:noFill/>
              </a:ln>
              <a:effectLst/>
              <a:uLnTx/>
              <a:uFillTx/>
              <a:latin typeface="微软雅黑" panose="020B0503020204020204" charset="-122"/>
              <a:ea typeface="微软雅黑" panose="020B0503020204020204" charset="-122"/>
              <a:cs typeface="微软雅黑" panose="020B0503020204020204" charset="-122"/>
              <a:sym typeface="Trebuchet MS" panose="020B0603020202020204" pitchFamily="34" charset="0"/>
            </a:endParaRPr>
          </a:p>
          <a:p>
            <a:pPr marL="285750" indent="-285750">
              <a:lnSpc>
                <a:spcPct val="150000"/>
              </a:lnSpc>
              <a:buFont typeface="Wingdings" panose="05000000000000000000" pitchFamily="2" charset="2"/>
              <a:buChar char="u"/>
            </a:pPr>
            <a:r>
              <a:rPr lang="zh-CN" altLang="en-US" b="1" dirty="0">
                <a:solidFill>
                  <a:srgbClr val="C00000"/>
                </a:solidFill>
                <a:latin typeface="微软雅黑" panose="020B0503020204020204" charset="-122"/>
                <a:ea typeface="微软雅黑" panose="020B0503020204020204" charset="-122"/>
                <a:cs typeface="微软雅黑" panose="020B0503020204020204" charset="-122"/>
                <a:sym typeface="Trebuchet MS" panose="020B0603020202020204" pitchFamily="34" charset="0"/>
              </a:rPr>
              <a:t>家庭：</a:t>
            </a:r>
            <a:endParaRPr lang="zh-CN" altLang="en-US" b="1" dirty="0">
              <a:solidFill>
                <a:srgbClr val="C00000"/>
              </a:solidFill>
              <a:latin typeface="微软雅黑" panose="020B0503020204020204" charset="-122"/>
              <a:ea typeface="微软雅黑" panose="020B0503020204020204" charset="-122"/>
              <a:cs typeface="微软雅黑" panose="020B0503020204020204" charset="-122"/>
              <a:sym typeface="Trebuchet MS" panose="020B0603020202020204" pitchFamily="34" charset="0"/>
            </a:endParaRPr>
          </a:p>
          <a:p>
            <a:pPr indent="0">
              <a:lnSpc>
                <a:spcPct val="150000"/>
              </a:lnSpc>
              <a:buFont typeface="Wingdings" panose="05000000000000000000" pitchFamily="2" charset="2"/>
              <a:buNone/>
            </a:pPr>
            <a:r>
              <a:rPr lang="en-US" sz="1600" b="1" dirty="0" smtClean="0">
                <a:latin typeface="微软雅黑" panose="020B0503020204020204" charset="-122"/>
                <a:ea typeface="微软雅黑" panose="020B0503020204020204" charset="-122"/>
                <a:cs typeface="微软雅黑" panose="020B0503020204020204" charset="-122"/>
                <a:sym typeface="Trebuchet MS" panose="020B0603020202020204" pitchFamily="34" charset="0"/>
              </a:rPr>
              <a:t>    1</a:t>
            </a:r>
            <a:r>
              <a:rPr lang="en-US" sz="1600" b="1" dirty="0">
                <a:latin typeface="微软雅黑" panose="020B0503020204020204" charset="-122"/>
                <a:ea typeface="微软雅黑" panose="020B0503020204020204" charset="-122"/>
                <a:cs typeface="微软雅黑" panose="020B0503020204020204" charset="-122"/>
                <a:sym typeface="Trebuchet MS" panose="020B0603020202020204" pitchFamily="34" charset="0"/>
              </a:rPr>
              <a:t>.</a:t>
            </a:r>
            <a:r>
              <a:rPr lang="zh-CN" altLang="en-US" sz="1600" b="1" dirty="0">
                <a:latin typeface="微软雅黑" panose="020B0503020204020204" charset="-122"/>
                <a:ea typeface="微软雅黑" panose="020B0503020204020204" charset="-122"/>
                <a:cs typeface="微软雅黑" panose="020B0503020204020204" charset="-122"/>
                <a:sym typeface="Trebuchet MS" panose="020B0603020202020204" pitchFamily="34" charset="0"/>
              </a:rPr>
              <a:t>家破人亡</a:t>
            </a:r>
            <a:r>
              <a:rPr lang="en-US" sz="1600" b="1" dirty="0">
                <a:latin typeface="微软雅黑" panose="020B0503020204020204" charset="-122"/>
                <a:ea typeface="微软雅黑" panose="020B0503020204020204" charset="-122"/>
                <a:cs typeface="微软雅黑" panose="020B0503020204020204" charset="-122"/>
                <a:sym typeface="Trebuchet MS" panose="020B0603020202020204" pitchFamily="34" charset="0"/>
              </a:rPr>
              <a:t> </a:t>
            </a:r>
            <a:r>
              <a:rPr lang="zh-CN" altLang="en-US" sz="1600" b="1" dirty="0">
                <a:latin typeface="微软雅黑" panose="020B0503020204020204" charset="-122"/>
                <a:ea typeface="微软雅黑" panose="020B0503020204020204" charset="-122"/>
                <a:cs typeface="微软雅黑" panose="020B0503020204020204" charset="-122"/>
                <a:sym typeface="Trebuchet MS" panose="020B0603020202020204" pitchFamily="34" charset="0"/>
              </a:rPr>
              <a:t>；</a:t>
            </a:r>
            <a:r>
              <a:rPr lang="en-US" sz="1600" b="1" dirty="0">
                <a:latin typeface="微软雅黑" panose="020B0503020204020204" charset="-122"/>
                <a:ea typeface="微软雅黑" panose="020B0503020204020204" charset="-122"/>
                <a:cs typeface="微软雅黑" panose="020B0503020204020204" charset="-122"/>
                <a:sym typeface="Trebuchet MS" panose="020B0603020202020204" pitchFamily="34" charset="0"/>
              </a:rPr>
              <a:t>2.</a:t>
            </a:r>
            <a:r>
              <a:rPr lang="zh-CN" altLang="en-US" sz="1600" b="1" dirty="0">
                <a:latin typeface="微软雅黑" panose="020B0503020204020204" charset="-122"/>
                <a:ea typeface="微软雅黑" panose="020B0503020204020204" charset="-122"/>
                <a:cs typeface="微软雅黑" panose="020B0503020204020204" charset="-122"/>
                <a:sym typeface="Trebuchet MS" panose="020B0603020202020204" pitchFamily="34" charset="0"/>
              </a:rPr>
              <a:t>家庭收入减少</a:t>
            </a:r>
            <a:r>
              <a:rPr lang="en-US" sz="1600" b="1" dirty="0">
                <a:latin typeface="微软雅黑" panose="020B0503020204020204" charset="-122"/>
                <a:ea typeface="微软雅黑" panose="020B0503020204020204" charset="-122"/>
                <a:cs typeface="微软雅黑" panose="020B0503020204020204" charset="-122"/>
                <a:sym typeface="Trebuchet MS" panose="020B0603020202020204" pitchFamily="34" charset="0"/>
              </a:rPr>
              <a:t> </a:t>
            </a:r>
            <a:r>
              <a:rPr lang="zh-CN" altLang="en-US" sz="1600" b="1" dirty="0">
                <a:latin typeface="微软雅黑" panose="020B0503020204020204" charset="-122"/>
                <a:ea typeface="微软雅黑" panose="020B0503020204020204" charset="-122"/>
                <a:cs typeface="微软雅黑" panose="020B0503020204020204" charset="-122"/>
                <a:sym typeface="Trebuchet MS" panose="020B0603020202020204" pitchFamily="34" charset="0"/>
              </a:rPr>
              <a:t>、医疗开支增大；</a:t>
            </a:r>
            <a:r>
              <a:rPr lang="en-US" altLang="zh-CN" sz="1600" b="1" dirty="0">
                <a:latin typeface="微软雅黑" panose="020B0503020204020204" charset="-122"/>
                <a:ea typeface="微软雅黑" panose="020B0503020204020204" charset="-122"/>
                <a:cs typeface="微软雅黑" panose="020B0503020204020204" charset="-122"/>
                <a:sym typeface="Trebuchet MS" panose="020B0603020202020204" pitchFamily="34" charset="0"/>
              </a:rPr>
              <a:t> </a:t>
            </a:r>
            <a:r>
              <a:rPr lang="en-US" sz="1600" b="1" dirty="0">
                <a:latin typeface="微软雅黑" panose="020B0503020204020204" charset="-122"/>
                <a:ea typeface="微软雅黑" panose="020B0503020204020204" charset="-122"/>
                <a:cs typeface="微软雅黑" panose="020B0503020204020204" charset="-122"/>
                <a:sym typeface="Trebuchet MS" panose="020B0603020202020204" pitchFamily="34" charset="0"/>
              </a:rPr>
              <a:t>3. </a:t>
            </a:r>
            <a:r>
              <a:rPr lang="zh-CN" altLang="en-US" sz="1600" b="1" dirty="0">
                <a:latin typeface="微软雅黑" panose="020B0503020204020204" charset="-122"/>
                <a:ea typeface="微软雅黑" panose="020B0503020204020204" charset="-122"/>
                <a:cs typeface="微软雅黑" panose="020B0503020204020204" charset="-122"/>
                <a:sym typeface="Trebuchet MS" panose="020B0603020202020204" pitchFamily="34" charset="0"/>
              </a:rPr>
              <a:t>家庭成员心理负担</a:t>
            </a:r>
            <a:r>
              <a:rPr lang="zh-CN" altLang="en-US" sz="1600" b="1" dirty="0">
                <a:latin typeface="微软雅黑" panose="020B0503020204020204" charset="-122"/>
                <a:ea typeface="微软雅黑" panose="020B0503020204020204" charset="-122"/>
                <a:cs typeface="微软雅黑" panose="020B0503020204020204" charset="-122"/>
                <a:sym typeface="+mn-lt"/>
              </a:rPr>
              <a:t>。</a:t>
            </a:r>
            <a:endParaRPr lang="zh-CN" altLang="en-US" sz="1600" b="1" dirty="0">
              <a:solidFill>
                <a:srgbClr val="C00000"/>
              </a:solidFill>
              <a:latin typeface="微软雅黑" panose="020B0503020204020204" charset="-122"/>
              <a:ea typeface="微软雅黑" panose="020B0503020204020204" charset="-122"/>
              <a:cs typeface="微软雅黑" panose="020B0503020204020204" charset="-122"/>
              <a:sym typeface="Trebuchet MS" panose="020B0603020202020204" pitchFamily="34" charset="0"/>
            </a:endParaRPr>
          </a:p>
          <a:p>
            <a:pPr marL="285750" indent="-285750">
              <a:lnSpc>
                <a:spcPct val="150000"/>
              </a:lnSpc>
              <a:buFont typeface="Wingdings" panose="05000000000000000000" pitchFamily="2" charset="2"/>
              <a:buChar char="u"/>
            </a:pPr>
            <a:r>
              <a:rPr lang="zh-CN" altLang="en-US" b="1" dirty="0">
                <a:solidFill>
                  <a:srgbClr val="C00000"/>
                </a:solidFill>
                <a:latin typeface="微软雅黑" panose="020B0503020204020204" charset="-122"/>
                <a:ea typeface="微软雅黑" panose="020B0503020204020204" charset="-122"/>
                <a:cs typeface="微软雅黑" panose="020B0503020204020204" charset="-122"/>
                <a:sym typeface="+mn-lt"/>
              </a:rPr>
              <a:t>个人：</a:t>
            </a:r>
            <a:endParaRPr lang="zh-CN" altLang="en-US" b="1" dirty="0">
              <a:solidFill>
                <a:srgbClr val="C00000"/>
              </a:solidFill>
              <a:latin typeface="微软雅黑" panose="020B0503020204020204" charset="-122"/>
              <a:ea typeface="微软雅黑" panose="020B0503020204020204" charset="-122"/>
              <a:cs typeface="微软雅黑" panose="020B0503020204020204" charset="-122"/>
              <a:sym typeface="+mn-lt"/>
            </a:endParaRPr>
          </a:p>
          <a:p>
            <a:pPr indent="0">
              <a:lnSpc>
                <a:spcPct val="150000"/>
              </a:lnSpc>
              <a:buFont typeface="Wingdings" panose="05000000000000000000" pitchFamily="2" charset="2"/>
              <a:buNone/>
            </a:pPr>
            <a:r>
              <a:rPr lang="en-US" altLang="zh-CN" sz="1600" b="1" dirty="0" smtClean="0">
                <a:latin typeface="微软雅黑" panose="020B0503020204020204" charset="-122"/>
                <a:ea typeface="微软雅黑" panose="020B0503020204020204" charset="-122"/>
                <a:cs typeface="微软雅黑" panose="020B0503020204020204" charset="-122"/>
                <a:sym typeface="+mn-ea"/>
              </a:rPr>
              <a:t>    1</a:t>
            </a:r>
            <a:r>
              <a:rPr lang="zh-CN" altLang="en-US" sz="1600" b="1" dirty="0" smtClean="0">
                <a:latin typeface="微软雅黑" panose="020B0503020204020204" charset="-122"/>
                <a:ea typeface="微软雅黑" panose="020B0503020204020204" charset="-122"/>
                <a:cs typeface="微软雅黑" panose="020B0503020204020204" charset="-122"/>
                <a:sym typeface="+mn-ea"/>
              </a:rPr>
              <a:t>.生理上：身体上承受痛苦，最后导致患上严重疾病，被夺去生命痛苦死亡；</a:t>
            </a:r>
            <a:r>
              <a:rPr lang="en-US" altLang="zh-CN" sz="1600" b="1" dirty="0" smtClean="0">
                <a:latin typeface="微软雅黑" panose="020B0503020204020204" charset="-122"/>
                <a:ea typeface="微软雅黑" panose="020B0503020204020204" charset="-122"/>
                <a:cs typeface="微软雅黑" panose="020B0503020204020204" charset="-122"/>
                <a:sym typeface="+mn-ea"/>
              </a:rPr>
              <a:t> 3.</a:t>
            </a:r>
            <a:r>
              <a:rPr lang="zh-CN" altLang="en-US" sz="1600" b="1" dirty="0" smtClean="0">
                <a:latin typeface="微软雅黑" panose="020B0503020204020204" charset="-122"/>
                <a:ea typeface="微软雅黑" panose="020B0503020204020204" charset="-122"/>
                <a:cs typeface="微软雅黑" panose="020B0503020204020204" charset="-122"/>
                <a:sym typeface="+mn-ea"/>
              </a:rPr>
              <a:t>心理上：心理上产生巨大压力 ；</a:t>
            </a:r>
            <a:r>
              <a:rPr lang="en-US" altLang="zh-CN" sz="1600" b="1" dirty="0" smtClean="0">
                <a:latin typeface="微软雅黑" panose="020B0503020204020204" charset="-122"/>
                <a:ea typeface="微软雅黑" panose="020B0503020204020204" charset="-122"/>
                <a:cs typeface="微软雅黑" panose="020B0503020204020204" charset="-122"/>
                <a:sym typeface="+mn-ea"/>
              </a:rPr>
              <a:t> 4.</a:t>
            </a:r>
            <a:r>
              <a:rPr lang="zh-CN" altLang="en-US" sz="1600" b="1" dirty="0" smtClean="0">
                <a:latin typeface="微软雅黑" panose="020B0503020204020204" charset="-122"/>
                <a:ea typeface="微软雅黑" panose="020B0503020204020204" charset="-122"/>
                <a:cs typeface="微软雅黑" panose="020B0503020204020204" charset="-122"/>
                <a:sym typeface="+mn-ea"/>
              </a:rPr>
              <a:t>社会上：易受歧视，很难得到关心和照顾；</a:t>
            </a:r>
            <a:r>
              <a:rPr lang="en-US" altLang="zh-CN" sz="1600" b="1" dirty="0" smtClean="0">
                <a:latin typeface="微软雅黑" panose="020B0503020204020204" charset="-122"/>
                <a:ea typeface="微软雅黑" panose="020B0503020204020204" charset="-122"/>
                <a:cs typeface="微软雅黑" panose="020B0503020204020204" charset="-122"/>
                <a:sym typeface="+mn-ea"/>
              </a:rPr>
              <a:t>5.</a:t>
            </a:r>
            <a:r>
              <a:rPr lang="zh-CN" altLang="en-US" sz="1600" b="1" dirty="0" smtClean="0">
                <a:latin typeface="微软雅黑" panose="020B0503020204020204" charset="-122"/>
                <a:ea typeface="微软雅黑" panose="020B0503020204020204" charset="-122"/>
                <a:cs typeface="微软雅黑" panose="020B0503020204020204" charset="-122"/>
                <a:sym typeface="+mn-ea"/>
              </a:rPr>
              <a:t>出国留学、就业受影响；</a:t>
            </a:r>
            <a:r>
              <a:rPr lang="en-US" altLang="zh-CN" sz="1600" b="1" dirty="0" smtClean="0">
                <a:latin typeface="微软雅黑" panose="020B0503020204020204" charset="-122"/>
                <a:ea typeface="微软雅黑" panose="020B0503020204020204" charset="-122"/>
                <a:cs typeface="微软雅黑" panose="020B0503020204020204" charset="-122"/>
                <a:sym typeface="+mn-ea"/>
              </a:rPr>
              <a:t>6</a:t>
            </a:r>
            <a:r>
              <a:rPr lang="zh-CN" altLang="en-US" sz="1600" b="1" dirty="0">
                <a:latin typeface="微软雅黑" panose="020B0503020204020204" charset="-122"/>
                <a:ea typeface="微软雅黑" panose="020B0503020204020204" charset="-122"/>
                <a:cs typeface="微软雅黑" panose="020B0503020204020204" charset="-122"/>
                <a:sym typeface="+mn-ea"/>
              </a:rPr>
              <a:t>.传染家人朋友。夫妻之间传播、性伴之间传播，还会传染给自己的后代，其结果也将因艾滋病而夺去生命。</a:t>
            </a:r>
            <a:endParaRPr lang="zh-CN" altLang="en-US" b="1" dirty="0" smtClean="0">
              <a:solidFill>
                <a:srgbClr val="BF181F"/>
              </a:solidFill>
              <a:latin typeface="黑体" panose="02010609060101010101" pitchFamily="49" charset="-122"/>
              <a:ea typeface="黑体" panose="02010609060101010101" pitchFamily="49" charset="-122"/>
              <a:cs typeface="+mn-ea"/>
              <a:sym typeface="+mn-ea"/>
            </a:endParaRPr>
          </a:p>
        </p:txBody>
      </p:sp>
      <p:sp>
        <p:nvSpPr>
          <p:cNvPr id="4" name="îŝḷîḓé-Rectangle 5"/>
          <p:cNvSpPr/>
          <p:nvPr/>
        </p:nvSpPr>
        <p:spPr>
          <a:xfrm>
            <a:off x="8353914" y="4043717"/>
            <a:ext cx="468555" cy="468555"/>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5" grpId="0" bldLvl="0" animBg="1"/>
      <p:bldP spid="4" grpId="0" bldLvl="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8" name="文本框 27"/>
          <p:cNvSpPr txBox="1"/>
          <p:nvPr/>
        </p:nvSpPr>
        <p:spPr>
          <a:xfrm>
            <a:off x="1534213" y="508096"/>
            <a:ext cx="5993765" cy="583565"/>
          </a:xfrm>
          <a:prstGeom prst="rect">
            <a:avLst/>
          </a:prstGeom>
          <a:noFill/>
        </p:spPr>
        <p:txBody>
          <a:bodyPr wrap="none" rtlCol="0">
            <a:spAutoFit/>
            <a:scene3d>
              <a:camera prst="orthographicFront"/>
              <a:lightRig rig="threePt" dir="t"/>
            </a:scene3d>
            <a:sp3d contourW="12700"/>
          </a:bodyPr>
          <a:lstStyle/>
          <a:p>
            <a:pPr algn="l"/>
            <a:r>
              <a:rPr lang="zh-CN" altLang="en-US" sz="3200" b="1" dirty="0">
                <a:gradFill>
                  <a:gsLst>
                    <a:gs pos="0">
                      <a:srgbClr val="012D86"/>
                    </a:gs>
                    <a:gs pos="100000">
                      <a:srgbClr val="0E2557"/>
                    </a:gs>
                  </a:gsLst>
                  <a:lin scaled="0"/>
                </a:gradFill>
                <a:cs typeface="+mn-ea"/>
                <a:sym typeface="+mn-lt"/>
              </a:rPr>
              <a:t>健康教育</a:t>
            </a:r>
            <a:r>
              <a:rPr lang="zh-CN" altLang="en-US" sz="3200" b="1" dirty="0">
                <a:gradFill>
                  <a:gsLst>
                    <a:gs pos="0">
                      <a:srgbClr val="012D86"/>
                    </a:gs>
                    <a:gs pos="100000">
                      <a:srgbClr val="0E2557"/>
                    </a:gs>
                  </a:gsLst>
                  <a:lin scaled="0"/>
                </a:gradFill>
                <a:cs typeface="+mn-ea"/>
                <a:sym typeface="+mn-ea"/>
              </a:rPr>
              <a:t>是疾病防控的社会疫苗</a:t>
            </a:r>
            <a:r>
              <a:rPr lang="zh-CN" altLang="en-US" sz="3200" b="1" dirty="0">
                <a:gradFill>
                  <a:gsLst>
                    <a:gs pos="0">
                      <a:srgbClr val="012D86"/>
                    </a:gs>
                    <a:gs pos="100000">
                      <a:srgbClr val="0E2557"/>
                    </a:gs>
                  </a:gsLst>
                  <a:lin scaled="0"/>
                </a:gradFill>
                <a:cs typeface="+mn-ea"/>
                <a:sym typeface="+mn-lt"/>
              </a:rPr>
              <a:t> </a:t>
            </a:r>
            <a:endParaRPr lang="zh-CN" altLang="en-US" sz="3200" b="1" dirty="0">
              <a:solidFill>
                <a:srgbClr val="BF181F"/>
              </a:solidFill>
              <a:cs typeface="+mn-ea"/>
              <a:sym typeface="+mn-lt"/>
            </a:endParaRPr>
          </a:p>
        </p:txBody>
      </p:sp>
      <p:sp>
        <p:nvSpPr>
          <p:cNvPr id="29" name="文本框 28"/>
          <p:cNvSpPr txBox="1"/>
          <p:nvPr/>
        </p:nvSpPr>
        <p:spPr>
          <a:xfrm>
            <a:off x="1553263" y="951903"/>
            <a:ext cx="6623625" cy="30162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chemeClr val="bg1">
                    <a:lumMod val="50000"/>
                  </a:schemeClr>
                </a:solidFill>
                <a:cs typeface="+mn-ea"/>
                <a:sym typeface="+mn-lt"/>
              </a:rPr>
              <a:t>Acquired Immune Deficiency Syndrome</a:t>
            </a:r>
            <a:endParaRPr lang="en-US" altLang="zh-CN" sz="1200" dirty="0">
              <a:solidFill>
                <a:schemeClr val="bg1">
                  <a:lumMod val="50000"/>
                </a:schemeClr>
              </a:solidFill>
              <a:cs typeface="+mn-ea"/>
              <a:sym typeface="+mn-lt"/>
            </a:endParaRPr>
          </a:p>
        </p:txBody>
      </p:sp>
      <p:pic>
        <p:nvPicPr>
          <p:cNvPr id="30" name="图片 29"/>
          <p:cNvPicPr>
            <a:picLocks noChangeAspect="1"/>
          </p:cNvPicPr>
          <p:nvPr/>
        </p:nvPicPr>
        <p:blipFill>
          <a:blip r:embed="rId1" cstate="screen"/>
          <a:stretch>
            <a:fillRect/>
          </a:stretch>
        </p:blipFill>
        <p:spPr>
          <a:xfrm>
            <a:off x="903475" y="467790"/>
            <a:ext cx="425344" cy="767903"/>
          </a:xfrm>
          <a:prstGeom prst="rect">
            <a:avLst/>
          </a:prstGeom>
        </p:spPr>
      </p:pic>
      <p:sp>
        <p:nvSpPr>
          <p:cNvPr id="26" name="矩形 25"/>
          <p:cNvSpPr/>
          <p:nvPr/>
        </p:nvSpPr>
        <p:spPr>
          <a:xfrm>
            <a:off x="746760" y="1403350"/>
            <a:ext cx="10610215" cy="2306955"/>
          </a:xfrm>
          <a:prstGeom prst="rect">
            <a:avLst/>
          </a:prstGeom>
        </p:spPr>
        <p:txBody>
          <a:bodyPr wrap="square">
            <a:spAutoFit/>
            <a:scene3d>
              <a:camera prst="orthographicFront"/>
              <a:lightRig rig="threePt" dir="t"/>
            </a:scene3d>
            <a:sp3d contourW="12700"/>
          </a:bodyPr>
          <a:lstStyle/>
          <a:p>
            <a:pPr marL="285750" indent="-285750">
              <a:lnSpc>
                <a:spcPct val="150000"/>
              </a:lnSpc>
              <a:buFont typeface="Wingdings" panose="05000000000000000000" pitchFamily="2" charset="2"/>
              <a:buChar char="u"/>
            </a:pPr>
            <a:r>
              <a:rPr lang="zh-CN" altLang="en-US" b="1" dirty="0">
                <a:cs typeface="+mn-ea"/>
                <a:sym typeface="+mn-lt"/>
              </a:rPr>
              <a:t>广泛宣传</a:t>
            </a:r>
            <a:r>
              <a:rPr lang="zh-CN" altLang="en-US" b="1" dirty="0">
                <a:cs typeface="+mn-ea"/>
                <a:sym typeface="+mn-ea"/>
              </a:rPr>
              <a:t>普及</a:t>
            </a:r>
            <a:r>
              <a:rPr lang="zh-CN" altLang="en-US" b="1" dirty="0">
                <a:cs typeface="+mn-ea"/>
                <a:sym typeface="+mn-lt"/>
              </a:rPr>
              <a:t>艾滋病的</a:t>
            </a:r>
            <a:r>
              <a:rPr lang="zh-CN" altLang="en-US" b="1" dirty="0">
                <a:cs typeface="+mn-ea"/>
                <a:sym typeface="+mn-ea"/>
              </a:rPr>
              <a:t>防治</a:t>
            </a:r>
            <a:r>
              <a:rPr lang="zh-CN" altLang="en-US" b="1" dirty="0">
                <a:cs typeface="+mn-ea"/>
                <a:sym typeface="+mn-lt"/>
              </a:rPr>
              <a:t>知识，</a:t>
            </a:r>
            <a:r>
              <a:rPr lang="zh-CN" altLang="en-US" sz="2000" b="1" dirty="0">
                <a:solidFill>
                  <a:srgbClr val="BF181F"/>
                </a:solidFill>
                <a:cs typeface="+mn-ea"/>
                <a:sym typeface="+mn-lt"/>
              </a:rPr>
              <a:t>使群众了解其传播途径</a:t>
            </a:r>
            <a:r>
              <a:rPr lang="zh-CN" altLang="en-US" b="1" dirty="0">
                <a:cs typeface="+mn-ea"/>
                <a:sym typeface="+mn-lt"/>
              </a:rPr>
              <a:t>，以及采取自我保护措施进行预防的方法，</a:t>
            </a:r>
            <a:r>
              <a:rPr lang="zh-CN" altLang="en-US" sz="2000" b="1" dirty="0">
                <a:solidFill>
                  <a:srgbClr val="BF181F"/>
                </a:solidFill>
                <a:cs typeface="+mn-ea"/>
                <a:sym typeface="+mn-lt"/>
              </a:rPr>
              <a:t>特别应加强性道德教育，洁身自好，严禁吸毒</a:t>
            </a:r>
            <a:r>
              <a:rPr lang="zh-CN" altLang="en-US" b="1" dirty="0">
                <a:cs typeface="+mn-ea"/>
                <a:sym typeface="+mn-lt"/>
              </a:rPr>
              <a:t>，</a:t>
            </a:r>
            <a:r>
              <a:rPr lang="zh-CN" altLang="en-US" b="1" dirty="0">
                <a:cs typeface="+mn-ea"/>
                <a:sym typeface="+mn-ea"/>
              </a:rPr>
              <a:t>养成良好生活方式，</a:t>
            </a:r>
            <a:r>
              <a:rPr lang="zh-CN" altLang="en-US" b="1" dirty="0">
                <a:cs typeface="+mn-ea"/>
                <a:sym typeface="+mn-lt"/>
              </a:rPr>
              <a:t>以预防艾滋病的传播。</a:t>
            </a:r>
            <a:endParaRPr lang="zh-CN" altLang="en-US" b="1" dirty="0">
              <a:cs typeface="+mn-ea"/>
              <a:sym typeface="+mn-lt"/>
            </a:endParaRPr>
          </a:p>
          <a:p>
            <a:pPr marL="285750" indent="-285750">
              <a:lnSpc>
                <a:spcPct val="150000"/>
              </a:lnSpc>
              <a:buFont typeface="Wingdings" panose="05000000000000000000" pitchFamily="2" charset="2"/>
              <a:buChar char="u"/>
            </a:pPr>
            <a:r>
              <a:rPr lang="zh-CN" altLang="en-US" b="1" dirty="0">
                <a:cs typeface="+mn-ea"/>
                <a:sym typeface="+mn-ea"/>
              </a:rPr>
              <a:t>营造良好的社会氛围和医疗秩序</a:t>
            </a:r>
            <a:endParaRPr lang="zh-CN" altLang="en-US" b="1" dirty="0">
              <a:cs typeface="+mn-ea"/>
              <a:sym typeface="+mn-ea"/>
            </a:endParaRPr>
          </a:p>
          <a:p>
            <a:pPr marL="285750" indent="-285750">
              <a:lnSpc>
                <a:spcPct val="150000"/>
              </a:lnSpc>
              <a:buFont typeface="Wingdings" panose="05000000000000000000" pitchFamily="2" charset="2"/>
              <a:buChar char="u"/>
            </a:pPr>
            <a:r>
              <a:rPr lang="zh-CN" altLang="en-US" b="1" dirty="0">
                <a:cs typeface="+mn-ea"/>
                <a:sym typeface="+mn-ea"/>
              </a:rPr>
              <a:t>动员全社会力量积极主动参与艾滋病防治</a:t>
            </a:r>
            <a:endParaRPr lang="zh-CN" altLang="en-US" b="1" dirty="0">
              <a:cs typeface="+mn-ea"/>
              <a:sym typeface="+mn-ea"/>
            </a:endParaRPr>
          </a:p>
          <a:p>
            <a:pPr marL="285750" indent="-285750">
              <a:lnSpc>
                <a:spcPct val="150000"/>
              </a:lnSpc>
              <a:buFont typeface="Wingdings" panose="05000000000000000000" pitchFamily="2" charset="2"/>
              <a:buChar char="u"/>
            </a:pPr>
            <a:r>
              <a:rPr lang="zh-CN" altLang="en-US" b="1" dirty="0">
                <a:cs typeface="+mn-ea"/>
                <a:sym typeface="+mn-ea"/>
              </a:rPr>
              <a:t>牢固树立健康第一的理念，做自己健康的第一责任人，</a:t>
            </a:r>
            <a:r>
              <a:rPr lang="zh-CN" altLang="en-US" sz="2000" b="1" dirty="0">
                <a:solidFill>
                  <a:srgbClr val="BF181F"/>
                </a:solidFill>
                <a:cs typeface="+mn-ea"/>
                <a:sym typeface="+mn-ea"/>
              </a:rPr>
              <a:t>健康承载着一切。</a:t>
            </a:r>
            <a:endParaRPr lang="zh-CN" altLang="en-US" sz="2000" b="1" dirty="0">
              <a:solidFill>
                <a:srgbClr val="BF181F"/>
              </a:solidFill>
              <a:cs typeface="+mn-ea"/>
              <a:sym typeface="+mn-lt"/>
            </a:endParaRPr>
          </a:p>
        </p:txBody>
      </p:sp>
      <p:sp>
        <p:nvSpPr>
          <p:cNvPr id="7" name="Freeform 4"/>
          <p:cNvSpPr/>
          <p:nvPr/>
        </p:nvSpPr>
        <p:spPr bwMode="auto">
          <a:xfrm>
            <a:off x="2518617" y="3671158"/>
            <a:ext cx="4790963" cy="250157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rgbClr val="C00102"/>
            </a:solidFill>
            <a:prstDash val="solid"/>
            <a:rou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sz="1325" dirty="0">
              <a:latin typeface="+mn-lt"/>
              <a:ea typeface="+mn-ea"/>
              <a:cs typeface="+mn-ea"/>
              <a:sym typeface="+mn-lt"/>
            </a:endParaRPr>
          </a:p>
        </p:txBody>
      </p:sp>
      <p:sp>
        <p:nvSpPr>
          <p:cNvPr id="8" name="Freeform 5"/>
          <p:cNvSpPr/>
          <p:nvPr/>
        </p:nvSpPr>
        <p:spPr bwMode="auto">
          <a:xfrm flipH="1" flipV="1">
            <a:off x="5221606" y="3671158"/>
            <a:ext cx="4790963" cy="2501573"/>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rgbClr val="C00102"/>
            </a:solidFill>
            <a:prstDash val="solid"/>
            <a:round/>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sz="1325">
              <a:latin typeface="+mn-lt"/>
              <a:ea typeface="+mn-ea"/>
              <a:cs typeface="+mn-ea"/>
              <a:sym typeface="+mn-lt"/>
            </a:endParaRPr>
          </a:p>
        </p:txBody>
      </p:sp>
      <p:sp>
        <p:nvSpPr>
          <p:cNvPr id="9" name="Rectangle 6"/>
          <p:cNvSpPr>
            <a:spLocks noChangeArrowheads="1"/>
          </p:cNvSpPr>
          <p:nvPr/>
        </p:nvSpPr>
        <p:spPr bwMode="auto">
          <a:xfrm rot="18900000">
            <a:off x="3123373" y="4324366"/>
            <a:ext cx="1200540" cy="1200539"/>
          </a:xfrm>
          <a:prstGeom prst="rect">
            <a:avLst/>
          </a:prstGeom>
          <a:blipFill dpi="0" rotWithShape="0">
            <a:blip r:embed="rId2" cstate="screen"/>
            <a:srcRect/>
            <a:stretch>
              <a:fillRect/>
            </a:stretch>
          </a:blip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sz="1325" dirty="0">
              <a:latin typeface="+mn-lt"/>
              <a:ea typeface="+mn-ea"/>
              <a:cs typeface="+mn-ea"/>
              <a:sym typeface="+mn-lt"/>
            </a:endParaRPr>
          </a:p>
        </p:txBody>
      </p:sp>
      <p:sp>
        <p:nvSpPr>
          <p:cNvPr id="10" name="Rectangle 7"/>
          <p:cNvSpPr>
            <a:spLocks noChangeArrowheads="1"/>
          </p:cNvSpPr>
          <p:nvPr/>
        </p:nvSpPr>
        <p:spPr bwMode="auto">
          <a:xfrm rot="18900000">
            <a:off x="5659043" y="4324366"/>
            <a:ext cx="1200539" cy="1200539"/>
          </a:xfrm>
          <a:prstGeom prst="rect">
            <a:avLst/>
          </a:prstGeom>
          <a:blipFill dpi="0" rotWithShape="0">
            <a:blip r:embed="rId3" cstate="screen"/>
            <a:srcRect/>
            <a:stretch>
              <a:fillRect/>
            </a:stretch>
          </a:blip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sz="1325" dirty="0">
              <a:latin typeface="+mn-lt"/>
              <a:ea typeface="+mn-ea"/>
              <a:cs typeface="+mn-ea"/>
              <a:sym typeface="+mn-lt"/>
            </a:endParaRPr>
          </a:p>
        </p:txBody>
      </p:sp>
      <p:sp>
        <p:nvSpPr>
          <p:cNvPr id="11" name="Rectangle 8"/>
          <p:cNvSpPr>
            <a:spLocks noChangeArrowheads="1"/>
          </p:cNvSpPr>
          <p:nvPr/>
        </p:nvSpPr>
        <p:spPr bwMode="auto">
          <a:xfrm rot="18900000">
            <a:off x="8171383" y="4324366"/>
            <a:ext cx="1200539" cy="1200539"/>
          </a:xfrm>
          <a:prstGeom prst="rect">
            <a:avLst/>
          </a:prstGeom>
          <a:blipFill dpi="0" rotWithShape="0">
            <a:blip r:embed="rId4" cstate="screen">
              <a:extLst>
                <a:ext uri="{BEBA8EAE-BF5A-486C-A8C5-ECC9F3942E4B}">
                  <a14:imgProps xmlns:a14="http://schemas.microsoft.com/office/drawing/2010/main">
                    <a14:imgLayer r:embed="rId5">
                      <a14:imgEffect>
                        <a14:brightnessContrast bright="5000"/>
                      </a14:imgEffect>
                    </a14:imgLayer>
                  </a14:imgProps>
                </a:ext>
              </a:extLst>
            </a:blip>
            <a:srcRect/>
            <a:stretch>
              <a:fillRect/>
            </a:stretch>
          </a:blipFill>
          <a:ln w="6350">
            <a:noFill/>
            <a:miter lim="800000"/>
          </a:ln>
          <a:effectLst/>
        </p:spPr>
        <p:txBody>
          <a:bodyPr wrap="none" lIns="0" tIns="0" rIns="0" bIns="0" anchor="ctr"/>
          <a:lstStyle>
            <a:defPPr>
              <a:defRPr lang="en-US"/>
            </a:defPPr>
            <a:lvl1pPr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sz="1300" b="1" kern="1200">
                <a:solidFill>
                  <a:srgbClr val="000000"/>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300" b="1" kern="1200">
                <a:solidFill>
                  <a:srgbClr val="000000"/>
                </a:solidFill>
                <a:latin typeface="Arial" panose="020B0604020202020204" pitchFamily="34" charset="0"/>
                <a:ea typeface="宋体" panose="02010600030101010101" pitchFamily="2" charset="-122"/>
                <a:cs typeface="+mn-cs"/>
              </a:defRPr>
            </a:lvl9pPr>
          </a:lstStyle>
          <a:p>
            <a:pPr algn="ctr" defTabSz="1086485">
              <a:lnSpc>
                <a:spcPct val="120000"/>
              </a:lnSpc>
              <a:defRPr/>
            </a:pPr>
            <a:endParaRPr lang="zh-CN" altLang="en-US" sz="1325" dirty="0">
              <a:latin typeface="+mn-lt"/>
              <a:ea typeface="+mn-ea"/>
              <a:cs typeface="+mn-ea"/>
              <a:sym typeface="+mn-lt"/>
            </a:endParaRPr>
          </a:p>
        </p:txBody>
      </p:sp>
      <p:sp>
        <p:nvSpPr>
          <p:cNvPr id="18" name="TextBox 11"/>
          <p:cNvSpPr txBox="1">
            <a:spLocks noChangeArrowheads="1"/>
          </p:cNvSpPr>
          <p:nvPr/>
        </p:nvSpPr>
        <p:spPr bwMode="auto">
          <a:xfrm flipH="1">
            <a:off x="3312590" y="4817645"/>
            <a:ext cx="775650" cy="254429"/>
          </a:xfrm>
          <a:prstGeom prst="rect">
            <a:avLst/>
          </a:prstGeom>
          <a:noFill/>
          <a:ln>
            <a:noFill/>
          </a:ln>
          <a:effec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endParaRPr lang="zh-CN" altLang="en-US" sz="1515" dirty="0">
              <a:solidFill>
                <a:schemeClr val="bg1"/>
              </a:solidFill>
              <a:cs typeface="+mn-ea"/>
              <a:sym typeface="+mn-lt"/>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8" name="文本框 27"/>
          <p:cNvSpPr txBox="1"/>
          <p:nvPr/>
        </p:nvSpPr>
        <p:spPr>
          <a:xfrm>
            <a:off x="1534213" y="566516"/>
            <a:ext cx="6585457" cy="583565"/>
          </a:xfrm>
          <a:prstGeom prst="rect">
            <a:avLst/>
          </a:prstGeom>
          <a:noFill/>
        </p:spPr>
        <p:txBody>
          <a:bodyPr wrap="square" rtlCol="0">
            <a:spAutoFit/>
            <a:scene3d>
              <a:camera prst="orthographicFront"/>
              <a:lightRig rig="threePt" dir="t"/>
            </a:scene3d>
            <a:sp3d contourW="12700"/>
          </a:bodyPr>
          <a:lstStyle/>
          <a:p>
            <a:r>
              <a:rPr lang="zh-CN" altLang="en-US" sz="3200" b="1" spc="-150" dirty="0">
                <a:gradFill>
                  <a:gsLst>
                    <a:gs pos="0">
                      <a:srgbClr val="012D86"/>
                    </a:gs>
                    <a:gs pos="100000">
                      <a:srgbClr val="0E2557"/>
                    </a:gs>
                  </a:gsLst>
                  <a:lin scaled="0"/>
                </a:gradFill>
                <a:cs typeface="+mn-ea"/>
                <a:sym typeface="+mn-lt"/>
              </a:rPr>
              <a:t>携手医访</a:t>
            </a:r>
            <a:r>
              <a:rPr lang="zh-CN" altLang="en-US" sz="3200" b="1" spc="-150" dirty="0">
                <a:solidFill>
                  <a:srgbClr val="BF181F"/>
                </a:solidFill>
                <a:cs typeface="+mn-ea"/>
                <a:sym typeface="+mn-lt"/>
              </a:rPr>
              <a:t> </a:t>
            </a:r>
            <a:endParaRPr lang="zh-CN" altLang="en-US" sz="3200" b="1" spc="-150" dirty="0">
              <a:solidFill>
                <a:srgbClr val="BF181F"/>
              </a:solidFill>
              <a:cs typeface="+mn-ea"/>
              <a:sym typeface="+mn-lt"/>
            </a:endParaRPr>
          </a:p>
        </p:txBody>
      </p:sp>
      <p:pic>
        <p:nvPicPr>
          <p:cNvPr id="30" name="图片 29"/>
          <p:cNvPicPr>
            <a:picLocks noChangeAspect="1"/>
          </p:cNvPicPr>
          <p:nvPr/>
        </p:nvPicPr>
        <p:blipFill>
          <a:blip r:embed="rId1" cstate="screen"/>
          <a:stretch>
            <a:fillRect/>
          </a:stretch>
        </p:blipFill>
        <p:spPr>
          <a:xfrm>
            <a:off x="903475" y="467790"/>
            <a:ext cx="425344" cy="767903"/>
          </a:xfrm>
          <a:prstGeom prst="rect">
            <a:avLst/>
          </a:prstGeom>
        </p:spPr>
      </p:pic>
      <p:sp>
        <p:nvSpPr>
          <p:cNvPr id="2" name="文本框 1"/>
          <p:cNvSpPr txBox="1"/>
          <p:nvPr/>
        </p:nvSpPr>
        <p:spPr>
          <a:xfrm>
            <a:off x="676275" y="1600835"/>
            <a:ext cx="9357995" cy="2659380"/>
          </a:xfrm>
          <a:prstGeom prst="rect">
            <a:avLst/>
          </a:prstGeom>
          <a:noFill/>
        </p:spPr>
        <p:txBody>
          <a:bodyPr wrap="square" rtlCol="0" anchor="t">
            <a:noAutofit/>
          </a:bodyPr>
          <a:p>
            <a:pPr>
              <a:lnSpc>
                <a:spcPct val="150000"/>
              </a:lnSpc>
            </a:pPr>
            <a:r>
              <a:rPr lang="en-US" altLang="zh-CN" sz="2400" b="1" spc="-150" dirty="0">
                <a:gradFill>
                  <a:gsLst>
                    <a:gs pos="0">
                      <a:srgbClr val="E30000"/>
                    </a:gs>
                    <a:gs pos="100000">
                      <a:srgbClr val="760303"/>
                    </a:gs>
                  </a:gsLst>
                  <a:lin scaled="0"/>
                </a:gradFill>
                <a:cs typeface="+mn-ea"/>
                <a:sym typeface="+mn-ea"/>
              </a:rPr>
              <a:t>   </a:t>
            </a:r>
            <a:r>
              <a:rPr lang="en-US" altLang="zh-CN" sz="2200" b="1" spc="-150" dirty="0">
                <a:gradFill>
                  <a:gsLst>
                    <a:gs pos="0">
                      <a:srgbClr val="E30000"/>
                    </a:gs>
                    <a:gs pos="100000">
                      <a:srgbClr val="760303"/>
                    </a:gs>
                  </a:gsLst>
                  <a:lin scaled="0"/>
                </a:gradFill>
                <a:cs typeface="+mn-ea"/>
                <a:sym typeface="+mn-ea"/>
              </a:rPr>
              <a:t>      </a:t>
            </a:r>
            <a:r>
              <a:rPr lang="zh-CN" altLang="en-US" sz="2200" b="1" spc="-150" dirty="0">
                <a:gradFill>
                  <a:gsLst>
                    <a:gs pos="0">
                      <a:srgbClr val="E30000"/>
                    </a:gs>
                    <a:gs pos="100000">
                      <a:srgbClr val="760303"/>
                    </a:gs>
                  </a:gsLst>
                  <a:lin scaled="0"/>
                </a:gradFill>
                <a:cs typeface="+mn-ea"/>
                <a:sym typeface="+mn-ea"/>
              </a:rPr>
              <a:t>预防艾滋病是全社会的责任。</a:t>
            </a:r>
            <a:endParaRPr lang="zh-CN" altLang="en-US" sz="2200" b="1" spc="-150" dirty="0">
              <a:gradFill>
                <a:gsLst>
                  <a:gs pos="0">
                    <a:srgbClr val="E30000"/>
                  </a:gs>
                  <a:gs pos="100000">
                    <a:srgbClr val="760303"/>
                  </a:gs>
                </a:gsLst>
                <a:lin scaled="0"/>
              </a:gradFill>
              <a:cs typeface="+mn-ea"/>
              <a:sym typeface="+mn-ea"/>
            </a:endParaRPr>
          </a:p>
          <a:p>
            <a:pPr>
              <a:lnSpc>
                <a:spcPct val="150000"/>
              </a:lnSpc>
            </a:pPr>
            <a:r>
              <a:rPr lang="zh-CN" altLang="en-US" sz="2200" b="1" spc="-150" dirty="0">
                <a:gradFill>
                  <a:gsLst>
                    <a:gs pos="0">
                      <a:srgbClr val="E30000"/>
                    </a:gs>
                    <a:gs pos="100000">
                      <a:srgbClr val="760303"/>
                    </a:gs>
                  </a:gsLst>
                  <a:lin scaled="0"/>
                </a:gradFill>
                <a:cs typeface="+mn-ea"/>
                <a:sym typeface="+mn-ea"/>
              </a:rPr>
              <a:t> </a:t>
            </a:r>
            <a:r>
              <a:rPr lang="en-US" altLang="zh-CN" sz="2200" b="1" spc="-150" dirty="0">
                <a:gradFill>
                  <a:gsLst>
                    <a:gs pos="0">
                      <a:srgbClr val="E30000"/>
                    </a:gs>
                    <a:gs pos="100000">
                      <a:srgbClr val="760303"/>
                    </a:gs>
                  </a:gsLst>
                  <a:lin scaled="0"/>
                </a:gradFill>
                <a:cs typeface="+mn-ea"/>
                <a:sym typeface="+mn-ea"/>
              </a:rPr>
              <a:t>       </a:t>
            </a:r>
            <a:r>
              <a:rPr lang="zh-CN" altLang="en-US" sz="2200" b="1" dirty="0">
                <a:gradFill>
                  <a:gsLst>
                    <a:gs pos="0">
                      <a:srgbClr val="E30000"/>
                    </a:gs>
                    <a:gs pos="100000">
                      <a:srgbClr val="760303"/>
                    </a:gs>
                  </a:gsLst>
                  <a:lin scaled="0"/>
                </a:gradFill>
                <a:sym typeface="+mn-ea"/>
              </a:rPr>
              <a:t>让我们</a:t>
            </a:r>
            <a:r>
              <a:rPr lang="zh-CN" altLang="en-US" sz="2200" b="1" spc="-150" dirty="0">
                <a:gradFill>
                  <a:gsLst>
                    <a:gs pos="0">
                      <a:srgbClr val="E30000"/>
                    </a:gs>
                    <a:gs pos="100000">
                      <a:srgbClr val="760303"/>
                    </a:gs>
                  </a:gsLst>
                  <a:lin scaled="0"/>
                </a:gradFill>
                <a:cs typeface="+mn-ea"/>
                <a:sym typeface="+mn-lt"/>
              </a:rPr>
              <a:t>携</a:t>
            </a:r>
            <a:r>
              <a:rPr lang="zh-CN" altLang="en-US" sz="2200" b="1" dirty="0">
                <a:gradFill>
                  <a:gsLst>
                    <a:gs pos="0">
                      <a:srgbClr val="E30000"/>
                    </a:gs>
                    <a:gs pos="100000">
                      <a:srgbClr val="760303"/>
                    </a:gs>
                  </a:gsLst>
                  <a:lin scaled="0"/>
                </a:gradFill>
                <a:sym typeface="+mn-ea"/>
              </a:rPr>
              <a:t>起</a:t>
            </a:r>
            <a:r>
              <a:rPr lang="zh-CN" altLang="en-US" sz="2200" b="1" spc="-150" dirty="0">
                <a:gradFill>
                  <a:gsLst>
                    <a:gs pos="0">
                      <a:srgbClr val="E30000"/>
                    </a:gs>
                    <a:gs pos="100000">
                      <a:srgbClr val="760303"/>
                    </a:gs>
                  </a:gsLst>
                  <a:lin scaled="0"/>
                </a:gradFill>
                <a:cs typeface="+mn-ea"/>
                <a:sym typeface="+mn-lt"/>
              </a:rPr>
              <a:t>手来，向全社会宣传</a:t>
            </a:r>
            <a:r>
              <a:rPr lang="zh-CN" altLang="en-US" sz="2200" b="1" dirty="0">
                <a:gradFill>
                  <a:gsLst>
                    <a:gs pos="0">
                      <a:srgbClr val="E30000"/>
                    </a:gs>
                    <a:gs pos="100000">
                      <a:srgbClr val="760303"/>
                    </a:gs>
                  </a:gsLst>
                  <a:lin scaled="0"/>
                </a:gradFill>
                <a:sym typeface="+mn-ea"/>
              </a:rPr>
              <a:t>艾滋病防治知识。让更多的人知道艾滋病、了解艾滋病、抵御艾滋病、远离艾滋病</a:t>
            </a:r>
            <a:r>
              <a:rPr lang="zh-CN" altLang="en-US" sz="2200" b="1" dirty="0" smtClean="0">
                <a:gradFill>
                  <a:gsLst>
                    <a:gs pos="0">
                      <a:srgbClr val="E30000"/>
                    </a:gs>
                    <a:gs pos="100000">
                      <a:srgbClr val="760303"/>
                    </a:gs>
                  </a:gsLst>
                  <a:lin scaled="0"/>
                </a:gradFill>
                <a:sym typeface="+mn-ea"/>
              </a:rPr>
              <a:t>。 </a:t>
            </a:r>
            <a:endParaRPr lang="zh-CN" altLang="en-US" sz="2200" b="1" dirty="0" smtClean="0">
              <a:gradFill>
                <a:gsLst>
                  <a:gs pos="0">
                    <a:srgbClr val="E30000"/>
                  </a:gs>
                  <a:gs pos="100000">
                    <a:srgbClr val="760303"/>
                  </a:gs>
                </a:gsLst>
                <a:lin scaled="0"/>
              </a:gradFill>
              <a:sym typeface="+mn-ea"/>
            </a:endParaRPr>
          </a:p>
        </p:txBody>
      </p:sp>
      <p:sp>
        <p:nvSpPr>
          <p:cNvPr id="5" name="文本框 4"/>
          <p:cNvSpPr txBox="1"/>
          <p:nvPr/>
        </p:nvSpPr>
        <p:spPr>
          <a:xfrm>
            <a:off x="816610" y="4848860"/>
            <a:ext cx="10558780" cy="553085"/>
          </a:xfrm>
          <a:prstGeom prst="rect">
            <a:avLst/>
          </a:prstGeom>
          <a:noFill/>
        </p:spPr>
        <p:txBody>
          <a:bodyPr wrap="square" rtlCol="0">
            <a:spAutoFit/>
          </a:bodyPr>
          <a:p>
            <a:pPr algn="l" fontAlgn="auto">
              <a:lnSpc>
                <a:spcPct val="150000"/>
              </a:lnSpc>
            </a:pPr>
            <a:endParaRPr lang="zh-CN" altLang="en-US" sz="2000" b="1">
              <a:solidFill>
                <a:srgbClr val="0070C0"/>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5" name="îŝḷîḓé-Rectangle 2"/>
          <p:cNvSpPr/>
          <p:nvPr/>
        </p:nvSpPr>
        <p:spPr>
          <a:xfrm>
            <a:off x="10868660" y="4223385"/>
            <a:ext cx="868045" cy="8064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
        <p:nvSpPr>
          <p:cNvPr id="8" name="îŝḷîḓé-Rectangle 2"/>
          <p:cNvSpPr/>
          <p:nvPr/>
        </p:nvSpPr>
        <p:spPr>
          <a:xfrm>
            <a:off x="9553575" y="4358640"/>
            <a:ext cx="2079625" cy="205232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
        <p:nvSpPr>
          <p:cNvPr id="28" name="文本框 27"/>
          <p:cNvSpPr txBox="1"/>
          <p:nvPr/>
        </p:nvSpPr>
        <p:spPr>
          <a:xfrm>
            <a:off x="1534160" y="328930"/>
            <a:ext cx="9490075" cy="583565"/>
          </a:xfrm>
          <a:prstGeom prst="rect">
            <a:avLst/>
          </a:prstGeom>
          <a:noFill/>
        </p:spPr>
        <p:txBody>
          <a:bodyPr wrap="square" rtlCol="0">
            <a:spAutoFit/>
            <a:scene3d>
              <a:camera prst="orthographicFront"/>
              <a:lightRig rig="threePt" dir="t"/>
            </a:scene3d>
            <a:sp3d contourW="12700"/>
          </a:bodyPr>
          <a:lstStyle/>
          <a:p>
            <a:r>
              <a:rPr lang="zh-CN" altLang="en-US" sz="3200" b="1" spc="-150" dirty="0">
                <a:gradFill>
                  <a:gsLst>
                    <a:gs pos="0">
                      <a:srgbClr val="012D86"/>
                    </a:gs>
                    <a:gs pos="100000">
                      <a:srgbClr val="0E2557"/>
                    </a:gs>
                  </a:gsLst>
                  <a:lin scaled="0"/>
                </a:gradFill>
                <a:cs typeface="+mn-ea"/>
                <a:sym typeface="+mn-ea"/>
              </a:rPr>
              <a:t>你认为生活中下列哪些方式可能传染上艾滋病病毒？</a:t>
            </a:r>
            <a:r>
              <a:rPr lang="zh-CN" altLang="en-US" sz="3200" b="1" spc="-150" dirty="0">
                <a:gradFill>
                  <a:gsLst>
                    <a:gs pos="0">
                      <a:srgbClr val="012D86"/>
                    </a:gs>
                    <a:gs pos="100000">
                      <a:srgbClr val="0E2557"/>
                    </a:gs>
                  </a:gsLst>
                  <a:lin scaled="0"/>
                </a:gradFill>
                <a:cs typeface="+mn-ea"/>
                <a:sym typeface="+mn-lt"/>
              </a:rPr>
              <a:t> </a:t>
            </a:r>
            <a:endParaRPr lang="zh-CN" altLang="en-US" sz="3200" b="1" spc="-150" dirty="0">
              <a:solidFill>
                <a:srgbClr val="BF181F"/>
              </a:solidFill>
              <a:cs typeface="+mn-ea"/>
              <a:sym typeface="+mn-lt"/>
            </a:endParaRPr>
          </a:p>
        </p:txBody>
      </p:sp>
      <p:pic>
        <p:nvPicPr>
          <p:cNvPr id="30" name="图片 29"/>
          <p:cNvPicPr>
            <a:picLocks noChangeAspect="1"/>
          </p:cNvPicPr>
          <p:nvPr/>
        </p:nvPicPr>
        <p:blipFill>
          <a:blip r:embed="rId1" cstate="screen"/>
          <a:stretch>
            <a:fillRect/>
          </a:stretch>
        </p:blipFill>
        <p:spPr>
          <a:xfrm>
            <a:off x="903475" y="467790"/>
            <a:ext cx="425344" cy="767903"/>
          </a:xfrm>
          <a:prstGeom prst="rect">
            <a:avLst/>
          </a:prstGeom>
        </p:spPr>
      </p:pic>
      <p:sp>
        <p:nvSpPr>
          <p:cNvPr id="166915" name="Rectangle 3"/>
          <p:cNvSpPr>
            <a:spLocks noChangeArrowheads="1"/>
          </p:cNvSpPr>
          <p:nvPr/>
        </p:nvSpPr>
        <p:spPr bwMode="auto">
          <a:xfrm>
            <a:off x="416560" y="1096645"/>
            <a:ext cx="11440795" cy="5262245"/>
          </a:xfrm>
          <a:prstGeom prst="rect">
            <a:avLst/>
          </a:prstGeom>
          <a:noFill/>
          <a:ln w="9525" algn="ctr">
            <a:noFill/>
            <a:miter lim="800000"/>
          </a:ln>
          <a:effectLst>
            <a:outerShdw dist="35921" dir="2700000" algn="ctr" rotWithShape="0">
              <a:schemeClr val="bg2"/>
            </a:outerShdw>
          </a:effectLst>
        </p:spPr>
        <p:txBody>
          <a:bodyPr wrap="square" anchor="ctr">
            <a:spAutoFit/>
          </a:bodyPr>
          <a:p>
            <a:pPr eaLnBrk="0" fontAlgn="auto" hangingPunct="0">
              <a:lnSpc>
                <a:spcPct val="150000"/>
              </a:lnSpc>
            </a:pPr>
            <a:r>
              <a:rPr lang="en-US" altLang="zh-CN" sz="1600" b="1" dirty="0">
                <a:solidFill>
                  <a:schemeClr val="tx1"/>
                </a:solidFill>
                <a:latin typeface="微软雅黑" panose="020B0503020204020204" charset="-122"/>
                <a:ea typeface="微软雅黑" panose="020B0503020204020204" charset="-122"/>
                <a:cs typeface="微软雅黑" panose="020B0503020204020204" charset="-122"/>
              </a:rPr>
              <a:t>1.输入带有艾滋病病毒的血液会得艾滋病吗？                                     2.日常生活和学习接触会感染艾滋病吗？</a:t>
            </a:r>
            <a:endParaRPr lang="en-US" altLang="zh-CN" sz="1600" b="1" dirty="0">
              <a:solidFill>
                <a:schemeClr val="tx1"/>
              </a:solidFill>
              <a:latin typeface="微软雅黑" panose="020B0503020204020204" charset="-122"/>
              <a:ea typeface="微软雅黑" panose="020B0503020204020204" charset="-122"/>
              <a:cs typeface="微软雅黑" panose="020B0503020204020204" charset="-122"/>
            </a:endParaRPr>
          </a:p>
          <a:p>
            <a:pPr eaLnBrk="0" fontAlgn="auto" hangingPunct="0">
              <a:lnSpc>
                <a:spcPct val="150000"/>
              </a:lnSpc>
            </a:pPr>
            <a:r>
              <a:rPr lang="en-US" altLang="zh-CN" sz="1600" b="1" dirty="0">
                <a:solidFill>
                  <a:schemeClr val="tx1"/>
                </a:solidFill>
                <a:latin typeface="微软雅黑" panose="020B0503020204020204" charset="-122"/>
                <a:ea typeface="微软雅黑" panose="020B0503020204020204" charset="-122"/>
                <a:cs typeface="微软雅黑" panose="020B0503020204020204" charset="-122"/>
              </a:rPr>
              <a:t>3.与艾滋病病毒感染者共用注射器有可能得艾滋病吗？                        4.蚊虫叮咬会传播艾滋病吗？</a:t>
            </a:r>
            <a:endParaRPr lang="en-US" altLang="zh-CN" sz="1600" b="1" dirty="0">
              <a:solidFill>
                <a:schemeClr val="tx1"/>
              </a:solidFill>
              <a:latin typeface="微软雅黑" panose="020B0503020204020204" charset="-122"/>
              <a:ea typeface="微软雅黑" panose="020B0503020204020204" charset="-122"/>
              <a:cs typeface="微软雅黑" panose="020B0503020204020204" charset="-122"/>
            </a:endParaRPr>
          </a:p>
          <a:p>
            <a:pPr eaLnBrk="0" fontAlgn="auto" hangingPunct="0">
              <a:lnSpc>
                <a:spcPct val="150000"/>
              </a:lnSpc>
            </a:pPr>
            <a:r>
              <a:rPr lang="en-US" altLang="zh-CN" sz="1600" b="1" dirty="0">
                <a:solidFill>
                  <a:schemeClr val="tx1"/>
                </a:solidFill>
                <a:latin typeface="微软雅黑" panose="020B0503020204020204" charset="-122"/>
                <a:ea typeface="微软雅黑" panose="020B0503020204020204" charset="-122"/>
                <a:cs typeface="微软雅黑" panose="020B0503020204020204" charset="-122"/>
              </a:rPr>
              <a:t>5.坚持正确使用安全套可以减少感染和传播艾滋病的风险吗？              6.通过外表可以判断一个人是否感染了艾滋病吗？      </a:t>
            </a:r>
            <a:endParaRPr lang="en-US" altLang="zh-CN" sz="1600" b="1" dirty="0">
              <a:solidFill>
                <a:schemeClr val="tx1"/>
              </a:solidFill>
              <a:latin typeface="微软雅黑" panose="020B0503020204020204" charset="-122"/>
              <a:ea typeface="微软雅黑" panose="020B0503020204020204" charset="-122"/>
              <a:cs typeface="微软雅黑" panose="020B0503020204020204" charset="-122"/>
            </a:endParaRPr>
          </a:p>
          <a:p>
            <a:pPr eaLnBrk="0" fontAlgn="auto" hangingPunct="0">
              <a:lnSpc>
                <a:spcPct val="150000"/>
              </a:lnSpc>
            </a:pPr>
            <a:r>
              <a:rPr lang="en-US" altLang="zh-CN" sz="1600" b="1" dirty="0">
                <a:solidFill>
                  <a:schemeClr val="tx1"/>
                </a:solidFill>
                <a:latin typeface="微软雅黑" panose="020B0503020204020204" charset="-122"/>
                <a:ea typeface="微软雅黑" panose="020B0503020204020204" charset="-122"/>
                <a:cs typeface="微软雅黑" panose="020B0503020204020204" charset="-122"/>
              </a:rPr>
              <a:t>7.感染艾滋病病毒的妇女生下的小孩有可能得艾滋病吗？                     8.只与一个性伴发生性行为可以减少艾滋病的传播吗？</a:t>
            </a:r>
            <a:endParaRPr lang="en-US" altLang="zh-CN" sz="1600" b="1" dirty="0">
              <a:solidFill>
                <a:schemeClr val="tx1"/>
              </a:solidFill>
              <a:latin typeface="微软雅黑" panose="020B0503020204020204" charset="-122"/>
              <a:ea typeface="微软雅黑" panose="020B0503020204020204" charset="-122"/>
              <a:cs typeface="微软雅黑" panose="020B0503020204020204" charset="-122"/>
            </a:endParaRPr>
          </a:p>
          <a:p>
            <a:pPr eaLnBrk="0" fontAlgn="auto" hangingPunct="0">
              <a:lnSpc>
                <a:spcPct val="150000"/>
              </a:lnSpc>
            </a:pPr>
            <a:r>
              <a:rPr lang="en-US" altLang="zh-CN" sz="1600" b="1" dirty="0">
                <a:solidFill>
                  <a:schemeClr val="tx1"/>
                </a:solidFill>
                <a:latin typeface="微软雅黑" panose="020B0503020204020204" charset="-122"/>
                <a:ea typeface="微软雅黑" panose="020B0503020204020204" charset="-122"/>
                <a:cs typeface="微软雅黑" panose="020B0503020204020204" charset="-122"/>
              </a:rPr>
              <a:t>9.目前我国青年学生中艾滋病流行呈快速增长趋势，主要传播方式为男性同性行为，其次为异性性行为，是吗？                           </a:t>
            </a:r>
            <a:endParaRPr lang="en-US" altLang="zh-CN" sz="1600" b="1" dirty="0">
              <a:solidFill>
                <a:schemeClr val="tx1"/>
              </a:solidFill>
              <a:latin typeface="微软雅黑" panose="020B0503020204020204" charset="-122"/>
              <a:ea typeface="微软雅黑" panose="020B0503020204020204" charset="-122"/>
              <a:cs typeface="微软雅黑" panose="020B0503020204020204" charset="-122"/>
            </a:endParaRPr>
          </a:p>
          <a:p>
            <a:pPr eaLnBrk="0" fontAlgn="auto" hangingPunct="0">
              <a:lnSpc>
                <a:spcPct val="150000"/>
              </a:lnSpc>
            </a:pPr>
            <a:r>
              <a:rPr lang="en-US" altLang="zh-CN" sz="1600" b="1" dirty="0">
                <a:solidFill>
                  <a:schemeClr val="tx1"/>
                </a:solidFill>
                <a:latin typeface="微软雅黑" panose="020B0503020204020204" charset="-122"/>
                <a:ea typeface="微软雅黑" panose="020B0503020204020204" charset="-122"/>
                <a:cs typeface="微软雅黑" panose="020B0503020204020204" charset="-122"/>
              </a:rPr>
              <a:t>10.艾滋病是一种不可治愈的严重传染病吗？        </a:t>
            </a:r>
            <a:endParaRPr lang="en-US" altLang="zh-CN" sz="1600" b="1" dirty="0">
              <a:solidFill>
                <a:schemeClr val="tx1"/>
              </a:solidFill>
              <a:latin typeface="微软雅黑" panose="020B0503020204020204" charset="-122"/>
              <a:ea typeface="微软雅黑" panose="020B0503020204020204" charset="-122"/>
              <a:cs typeface="微软雅黑" panose="020B0503020204020204" charset="-122"/>
            </a:endParaRPr>
          </a:p>
          <a:p>
            <a:pPr eaLnBrk="0" fontAlgn="auto" hangingPunct="0">
              <a:lnSpc>
                <a:spcPct val="150000"/>
              </a:lnSpc>
            </a:pPr>
            <a:r>
              <a:rPr lang="en-US" altLang="zh-CN" sz="1600" b="1" dirty="0">
                <a:solidFill>
                  <a:schemeClr val="tx1"/>
                </a:solidFill>
                <a:latin typeface="微软雅黑" panose="020B0503020204020204" charset="-122"/>
                <a:ea typeface="微软雅黑" panose="020B0503020204020204" charset="-122"/>
                <a:cs typeface="微软雅黑" panose="020B0503020204020204" charset="-122"/>
              </a:rPr>
              <a:t>11发生高危行为后（共用针具吸毒/不安全性行为等），应主动寻求艾滋病检测与咨询吗？   </a:t>
            </a:r>
            <a:endParaRPr lang="en-US" altLang="zh-CN" sz="1600" b="1" dirty="0">
              <a:solidFill>
                <a:schemeClr val="tx1"/>
              </a:solidFill>
              <a:latin typeface="微软雅黑" panose="020B0503020204020204" charset="-122"/>
              <a:ea typeface="微软雅黑" panose="020B0503020204020204" charset="-122"/>
              <a:cs typeface="微软雅黑" panose="020B0503020204020204" charset="-122"/>
            </a:endParaRPr>
          </a:p>
          <a:p>
            <a:pPr eaLnBrk="0" fontAlgn="auto" hangingPunct="0">
              <a:lnSpc>
                <a:spcPct val="150000"/>
              </a:lnSpc>
            </a:pPr>
            <a:r>
              <a:rPr lang="en-US" altLang="zh-CN" sz="1600" b="1" dirty="0">
                <a:solidFill>
                  <a:schemeClr val="tx1"/>
                </a:solidFill>
                <a:latin typeface="微软雅黑" panose="020B0503020204020204" charset="-122"/>
                <a:ea typeface="微软雅黑" panose="020B0503020204020204" charset="-122"/>
                <a:cs typeface="微软雅黑" panose="020B0503020204020204" charset="-122"/>
              </a:rPr>
              <a:t>12.艾滋病病毒感染者结婚/就业/入学等权益受我国法律保护吗？         13.你愿意和感染艾滋病的同学共住一个寝室吗？ </a:t>
            </a:r>
            <a:endParaRPr lang="en-US" altLang="zh-CN" sz="1600" b="1" dirty="0">
              <a:solidFill>
                <a:schemeClr val="tx1"/>
              </a:solidFill>
              <a:latin typeface="微软雅黑" panose="020B0503020204020204" charset="-122"/>
              <a:ea typeface="微软雅黑" panose="020B0503020204020204" charset="-122"/>
              <a:cs typeface="微软雅黑" panose="020B0503020204020204" charset="-122"/>
            </a:endParaRPr>
          </a:p>
          <a:p>
            <a:pPr eaLnBrk="0" fontAlgn="auto" hangingPunct="0">
              <a:lnSpc>
                <a:spcPct val="150000"/>
              </a:lnSpc>
            </a:pPr>
            <a:r>
              <a:rPr lang="en-US" altLang="zh-CN" sz="1600" b="1" dirty="0">
                <a:solidFill>
                  <a:schemeClr val="tx1"/>
                </a:solidFill>
                <a:latin typeface="微软雅黑" panose="020B0503020204020204" charset="-122"/>
                <a:ea typeface="微软雅黑" panose="020B0503020204020204" charset="-122"/>
                <a:cs typeface="微软雅黑" panose="020B0503020204020204" charset="-122"/>
              </a:rPr>
              <a:t> </a:t>
            </a:r>
            <a:endParaRPr lang="en-US" altLang="zh-CN" sz="1600" b="1" dirty="0">
              <a:solidFill>
                <a:schemeClr val="tx1"/>
              </a:solidFill>
              <a:latin typeface="微软雅黑" panose="020B0503020204020204" charset="-122"/>
              <a:ea typeface="微软雅黑" panose="020B0503020204020204" charset="-122"/>
              <a:cs typeface="微软雅黑" panose="020B0503020204020204" charset="-122"/>
            </a:endParaRPr>
          </a:p>
          <a:p>
            <a:pPr eaLnBrk="0" fontAlgn="auto" hangingPunct="0">
              <a:lnSpc>
                <a:spcPct val="150000"/>
              </a:lnSpc>
            </a:pPr>
            <a:r>
              <a:rPr lang="en-US" altLang="zh-CN" sz="1600" b="1" dirty="0">
                <a:solidFill>
                  <a:schemeClr val="tx1"/>
                </a:solidFill>
                <a:latin typeface="微软雅黑" panose="020B0503020204020204" charset="-122"/>
                <a:ea typeface="微软雅黑" panose="020B0503020204020204" charset="-122"/>
                <a:cs typeface="微软雅黑" panose="020B0503020204020204" charset="-122"/>
              </a:rPr>
              <a:t> a</a:t>
            </a:r>
            <a:r>
              <a:rPr lang="zh-CN" altLang="en-US" sz="1600" b="1"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1600" b="1" dirty="0">
                <a:latin typeface="微软雅黑" panose="020B0503020204020204" charset="-122"/>
                <a:ea typeface="微软雅黑" panose="020B0503020204020204" charset="-122"/>
                <a:cs typeface="微软雅黑" panose="020B0503020204020204" charset="-122"/>
                <a:sym typeface="+mn-ea"/>
              </a:rPr>
              <a:t>不安全性行为。 </a:t>
            </a:r>
            <a:r>
              <a:rPr lang="zh-CN" altLang="en-US" sz="1600" b="1" dirty="0">
                <a:solidFill>
                  <a:schemeClr val="tx1"/>
                </a:solidFill>
                <a:latin typeface="微软雅黑" panose="020B0503020204020204" charset="-122"/>
                <a:ea typeface="微软雅黑" panose="020B0503020204020204" charset="-122"/>
                <a:cs typeface="微软雅黑" panose="020B0503020204020204" charset="-122"/>
              </a:rPr>
              <a:t>                                    </a:t>
            </a:r>
            <a:r>
              <a:rPr lang="en-US" altLang="zh-CN" sz="1600" b="1" dirty="0">
                <a:solidFill>
                  <a:schemeClr val="tx1"/>
                </a:solidFill>
                <a:latin typeface="微软雅黑" panose="020B0503020204020204" charset="-122"/>
                <a:ea typeface="微软雅黑" panose="020B0503020204020204" charset="-122"/>
                <a:cs typeface="微软雅黑" panose="020B0503020204020204" charset="-122"/>
              </a:rPr>
              <a:t>b</a:t>
            </a:r>
            <a:r>
              <a:rPr lang="zh-CN" altLang="en-US" sz="1600" b="1"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1600" b="1" dirty="0">
                <a:latin typeface="微软雅黑" panose="020B0503020204020204" charset="-122"/>
                <a:ea typeface="微软雅黑" panose="020B0503020204020204" charset="-122"/>
                <a:cs typeface="微软雅黑" panose="020B0503020204020204" charset="-122"/>
                <a:sym typeface="+mn-ea"/>
              </a:rPr>
              <a:t>与艾滋病病毒感染者共用餐具。 </a:t>
            </a:r>
            <a:endParaRPr lang="zh-CN" altLang="en-US" sz="1600" b="1" dirty="0">
              <a:solidFill>
                <a:schemeClr val="tx1"/>
              </a:solidFill>
              <a:latin typeface="微软雅黑" panose="020B0503020204020204" charset="-122"/>
              <a:ea typeface="微软雅黑" panose="020B0503020204020204" charset="-122"/>
              <a:cs typeface="微软雅黑" panose="020B0503020204020204" charset="-122"/>
            </a:endParaRPr>
          </a:p>
          <a:p>
            <a:pPr eaLnBrk="0" fontAlgn="auto" hangingPunct="0">
              <a:lnSpc>
                <a:spcPct val="150000"/>
              </a:lnSpc>
            </a:pPr>
            <a:r>
              <a:rPr lang="en-US" altLang="zh-CN" sz="1600" b="1" dirty="0">
                <a:solidFill>
                  <a:schemeClr val="tx1"/>
                </a:solidFill>
                <a:latin typeface="微软雅黑" panose="020B0503020204020204" charset="-122"/>
                <a:ea typeface="微软雅黑" panose="020B0503020204020204" charset="-122"/>
                <a:cs typeface="微软雅黑" panose="020B0503020204020204" charset="-122"/>
              </a:rPr>
              <a:t>c</a:t>
            </a:r>
            <a:r>
              <a:rPr lang="zh-CN" altLang="en-US" sz="1600" b="1"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1600" b="1" dirty="0">
                <a:latin typeface="微软雅黑" panose="020B0503020204020204" charset="-122"/>
                <a:ea typeface="微软雅黑" panose="020B0503020204020204" charset="-122"/>
                <a:cs typeface="微软雅黑" panose="020B0503020204020204" charset="-122"/>
                <a:sym typeface="+mn-ea"/>
              </a:rPr>
              <a:t> 输来路不明的血液或血液制品。</a:t>
            </a:r>
            <a:r>
              <a:rPr lang="zh-CN" altLang="en-US" sz="1600" b="1" dirty="0">
                <a:solidFill>
                  <a:schemeClr val="tx1"/>
                </a:solidFill>
                <a:latin typeface="微软雅黑" panose="020B0503020204020204" charset="-122"/>
                <a:ea typeface="微软雅黑" panose="020B0503020204020204" charset="-122"/>
                <a:cs typeface="微软雅黑" panose="020B0503020204020204" charset="-122"/>
              </a:rPr>
              <a:t>             </a:t>
            </a:r>
            <a:r>
              <a:rPr lang="en-US" altLang="zh-CN" sz="1600" b="1" dirty="0">
                <a:solidFill>
                  <a:schemeClr val="tx1"/>
                </a:solidFill>
                <a:latin typeface="微软雅黑" panose="020B0503020204020204" charset="-122"/>
                <a:ea typeface="微软雅黑" panose="020B0503020204020204" charset="-122"/>
                <a:cs typeface="微软雅黑" panose="020B0503020204020204" charset="-122"/>
              </a:rPr>
              <a:t>d</a:t>
            </a:r>
            <a:r>
              <a:rPr lang="zh-CN" altLang="en-US" sz="1600" b="1"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1600" b="1" dirty="0">
                <a:latin typeface="微软雅黑" panose="020B0503020204020204" charset="-122"/>
                <a:ea typeface="微软雅黑" panose="020B0503020204020204" charset="-122"/>
                <a:cs typeface="微软雅黑" panose="020B0503020204020204" charset="-122"/>
                <a:sym typeface="+mn-ea"/>
              </a:rPr>
              <a:t>与艾滋病病毒感染者拥抱、握手。</a:t>
            </a:r>
            <a:endParaRPr lang="zh-CN" altLang="en-US" sz="1600" b="1" dirty="0">
              <a:solidFill>
                <a:schemeClr val="tx1"/>
              </a:solidFill>
              <a:latin typeface="微软雅黑" panose="020B0503020204020204" charset="-122"/>
              <a:ea typeface="微软雅黑" panose="020B0503020204020204" charset="-122"/>
              <a:cs typeface="微软雅黑" panose="020B0503020204020204" charset="-122"/>
            </a:endParaRPr>
          </a:p>
          <a:p>
            <a:pPr eaLnBrk="0" fontAlgn="auto" hangingPunct="0">
              <a:lnSpc>
                <a:spcPct val="150000"/>
              </a:lnSpc>
            </a:pPr>
            <a:r>
              <a:rPr lang="en-US" altLang="zh-CN" sz="1600" b="1" dirty="0">
                <a:solidFill>
                  <a:schemeClr val="tx1"/>
                </a:solidFill>
                <a:latin typeface="微软雅黑" panose="020B0503020204020204" charset="-122"/>
                <a:ea typeface="微软雅黑" panose="020B0503020204020204" charset="-122"/>
                <a:cs typeface="微软雅黑" panose="020B0503020204020204" charset="-122"/>
              </a:rPr>
              <a:t>e</a:t>
            </a:r>
            <a:r>
              <a:rPr lang="zh-CN" altLang="en-US" sz="1600" b="1" dirty="0">
                <a:solidFill>
                  <a:schemeClr val="tx1"/>
                </a:solidFill>
                <a:latin typeface="微软雅黑" panose="020B0503020204020204" charset="-122"/>
                <a:ea typeface="微软雅黑" panose="020B0503020204020204" charset="-122"/>
                <a:cs typeface="微软雅黑" panose="020B0503020204020204" charset="-122"/>
              </a:rPr>
              <a:t>、与艾滋病病毒感染者共用牙刷。              </a:t>
            </a:r>
            <a:r>
              <a:rPr lang="en-US" altLang="zh-CN" sz="1600" b="1" dirty="0">
                <a:solidFill>
                  <a:schemeClr val="tx1"/>
                </a:solidFill>
                <a:latin typeface="微软雅黑" panose="020B0503020204020204" charset="-122"/>
                <a:ea typeface="微软雅黑" panose="020B0503020204020204" charset="-122"/>
                <a:cs typeface="微软雅黑" panose="020B0503020204020204" charset="-122"/>
              </a:rPr>
              <a:t>f</a:t>
            </a:r>
            <a:r>
              <a:rPr lang="zh-CN" altLang="en-US" sz="1600" b="1" dirty="0">
                <a:solidFill>
                  <a:schemeClr val="tx1"/>
                </a:solidFill>
                <a:latin typeface="微软雅黑" panose="020B0503020204020204" charset="-122"/>
                <a:ea typeface="微软雅黑" panose="020B0503020204020204" charset="-122"/>
                <a:cs typeface="微软雅黑" panose="020B0503020204020204" charset="-122"/>
              </a:rPr>
              <a:t>、穿艾滋病病毒感染者用过的衣服。</a:t>
            </a:r>
            <a:br>
              <a:rPr lang="zh-CN" altLang="en-US" sz="1600" b="1" dirty="0">
                <a:solidFill>
                  <a:schemeClr val="tx1"/>
                </a:solidFill>
                <a:latin typeface="微软雅黑" panose="020B0503020204020204" charset="-122"/>
                <a:ea typeface="微软雅黑" panose="020B0503020204020204" charset="-122"/>
                <a:cs typeface="微软雅黑" panose="020B0503020204020204" charset="-122"/>
              </a:rPr>
            </a:br>
            <a:r>
              <a:rPr lang="en-US" altLang="zh-CN" sz="1600" b="1" dirty="0">
                <a:solidFill>
                  <a:schemeClr val="tx1"/>
                </a:solidFill>
                <a:latin typeface="微软雅黑" panose="020B0503020204020204" charset="-122"/>
                <a:ea typeface="微软雅黑" panose="020B0503020204020204" charset="-122"/>
                <a:cs typeface="微软雅黑" panose="020B0503020204020204" charset="-122"/>
              </a:rPr>
              <a:t>g</a:t>
            </a:r>
            <a:r>
              <a:rPr lang="zh-CN" altLang="en-US" sz="1600" b="1"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1600" b="1" dirty="0">
                <a:latin typeface="微软雅黑" panose="020B0503020204020204" charset="-122"/>
                <a:ea typeface="微软雅黑" panose="020B0503020204020204" charset="-122"/>
                <a:cs typeface="微软雅黑" panose="020B0503020204020204" charset="-122"/>
                <a:sym typeface="+mn-ea"/>
              </a:rPr>
              <a:t>母亲哺乳</a:t>
            </a:r>
            <a:r>
              <a:rPr lang="zh-CN" altLang="en-US" sz="1600" b="1" dirty="0" smtClean="0">
                <a:latin typeface="微软雅黑" panose="020B0503020204020204" charset="-122"/>
                <a:ea typeface="微软雅黑" panose="020B0503020204020204" charset="-122"/>
                <a:cs typeface="微软雅黑" panose="020B0503020204020204" charset="-122"/>
                <a:sym typeface="+mn-ea"/>
              </a:rPr>
              <a:t>。</a:t>
            </a:r>
            <a:r>
              <a:rPr lang="zh-CN" altLang="en-US" sz="1600" b="1" dirty="0">
                <a:solidFill>
                  <a:schemeClr val="tx1"/>
                </a:solidFill>
                <a:latin typeface="微软雅黑" panose="020B0503020204020204" charset="-122"/>
                <a:ea typeface="微软雅黑" panose="020B0503020204020204" charset="-122"/>
                <a:cs typeface="微软雅黑" panose="020B0503020204020204" charset="-122"/>
              </a:rPr>
              <a:t>                                            </a:t>
            </a:r>
            <a:r>
              <a:rPr lang="en-US" altLang="zh-CN" sz="1600" b="1" dirty="0">
                <a:solidFill>
                  <a:schemeClr val="tx1"/>
                </a:solidFill>
                <a:latin typeface="微软雅黑" panose="020B0503020204020204" charset="-122"/>
                <a:ea typeface="微软雅黑" panose="020B0503020204020204" charset="-122"/>
                <a:cs typeface="微软雅黑" panose="020B0503020204020204" charset="-122"/>
              </a:rPr>
              <a:t>h</a:t>
            </a:r>
            <a:r>
              <a:rPr lang="zh-CN" altLang="en-US" sz="1600" b="1"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1600" b="1" dirty="0">
                <a:latin typeface="微软雅黑" panose="020B0503020204020204" charset="-122"/>
                <a:ea typeface="微软雅黑" panose="020B0503020204020204" charset="-122"/>
                <a:cs typeface="微软雅黑" panose="020B0503020204020204" charset="-122"/>
                <a:sym typeface="+mn-ea"/>
              </a:rPr>
              <a:t>与艾滋病病毒感染者共用马桶。</a:t>
            </a:r>
            <a:br>
              <a:rPr lang="zh-CN" altLang="en-US" sz="1600" b="1" dirty="0">
                <a:latin typeface="微软雅黑" panose="020B0503020204020204" charset="-122"/>
                <a:ea typeface="微软雅黑" panose="020B0503020204020204" charset="-122"/>
                <a:cs typeface="微软雅黑" panose="020B0503020204020204" charset="-122"/>
                <a:sym typeface="+mn-ea"/>
              </a:rPr>
            </a:br>
            <a:r>
              <a:rPr lang="en-US" altLang="zh-CN" sz="1600" b="1" dirty="0" err="1">
                <a:solidFill>
                  <a:schemeClr val="tx1"/>
                </a:solidFill>
                <a:latin typeface="微软雅黑" panose="020B0503020204020204" charset="-122"/>
                <a:ea typeface="微软雅黑" panose="020B0503020204020204" charset="-122"/>
                <a:cs typeface="微软雅黑" panose="020B0503020204020204" charset="-122"/>
              </a:rPr>
              <a:t>i</a:t>
            </a:r>
            <a:r>
              <a:rPr lang="zh-CN" altLang="en-US" sz="1600" b="1"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1600" b="1" dirty="0">
                <a:latin typeface="微软雅黑" panose="020B0503020204020204" charset="-122"/>
                <a:ea typeface="微软雅黑" panose="020B0503020204020204" charset="-122"/>
                <a:cs typeface="微软雅黑" panose="020B0503020204020204" charset="-122"/>
                <a:sym typeface="+mn-ea"/>
              </a:rPr>
              <a:t>艾滋病病毒感染孕妇肚里的胎儿。</a:t>
            </a:r>
            <a:r>
              <a:rPr lang="zh-CN" altLang="en-US" sz="1600" b="1" dirty="0">
                <a:solidFill>
                  <a:schemeClr val="tx1"/>
                </a:solidFill>
                <a:latin typeface="微软雅黑" panose="020B0503020204020204" charset="-122"/>
                <a:ea typeface="微软雅黑" panose="020B0503020204020204" charset="-122"/>
                <a:cs typeface="微软雅黑" panose="020B0503020204020204" charset="-122"/>
              </a:rPr>
              <a:t>            </a:t>
            </a:r>
            <a:r>
              <a:rPr lang="en-US" altLang="zh-CN" sz="1600" b="1" dirty="0">
                <a:solidFill>
                  <a:schemeClr val="tx1"/>
                </a:solidFill>
                <a:latin typeface="微软雅黑" panose="020B0503020204020204" charset="-122"/>
                <a:ea typeface="微软雅黑" panose="020B0503020204020204" charset="-122"/>
                <a:cs typeface="微软雅黑" panose="020B0503020204020204" charset="-122"/>
              </a:rPr>
              <a:t>j</a:t>
            </a:r>
            <a:r>
              <a:rPr lang="zh-CN" altLang="en-US" sz="1600" b="1" dirty="0">
                <a:solidFill>
                  <a:schemeClr val="tx1"/>
                </a:solidFill>
                <a:latin typeface="微软雅黑" panose="020B0503020204020204" charset="-122"/>
                <a:ea typeface="微软雅黑" panose="020B0503020204020204" charset="-122"/>
                <a:cs typeface="微软雅黑" panose="020B0503020204020204" charset="-122"/>
              </a:rPr>
              <a:t>、 </a:t>
            </a:r>
            <a:r>
              <a:rPr lang="zh-CN" altLang="en-US" sz="1600" b="1" dirty="0">
                <a:latin typeface="微软雅黑" panose="020B0503020204020204" charset="-122"/>
                <a:ea typeface="微软雅黑" panose="020B0503020204020204" charset="-122"/>
                <a:cs typeface="微软雅黑" panose="020B0503020204020204" charset="-122"/>
                <a:sym typeface="+mn-ea"/>
              </a:rPr>
              <a:t>与艾滋病病毒感染者一起游泳。</a:t>
            </a:r>
            <a:r>
              <a:rPr lang="zh-CN" altLang="en-US" sz="1600" b="1" dirty="0">
                <a:solidFill>
                  <a:schemeClr val="tx1"/>
                </a:solidFill>
                <a:latin typeface="微软雅黑" panose="020B0503020204020204" charset="-122"/>
                <a:ea typeface="微软雅黑" panose="020B0503020204020204" charset="-122"/>
                <a:cs typeface="微软雅黑" panose="020B0503020204020204" charset="-122"/>
              </a:rPr>
              <a:t>                              </a:t>
            </a:r>
            <a:endParaRPr lang="zh-CN" altLang="en-US" sz="1600" b="1" dirty="0" smtClean="0">
              <a:solidFill>
                <a:schemeClr val="tx1"/>
              </a:solidFill>
              <a:latin typeface="微软雅黑" panose="020B0503020204020204" charset="-122"/>
              <a:ea typeface="微软雅黑" panose="020B0503020204020204" charset="-122"/>
              <a:cs typeface="微软雅黑" panose="020B0503020204020204" charset="-122"/>
            </a:endParaRPr>
          </a:p>
        </p:txBody>
      </p:sp>
      <p:pic>
        <p:nvPicPr>
          <p:cNvPr id="2" name="图片 1" descr="答题5rffefk"/>
          <p:cNvPicPr>
            <a:picLocks noChangeAspect="1"/>
          </p:cNvPicPr>
          <p:nvPr/>
        </p:nvPicPr>
        <p:blipFill>
          <a:blip r:embed="rId2"/>
          <a:stretch>
            <a:fillRect/>
          </a:stretch>
        </p:blipFill>
        <p:spPr>
          <a:xfrm>
            <a:off x="9711690" y="4484370"/>
            <a:ext cx="1828800" cy="1828800"/>
          </a:xfrm>
          <a:prstGeom prst="rect">
            <a:avLst/>
          </a:prstGeom>
        </p:spPr>
      </p:pic>
      <p:sp>
        <p:nvSpPr>
          <p:cNvPr id="6" name="îŝḷîḓé-Rectangle 5"/>
          <p:cNvSpPr/>
          <p:nvPr/>
        </p:nvSpPr>
        <p:spPr>
          <a:xfrm>
            <a:off x="9405474" y="6102387"/>
            <a:ext cx="468555" cy="468555"/>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5" grpId="0" bldLvl="0" animBg="1"/>
      <p:bldP spid="6" grpId="0" bldLvl="0" animBg="1"/>
      <p:bldP spid="8" grpId="0" bldLvl="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8" name="文本框 27"/>
          <p:cNvSpPr txBox="1"/>
          <p:nvPr/>
        </p:nvSpPr>
        <p:spPr>
          <a:xfrm>
            <a:off x="1534160" y="566420"/>
            <a:ext cx="9490075" cy="583565"/>
          </a:xfrm>
          <a:prstGeom prst="rect">
            <a:avLst/>
          </a:prstGeom>
          <a:noFill/>
        </p:spPr>
        <p:txBody>
          <a:bodyPr wrap="square" rtlCol="0">
            <a:spAutoFit/>
            <a:scene3d>
              <a:camera prst="orthographicFront"/>
              <a:lightRig rig="threePt" dir="t"/>
            </a:scene3d>
            <a:sp3d contourW="12700"/>
          </a:bodyPr>
          <a:lstStyle/>
          <a:p>
            <a:r>
              <a:rPr lang="zh-CN" altLang="en-US" sz="3200" b="1" spc="-150" dirty="0">
                <a:gradFill>
                  <a:gsLst>
                    <a:gs pos="0">
                      <a:srgbClr val="012D86"/>
                    </a:gs>
                    <a:gs pos="100000">
                      <a:srgbClr val="0E2557"/>
                    </a:gs>
                  </a:gsLst>
                  <a:lin scaled="0"/>
                </a:gradFill>
                <a:cs typeface="+mn-ea"/>
                <a:sym typeface="+mn-ea"/>
              </a:rPr>
              <a:t>梅毒检测前咨询核心内容</a:t>
            </a:r>
            <a:r>
              <a:rPr lang="zh-CN" altLang="en-US" sz="3200" b="1" spc="-150" dirty="0">
                <a:gradFill>
                  <a:gsLst>
                    <a:gs pos="0">
                      <a:srgbClr val="012D86"/>
                    </a:gs>
                    <a:gs pos="100000">
                      <a:srgbClr val="0E2557"/>
                    </a:gs>
                  </a:gsLst>
                  <a:lin scaled="0"/>
                </a:gradFill>
                <a:cs typeface="+mn-ea"/>
                <a:sym typeface="+mn-lt"/>
              </a:rPr>
              <a:t> </a:t>
            </a:r>
            <a:endParaRPr lang="zh-CN" altLang="en-US" sz="3200" b="1" spc="-150" dirty="0">
              <a:solidFill>
                <a:srgbClr val="BF181F"/>
              </a:solidFill>
              <a:cs typeface="+mn-ea"/>
              <a:sym typeface="+mn-lt"/>
            </a:endParaRPr>
          </a:p>
        </p:txBody>
      </p:sp>
      <p:pic>
        <p:nvPicPr>
          <p:cNvPr id="30" name="图片 29"/>
          <p:cNvPicPr>
            <a:picLocks noChangeAspect="1"/>
          </p:cNvPicPr>
          <p:nvPr/>
        </p:nvPicPr>
        <p:blipFill>
          <a:blip r:embed="rId1" cstate="screen"/>
          <a:stretch>
            <a:fillRect/>
          </a:stretch>
        </p:blipFill>
        <p:spPr>
          <a:xfrm>
            <a:off x="903475" y="467790"/>
            <a:ext cx="425344" cy="767903"/>
          </a:xfrm>
          <a:prstGeom prst="rect">
            <a:avLst/>
          </a:prstGeom>
        </p:spPr>
      </p:pic>
      <p:sp>
        <p:nvSpPr>
          <p:cNvPr id="166915" name="Rectangle 3"/>
          <p:cNvSpPr>
            <a:spLocks noChangeArrowheads="1"/>
          </p:cNvSpPr>
          <p:nvPr/>
        </p:nvSpPr>
        <p:spPr bwMode="auto">
          <a:xfrm>
            <a:off x="4182110" y="1300163"/>
            <a:ext cx="7422515" cy="4939030"/>
          </a:xfrm>
          <a:prstGeom prst="rect">
            <a:avLst/>
          </a:prstGeom>
          <a:noFill/>
          <a:ln w="9525" algn="ctr">
            <a:noFill/>
            <a:miter lim="800000"/>
          </a:ln>
          <a:effectLst>
            <a:outerShdw dist="35921" dir="2700000" algn="ctr" rotWithShape="0">
              <a:schemeClr val="bg2"/>
            </a:outerShdw>
          </a:effectLst>
        </p:spPr>
        <p:txBody>
          <a:bodyPr wrap="square" anchor="ctr">
            <a:spAutoFit/>
          </a:bodyPr>
          <a:p>
            <a:pPr eaLnBrk="0" hangingPunct="0">
              <a:lnSpc>
                <a:spcPct val="165000"/>
              </a:lnSpc>
            </a:pPr>
            <a:r>
              <a:rPr lang="zh-CN" altLang="en-US" sz="2000" b="1" dirty="0">
                <a:gradFill>
                  <a:gsLst>
                    <a:gs pos="0">
                      <a:srgbClr val="007BD3"/>
                    </a:gs>
                    <a:gs pos="100000">
                      <a:srgbClr val="034373"/>
                    </a:gs>
                  </a:gsLst>
                  <a:lin scaled="0"/>
                </a:gradFill>
                <a:cs typeface="+mn-ea"/>
              </a:rPr>
              <a:t>1、梅毒是由梅毒螺旋体引起的一种慢性、系统性性传播疾病。如果不及时治疗，将严重影响个人健康。梅毒的症状、危害、传播途径与艾滋病相似，通过性途径、血途径和母婴途径传播。</a:t>
            </a:r>
            <a:endParaRPr lang="zh-CN" altLang="en-US" sz="2000" b="1" dirty="0">
              <a:gradFill>
                <a:gsLst>
                  <a:gs pos="0">
                    <a:srgbClr val="007BD3"/>
                  </a:gs>
                  <a:gs pos="100000">
                    <a:srgbClr val="034373"/>
                  </a:gs>
                </a:gsLst>
                <a:lin scaled="0"/>
              </a:gradFill>
              <a:cs typeface="+mn-ea"/>
            </a:endParaRPr>
          </a:p>
          <a:p>
            <a:pPr eaLnBrk="0" hangingPunct="0">
              <a:lnSpc>
                <a:spcPct val="135000"/>
              </a:lnSpc>
            </a:pPr>
            <a:r>
              <a:rPr lang="zh-CN" altLang="en-US" sz="2000" b="1" dirty="0">
                <a:gradFill>
                  <a:gsLst>
                    <a:gs pos="0">
                      <a:srgbClr val="007BD3"/>
                    </a:gs>
                    <a:gs pos="100000">
                      <a:srgbClr val="034373"/>
                    </a:gs>
                  </a:gsLst>
                  <a:lin scaled="0"/>
                </a:gradFill>
                <a:cs typeface="+mn-ea"/>
              </a:rPr>
              <a:t>2、梅毒螺旋体主要通过性接触传播，正确使用安全套，可以有效预防梅毒的传播，与梅毒病人一起吃饭、握手等日常接触一般不会传播梅毒。</a:t>
            </a:r>
            <a:endParaRPr lang="zh-CN" altLang="en-US" sz="2000" b="1" dirty="0">
              <a:gradFill>
                <a:gsLst>
                  <a:gs pos="0">
                    <a:srgbClr val="007BD3"/>
                  </a:gs>
                  <a:gs pos="100000">
                    <a:srgbClr val="034373"/>
                  </a:gs>
                </a:gsLst>
                <a:lin scaled="0"/>
              </a:gradFill>
              <a:cs typeface="+mn-ea"/>
            </a:endParaRPr>
          </a:p>
          <a:p>
            <a:pPr eaLnBrk="0" hangingPunct="0">
              <a:lnSpc>
                <a:spcPct val="135000"/>
              </a:lnSpc>
            </a:pPr>
            <a:r>
              <a:rPr lang="zh-CN" altLang="en-US" sz="2000" b="1" dirty="0">
                <a:gradFill>
                  <a:gsLst>
                    <a:gs pos="0">
                      <a:srgbClr val="007BD3"/>
                    </a:gs>
                    <a:gs pos="100000">
                      <a:srgbClr val="034373"/>
                    </a:gs>
                  </a:gsLst>
                  <a:lin scaled="0"/>
                </a:gradFill>
                <a:cs typeface="+mn-ea"/>
              </a:rPr>
              <a:t>3、感染梅毒螺旋体会增加感染艾滋病病毒的风险，如果发生了无保护性行为一定要进行梅毒抗体检测。</a:t>
            </a:r>
            <a:endParaRPr lang="zh-CN" altLang="en-US" sz="2000" b="1" dirty="0">
              <a:gradFill>
                <a:gsLst>
                  <a:gs pos="0">
                    <a:srgbClr val="007BD3"/>
                  </a:gs>
                  <a:gs pos="100000">
                    <a:srgbClr val="034373"/>
                  </a:gs>
                </a:gsLst>
                <a:lin scaled="0"/>
              </a:gradFill>
              <a:cs typeface="+mn-ea"/>
            </a:endParaRPr>
          </a:p>
          <a:p>
            <a:pPr eaLnBrk="0" hangingPunct="0">
              <a:lnSpc>
                <a:spcPct val="135000"/>
              </a:lnSpc>
            </a:pPr>
            <a:r>
              <a:rPr lang="zh-CN" altLang="en-US" sz="2000" b="1" dirty="0">
                <a:gradFill>
                  <a:gsLst>
                    <a:gs pos="0">
                      <a:srgbClr val="007BD3"/>
                    </a:gs>
                    <a:gs pos="100000">
                      <a:srgbClr val="034373"/>
                    </a:gs>
                  </a:gsLst>
                  <a:lin scaled="0"/>
                </a:gradFill>
                <a:cs typeface="+mn-ea"/>
              </a:rPr>
              <a:t>4、感染梅毒螺旋体后很多人无明显自觉症状，不能通过外表判断是否感染，需通过梅毒血清学检测、结合流行病学史和临床体格检查才能明确是否感染梅毒螺旋体。</a:t>
            </a:r>
            <a:endParaRPr lang="zh-CN" altLang="en-US" sz="2000" b="1" dirty="0">
              <a:gradFill>
                <a:gsLst>
                  <a:gs pos="0">
                    <a:srgbClr val="007BD3"/>
                  </a:gs>
                  <a:gs pos="100000">
                    <a:srgbClr val="034373"/>
                  </a:gs>
                </a:gsLst>
                <a:lin scaled="0"/>
              </a:gradFill>
              <a:cs typeface="+mn-ea"/>
            </a:endParaRPr>
          </a:p>
        </p:txBody>
      </p:sp>
      <p:sp>
        <p:nvSpPr>
          <p:cNvPr id="3" name="îŝḷîḓé-Rectangle 2"/>
          <p:cNvSpPr/>
          <p:nvPr/>
        </p:nvSpPr>
        <p:spPr>
          <a:xfrm>
            <a:off x="2270125" y="2676525"/>
            <a:ext cx="1356995" cy="14147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pic>
        <p:nvPicPr>
          <p:cNvPr id="4" name="图片 3" descr="梅毒2"/>
          <p:cNvPicPr>
            <a:picLocks noChangeAspect="1"/>
          </p:cNvPicPr>
          <p:nvPr/>
        </p:nvPicPr>
        <p:blipFill>
          <a:blip r:embed="rId2"/>
          <a:stretch>
            <a:fillRect/>
          </a:stretch>
        </p:blipFill>
        <p:spPr>
          <a:xfrm>
            <a:off x="903605" y="2967355"/>
            <a:ext cx="2438400" cy="1624330"/>
          </a:xfrm>
          <a:prstGeom prst="rect">
            <a:avLst/>
          </a:prstGeom>
        </p:spPr>
      </p:pic>
      <p:sp>
        <p:nvSpPr>
          <p:cNvPr id="7" name="îŝḷîḓé-Rectangle 5"/>
          <p:cNvSpPr/>
          <p:nvPr/>
        </p:nvSpPr>
        <p:spPr>
          <a:xfrm>
            <a:off x="660889" y="4354867"/>
            <a:ext cx="468555" cy="468555"/>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 grpId="0" bldLvl="0" animBg="1"/>
      <p:bldP spid="7" grpId="0" bldLvl="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8" name="文本框 27"/>
          <p:cNvSpPr txBox="1"/>
          <p:nvPr/>
        </p:nvSpPr>
        <p:spPr>
          <a:xfrm>
            <a:off x="1534160" y="566420"/>
            <a:ext cx="5683885" cy="583565"/>
          </a:xfrm>
          <a:prstGeom prst="rect">
            <a:avLst/>
          </a:prstGeom>
          <a:noFill/>
        </p:spPr>
        <p:txBody>
          <a:bodyPr wrap="square" rtlCol="0">
            <a:spAutoFit/>
            <a:scene3d>
              <a:camera prst="orthographicFront"/>
              <a:lightRig rig="threePt" dir="t"/>
            </a:scene3d>
            <a:sp3d contourW="12700"/>
          </a:bodyPr>
          <a:lstStyle/>
          <a:p>
            <a:r>
              <a:rPr lang="zh-CN" altLang="en-US" sz="3200" b="1" spc="-150" dirty="0">
                <a:gradFill>
                  <a:gsLst>
                    <a:gs pos="0">
                      <a:srgbClr val="012D86"/>
                    </a:gs>
                    <a:gs pos="100000">
                      <a:srgbClr val="0E2557"/>
                    </a:gs>
                  </a:gsLst>
                  <a:lin scaled="0"/>
                </a:gradFill>
                <a:cs typeface="+mn-ea"/>
                <a:sym typeface="+mn-ea"/>
              </a:rPr>
              <a:t>丙肝检测前咨询核心内容</a:t>
            </a:r>
            <a:r>
              <a:rPr lang="zh-CN" altLang="en-US" sz="3200" b="1" spc="-150" dirty="0">
                <a:gradFill>
                  <a:gsLst>
                    <a:gs pos="0">
                      <a:srgbClr val="012D86"/>
                    </a:gs>
                    <a:gs pos="100000">
                      <a:srgbClr val="0E2557"/>
                    </a:gs>
                  </a:gsLst>
                  <a:lin scaled="0"/>
                </a:gradFill>
                <a:cs typeface="+mn-ea"/>
                <a:sym typeface="+mn-lt"/>
              </a:rPr>
              <a:t> </a:t>
            </a:r>
            <a:endParaRPr lang="zh-CN" altLang="en-US" sz="3200" b="1" spc="-150" dirty="0">
              <a:solidFill>
                <a:srgbClr val="BF181F"/>
              </a:solidFill>
              <a:cs typeface="+mn-ea"/>
              <a:sym typeface="+mn-lt"/>
            </a:endParaRPr>
          </a:p>
        </p:txBody>
      </p:sp>
      <p:pic>
        <p:nvPicPr>
          <p:cNvPr id="30" name="图片 29"/>
          <p:cNvPicPr>
            <a:picLocks noChangeAspect="1"/>
          </p:cNvPicPr>
          <p:nvPr/>
        </p:nvPicPr>
        <p:blipFill>
          <a:blip r:embed="rId1" cstate="screen"/>
          <a:stretch>
            <a:fillRect/>
          </a:stretch>
        </p:blipFill>
        <p:spPr>
          <a:xfrm>
            <a:off x="903475" y="467790"/>
            <a:ext cx="425344" cy="767903"/>
          </a:xfrm>
          <a:prstGeom prst="rect">
            <a:avLst/>
          </a:prstGeom>
        </p:spPr>
      </p:pic>
      <p:sp>
        <p:nvSpPr>
          <p:cNvPr id="166915" name="Rectangle 3"/>
          <p:cNvSpPr>
            <a:spLocks noChangeArrowheads="1"/>
          </p:cNvSpPr>
          <p:nvPr/>
        </p:nvSpPr>
        <p:spPr bwMode="auto">
          <a:xfrm>
            <a:off x="4135755" y="1149985"/>
            <a:ext cx="7494905" cy="5432425"/>
          </a:xfrm>
          <a:prstGeom prst="rect">
            <a:avLst/>
          </a:prstGeom>
          <a:noFill/>
          <a:ln w="9525" algn="ctr">
            <a:noFill/>
            <a:miter lim="800000"/>
          </a:ln>
          <a:effectLst>
            <a:outerShdw dist="35921" dir="2700000" algn="ctr" rotWithShape="0">
              <a:schemeClr val="bg2"/>
            </a:outerShdw>
          </a:effectLst>
        </p:spPr>
        <p:txBody>
          <a:bodyPr wrap="square" anchor="ctr">
            <a:spAutoFit/>
          </a:bodyPr>
          <a:p>
            <a:pPr eaLnBrk="0" hangingPunct="0">
              <a:lnSpc>
                <a:spcPct val="155000"/>
              </a:lnSpc>
            </a:pPr>
            <a:r>
              <a:rPr lang="zh-CN" altLang="en-US" sz="1600" b="1" dirty="0" smtClean="0">
                <a:solidFill>
                  <a:srgbClr val="0070C0"/>
                </a:solidFill>
                <a:latin typeface="+mn-ea"/>
              </a:rPr>
              <a:t>1、丙肝是由 HCV 感染引起的、以肝脏病变为主的传染病，感染 HCV 后大多数患者无明显临床症状，部分感染者如果不治疗可能发展为肝纤维化、肝硬化甚至肝癌，严重影响个人健康及寿命。</a:t>
            </a:r>
            <a:endParaRPr lang="zh-CN" altLang="en-US" sz="1600" b="1" dirty="0" smtClean="0">
              <a:solidFill>
                <a:srgbClr val="0070C0"/>
              </a:solidFill>
              <a:latin typeface="+mn-ea"/>
            </a:endParaRPr>
          </a:p>
          <a:p>
            <a:pPr eaLnBrk="0" hangingPunct="0">
              <a:lnSpc>
                <a:spcPct val="155000"/>
              </a:lnSpc>
            </a:pPr>
            <a:r>
              <a:rPr lang="zh-CN" altLang="en-US" sz="1600" b="1" dirty="0" smtClean="0">
                <a:solidFill>
                  <a:srgbClr val="0070C0"/>
                </a:solidFill>
                <a:latin typeface="+mn-ea"/>
              </a:rPr>
              <a:t>2、HCV 通过血液、性接触和母婴三种途径传播，其中血液传播是 HCV 最主要的传播方式。共用注射器吸毒、输入未经严格检测的血液或血制品，使用被 HCV 污染的非一次性注射器和针头、未经严格消毒的牙科器械、内镜、侵袭性操作，以及针刺、纹身、扎耳孔、共用牙刷或剃须刀等，都可导致 HCV 传播。HCV 对外界环境的抵抗力较弱，日常生活接触不会传播 HCV。</a:t>
            </a:r>
            <a:endParaRPr lang="zh-CN" altLang="en-US" sz="1600" b="1" dirty="0" smtClean="0">
              <a:solidFill>
                <a:srgbClr val="0070C0"/>
              </a:solidFill>
              <a:latin typeface="+mn-ea"/>
            </a:endParaRPr>
          </a:p>
          <a:p>
            <a:pPr eaLnBrk="0" hangingPunct="0">
              <a:lnSpc>
                <a:spcPct val="155000"/>
              </a:lnSpc>
            </a:pPr>
            <a:r>
              <a:rPr lang="zh-CN" altLang="en-US" sz="1600" b="1" dirty="0" smtClean="0">
                <a:solidFill>
                  <a:srgbClr val="0070C0"/>
                </a:solidFill>
                <a:latin typeface="+mn-ea"/>
              </a:rPr>
              <a:t>3、丙肝目前暂无疫苗，绝大多数可治愈。掌握丙肝预防知识：不吸毒、不性乱、注意个人防护，不与他人共用剃须刀和牙刷，避免到卫生情况不明的小诊所、美容店进行侵入性诊疗、美容、纹身等。</a:t>
            </a:r>
            <a:endParaRPr lang="zh-CN" altLang="en-US" sz="1600" b="1" dirty="0" smtClean="0">
              <a:solidFill>
                <a:srgbClr val="0070C0"/>
              </a:solidFill>
              <a:latin typeface="+mn-ea"/>
            </a:endParaRPr>
          </a:p>
          <a:p>
            <a:pPr eaLnBrk="0" hangingPunct="0">
              <a:lnSpc>
                <a:spcPct val="155000"/>
              </a:lnSpc>
            </a:pPr>
            <a:r>
              <a:rPr lang="zh-CN" altLang="en-US" sz="1600" b="1" dirty="0" smtClean="0">
                <a:solidFill>
                  <a:srgbClr val="0070C0"/>
                </a:solidFill>
                <a:latin typeface="+mn-ea"/>
              </a:rPr>
              <a:t>4、丙肝患者没有特异性的临床表现，无法从外表判断一个人是否感染 HCV，只能通过血液检测发现，如有易感染 HCV 危险行为或怀疑自己感染 HCV，应及时到医疗机构检测并确诊。</a:t>
            </a:r>
            <a:endParaRPr lang="zh-CN" altLang="en-US" sz="1600" b="1" dirty="0" smtClean="0">
              <a:solidFill>
                <a:srgbClr val="0070C0"/>
              </a:solidFill>
              <a:latin typeface="+mn-ea"/>
            </a:endParaRPr>
          </a:p>
        </p:txBody>
      </p:sp>
      <p:sp>
        <p:nvSpPr>
          <p:cNvPr id="3" name="îŝḷîḓé-Rectangle 2"/>
          <p:cNvSpPr/>
          <p:nvPr/>
        </p:nvSpPr>
        <p:spPr>
          <a:xfrm>
            <a:off x="2425700" y="2566670"/>
            <a:ext cx="1356995" cy="14147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pic>
        <p:nvPicPr>
          <p:cNvPr id="5" name="图片 4" descr="肝炎2"/>
          <p:cNvPicPr>
            <a:picLocks noChangeAspect="1"/>
          </p:cNvPicPr>
          <p:nvPr/>
        </p:nvPicPr>
        <p:blipFill>
          <a:blip r:embed="rId2"/>
          <a:stretch>
            <a:fillRect/>
          </a:stretch>
        </p:blipFill>
        <p:spPr>
          <a:xfrm>
            <a:off x="839470" y="2804160"/>
            <a:ext cx="2712085" cy="2014220"/>
          </a:xfrm>
          <a:prstGeom prst="rect">
            <a:avLst/>
          </a:prstGeom>
        </p:spPr>
      </p:pic>
      <p:sp>
        <p:nvSpPr>
          <p:cNvPr id="6" name="îŝḷîḓé-Rectangle 5"/>
          <p:cNvSpPr/>
          <p:nvPr/>
        </p:nvSpPr>
        <p:spPr>
          <a:xfrm>
            <a:off x="660889" y="4528222"/>
            <a:ext cx="468555" cy="468555"/>
          </a:xfrm>
          <a:prstGeom prst="rect">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p14:dur="9">
        <p:random/>
      </p:transition>
    </mc:Choice>
    <mc:Fallback>
      <p:transition>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 grpId="0" bldLvl="0" animBg="1"/>
      <p:bldP spid="6" grpId="0" bldLvl="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îŝḷîḓé-Rectangle 2"/>
          <p:cNvSpPr/>
          <p:nvPr/>
        </p:nvSpPr>
        <p:spPr>
          <a:xfrm>
            <a:off x="6095365" y="315595"/>
            <a:ext cx="5273675" cy="4476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p>
            <a:pPr algn="ctr"/>
            <a:endParaRPr>
              <a:cs typeface="+mn-ea"/>
              <a:sym typeface="+mn-lt"/>
            </a:endParaRPr>
          </a:p>
        </p:txBody>
      </p:sp>
      <p:pic>
        <p:nvPicPr>
          <p:cNvPr id="3" name="图片 2"/>
          <p:cNvPicPr>
            <a:picLocks noChangeAspect="1"/>
          </p:cNvPicPr>
          <p:nvPr/>
        </p:nvPicPr>
        <p:blipFill>
          <a:blip r:embed="rId1"/>
          <a:stretch>
            <a:fillRect/>
          </a:stretch>
        </p:blipFill>
        <p:spPr>
          <a:xfrm>
            <a:off x="1517015" y="755650"/>
            <a:ext cx="8154670" cy="4970145"/>
          </a:xfrm>
          <a:prstGeom prst="rect">
            <a:avLst/>
          </a:prstGeom>
        </p:spPr>
      </p:pic>
      <p:sp>
        <p:nvSpPr>
          <p:cNvPr id="2" name="文本框 1"/>
          <p:cNvSpPr txBox="1"/>
          <p:nvPr/>
        </p:nvSpPr>
        <p:spPr>
          <a:xfrm>
            <a:off x="167640" y="1367155"/>
            <a:ext cx="6061710" cy="2579370"/>
          </a:xfrm>
          <a:prstGeom prst="rect">
            <a:avLst/>
          </a:prstGeom>
          <a:noFill/>
        </p:spPr>
        <p:txBody>
          <a:bodyPr wrap="square" rtlCol="0">
            <a:noAutofit/>
          </a:bodyPr>
          <a:p>
            <a:r>
              <a:rPr lang="zh-CN" altLang="en-US" sz="9600" i="1"/>
              <a:t>感谢聆听</a:t>
            </a:r>
            <a:endParaRPr lang="zh-CN" altLang="en-US" sz="9600" i="1"/>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1"/>
  <p:tag name="KSO_WM_UNIT_LAYERLEVEL" val="1"/>
  <p:tag name="KSO_WM_TAG_VERSION" val="1.0"/>
  <p:tag name="KSO_WM_BEAUTIFY_FLAG" val="#wm#"/>
  <p:tag name="KSO_WM_UNIT_TYPE" val="i"/>
  <p:tag name="KSO_WM_UNIT_INDEX" val="1"/>
  <p:tag name="KSO_WM_SLIDE_BACKGROUND_TYPE" val="general"/>
  <p:tag name="KSO_WM_SLIDE_BK_DARK_LIGHT" val="2"/>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2"/>
  <p:tag name="KSO_WM_UNIT_ID" val="_12*i*2"/>
  <p:tag name="KSO_WM_UNIT_LAYERLEVEL" val="1"/>
  <p:tag name="KSO_WM_TAG_VERSION" val="1.0"/>
  <p:tag name="KSO_WM_BEAUTIFY_FLAG" val="#wm#"/>
  <p:tag name="KSO_WM_SLIDE_BACKGROUND_TYPE" val="general"/>
  <p:tag name="KSO_WM_SLIDE_BK_DARK_LIGHT" val="2"/>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3"/>
  <p:tag name="KSO_WM_UNIT_LAYERLEVEL" val="1"/>
  <p:tag name="KSO_WM_TAG_VERSION" val="1.0"/>
  <p:tag name="KSO_WM_BEAUTIFY_FLAG" val="#wm#"/>
  <p:tag name="KSO_WM_UNIT_TYPE" val="i"/>
  <p:tag name="KSO_WM_UNIT_INDEX" val="3"/>
  <p:tag name="KSO_WM_SLIDE_BACKGROUND_TYPE" val="general"/>
  <p:tag name="KSO_WM_SLIDE_BK_DARK_LIGHT" val="2"/>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i*4"/>
  <p:tag name="KSO_WM_UNIT_LAYERLEVEL" val="1"/>
  <p:tag name="KSO_WM_TAG_VERSION" val="1.0"/>
  <p:tag name="KSO_WM_BEAUTIFY_FLAG" val="#wm#"/>
  <p:tag name="KSO_WM_UNIT_TYPE" val="i"/>
  <p:tag name="KSO_WM_UNIT_INDEX" val="4"/>
  <p:tag name="KSO_WM_SLIDE_BACKGROUND_TYPE" val="general"/>
  <p:tag name="KSO_WM_SLIDE_BK_DARK_LIGHT" val="2"/>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 name="KSO_WM_SLIDE_BK_DARK_LIGHT" val="2"/>
</p:tagLst>
</file>

<file path=ppt/tags/tag9.xml><?xml version="1.0" encoding="utf-8"?>
<p:tagLst xmlns:p="http://schemas.openxmlformats.org/presentationml/2006/main">
  <p:tag name="KSO_WM_DIAGRAM_VIRTUALLY_FRAME" val="{&quot;height&quot;:295.13464566929133,&quot;left&quot;:366.3654330708661,&quot;top&quot;:86.04700787401575,&quot;width&quot;:521.5452755905511}"/>
</p:tagLst>
</file>

<file path=ppt/tags/tag10.xml><?xml version="1.0" encoding="utf-8"?>
<p:tagLst xmlns:p="http://schemas.openxmlformats.org/presentationml/2006/main">
  <p:tag name="KSO_WM_DIAGRAM_VIRTUALLY_FRAME" val="{&quot;height&quot;:295.13464566929133,&quot;left&quot;:366.35,&quot;top&quot;:86.04700787401575,&quot;width&quot;:521.5607086614173}"/>
</p:tagLst>
</file>

<file path=ppt/tags/tag11.xml><?xml version="1.0" encoding="utf-8"?>
<p:tagLst xmlns:p="http://schemas.openxmlformats.org/presentationml/2006/main">
  <p:tag name="KSO_WM_DIAGRAM_VIRTUALLY_FRAME" val="{&quot;height&quot;:295.13464566929133,&quot;left&quot;:366.35,&quot;top&quot;:86.04700787401575,&quot;width&quot;:521.5607086614173}"/>
</p:tagLst>
</file>

<file path=ppt/tags/tag12.xml><?xml version="1.0" encoding="utf-8"?>
<p:tagLst xmlns:p="http://schemas.openxmlformats.org/presentationml/2006/main">
  <p:tag name="KSO_WM_DIAGRAM_VIRTUALLY_FRAME" val="{&quot;height&quot;:295.13464566929133,&quot;left&quot;:366.35,&quot;top&quot;:86.04700787401575,&quot;width&quot;:521.5607086614173}"/>
</p:tagLst>
</file>

<file path=ppt/tags/tag13.xml><?xml version="1.0" encoding="utf-8"?>
<p:tagLst xmlns:p="http://schemas.openxmlformats.org/presentationml/2006/main">
  <p:tag name="KSO_WM_DIAGRAM_VIRTUALLY_FRAME" val="{&quot;height&quot;:295.13464566929133,&quot;left&quot;:366.3654330708661,&quot;top&quot;:86.04700787401575,&quot;width&quot;:521.5452755905511}"/>
</p:tagLst>
</file>

<file path=ppt/tags/tag14.xml><?xml version="1.0" encoding="utf-8"?>
<p:tagLst xmlns:p="http://schemas.openxmlformats.org/presentationml/2006/main">
  <p:tag name="KSO_WM_DIAGRAM_VIRTUALLY_FRAME" val="{&quot;height&quot;:295.13464566929133,&quot;left&quot;:366.35,&quot;top&quot;:86.04700787401575,&quot;width&quot;:521.5607086614173}"/>
</p:tagLst>
</file>

<file path=ppt/tags/tag15.xml><?xml version="1.0" encoding="utf-8"?>
<p:tagLst xmlns:p="http://schemas.openxmlformats.org/presentationml/2006/main">
  <p:tag name="KSO_WM_DIAGRAM_VIRTUALLY_FRAME" val="{&quot;height&quot;:295.13464566929133,&quot;left&quot;:366.35,&quot;top&quot;:86.04700787401575,&quot;width&quot;:521.5607086614173}"/>
</p:tagLst>
</file>

<file path=ppt/tags/tag16.xml><?xml version="1.0" encoding="utf-8"?>
<p:tagLst xmlns:p="http://schemas.openxmlformats.org/presentationml/2006/main">
  <p:tag name="KSO_WM_DIAGRAM_VIRTUALLY_FRAME" val="{&quot;height&quot;:295.13464566929133,&quot;left&quot;:366.3654330708661,&quot;top&quot;:86.04700787401575,&quot;width&quot;:521.5452755905511}"/>
</p:tagLst>
</file>

<file path=ppt/tags/tag17.xml><?xml version="1.0" encoding="utf-8"?>
<p:tagLst xmlns:p="http://schemas.openxmlformats.org/presentationml/2006/main">
  <p:tag name="KSO_WM_DIAGRAM_VIRTUALLY_FRAME" val="{&quot;height&quot;:295.13464566929133,&quot;left&quot;:366.35,&quot;top&quot;:86.04700787401575,&quot;width&quot;:521.5607086614173}"/>
</p:tagLst>
</file>

<file path=ppt/tags/tag18.xml><?xml version="1.0" encoding="utf-8"?>
<p:tagLst xmlns:p="http://schemas.openxmlformats.org/presentationml/2006/main">
  <p:tag name="KSO_WM_DIAGRAM_VIRTUALLY_FRAME" val="{&quot;height&quot;:295.13464566929133,&quot;left&quot;:366.35,&quot;top&quot;:86.04700787401575,&quot;width&quot;:521.5607086614173}"/>
</p:tagLst>
</file>

<file path=ppt/tags/tag19.xml><?xml version="1.0" encoding="utf-8"?>
<p:tagLst xmlns:p="http://schemas.openxmlformats.org/presentationml/2006/main">
  <p:tag name="ISLIDE.DIAGRAM" val="2bbb3f71-ed2b-4813-9d9f-c851c806846e"/>
</p:tagLst>
</file>

<file path=ppt/tags/tag20.xml><?xml version="1.0" encoding="utf-8"?>
<p:tagLst xmlns:p="http://schemas.openxmlformats.org/presentationml/2006/main">
  <p:tag name="ISLIDE.DIAGRAM" val="2bbb3f71-ed2b-4813-9d9f-c851c806846e"/>
</p:tagLst>
</file>

<file path=ppt/tags/tag21.xml><?xml version="1.0" encoding="utf-8"?>
<p:tagLst xmlns:p="http://schemas.openxmlformats.org/presentationml/2006/main">
  <p:tag name="ISLIDE.DIAGRAM" val="2bbb3f71-ed2b-4813-9d9f-c851c806846e"/>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ISLIDE.DIAGRAM" val="2bbb3f71-ed2b-4813-9d9f-c851c806846e"/>
</p:tagLst>
</file>

<file path=ppt/tags/tag61.xml><?xml version="1.0" encoding="utf-8"?>
<p:tagLst xmlns:p="http://schemas.openxmlformats.org/presentationml/2006/main">
  <p:tag name="ISLIDE.DIAGRAM" val="2bbb3f71-ed2b-4813-9d9f-c851c806846e"/>
</p:tagLst>
</file>

<file path=ppt/tags/tag62.xml><?xml version="1.0" encoding="utf-8"?>
<p:tagLst xmlns:p="http://schemas.openxmlformats.org/presentationml/2006/main">
  <p:tag name="ISLIDE.DIAGRAM" val="2bbb3f71-ed2b-4813-9d9f-c851c806846e"/>
</p:tagLst>
</file>

<file path=ppt/tags/tag63.xml><?xml version="1.0" encoding="utf-8"?>
<p:tagLst xmlns:p="http://schemas.openxmlformats.org/presentationml/2006/main">
  <p:tag name="ISLIDE.DIAGRAM" val="2bbb3f71-ed2b-4813-9d9f-c851c806846e"/>
</p:tagLst>
</file>

<file path=ppt/tags/tag64.xml><?xml version="1.0" encoding="utf-8"?>
<p:tagLst xmlns:p="http://schemas.openxmlformats.org/presentationml/2006/main">
  <p:tag name="ISLIDE.DIAGRAM" val="2bbb3f71-ed2b-4813-9d9f-c851c806846e"/>
</p:tagLst>
</file>

<file path=ppt/tags/tag65.xml><?xml version="1.0" encoding="utf-8"?>
<p:tagLst xmlns:p="http://schemas.openxmlformats.org/presentationml/2006/main">
  <p:tag name="ISLIDE.DIAGRAM" val="2bbb3f71-ed2b-4813-9d9f-c851c806846e"/>
</p:tagLst>
</file>

<file path=ppt/tags/tag66.xml><?xml version="1.0" encoding="utf-8"?>
<p:tagLst xmlns:p="http://schemas.openxmlformats.org/presentationml/2006/main">
  <p:tag name="ISLIDE.DIAGRAM" val="561da485-97a0-4369-b821-32c0231f6c70"/>
</p:tagLst>
</file>

<file path=ppt/tags/tag67.xml><?xml version="1.0" encoding="utf-8"?>
<p:tagLst xmlns:p="http://schemas.openxmlformats.org/presentationml/2006/main">
  <p:tag name="ISLIDE.DIAGRAM" val="561da485-97a0-4369-b821-32c0231f6c70"/>
</p:tagLst>
</file>

<file path=ppt/tags/tag68.xml><?xml version="1.0" encoding="utf-8"?>
<p:tagLst xmlns:p="http://schemas.openxmlformats.org/presentationml/2006/main">
  <p:tag name="ISLIDE.DIAGRAM" val="561da485-97a0-4369-b821-32c0231f6c70"/>
</p:tagLst>
</file>

<file path=ppt/tags/tag69.xml><?xml version="1.0" encoding="utf-8"?>
<p:tagLst xmlns:p="http://schemas.openxmlformats.org/presentationml/2006/main">
  <p:tag name="ISLIDE.DIAGRAM" val="2bbb3f71-ed2b-4813-9d9f-c851c806846e"/>
</p:tagLst>
</file>

<file path=ppt/tags/tag70.xml><?xml version="1.0" encoding="utf-8"?>
<p:tagLst xmlns:p="http://schemas.openxmlformats.org/presentationml/2006/main">
  <p:tag name="ISLIDE.DIAGRAM" val="2bbb3f71-ed2b-4813-9d9f-c851c806846e"/>
</p:tagLst>
</file>

<file path=ppt/tags/tag71.xml><?xml version="1.0" encoding="utf-8"?>
<p:tagLst xmlns:p="http://schemas.openxmlformats.org/presentationml/2006/main">
  <p:tag name="ISLIDE.DIAGRAM" val="2bbb3f71-ed2b-4813-9d9f-c851c806846e"/>
</p:tagLst>
</file>

<file path=ppt/tags/tag72.xml><?xml version="1.0" encoding="utf-8"?>
<p:tagLst xmlns:p="http://schemas.openxmlformats.org/presentationml/2006/main">
  <p:tag name="ISLIDE.DIAGRAM" val="2bbb3f71-ed2b-4813-9d9f-c851c806846e"/>
</p:tagLst>
</file>

<file path=ppt/tags/tag73.xml><?xml version="1.0" encoding="utf-8"?>
<p:tagLst xmlns:p="http://schemas.openxmlformats.org/presentationml/2006/main">
  <p:tag name="ISLIDE.DIAGRAM" val="2bbb3f71-ed2b-4813-9d9f-c851c806846e"/>
</p:tagLst>
</file>

<file path=ppt/tags/tag74.xml><?xml version="1.0" encoding="utf-8"?>
<p:tagLst xmlns:p="http://schemas.openxmlformats.org/presentationml/2006/main">
  <p:tag name="ISLIDE.DIAGRAM" val="2bbb3f71-ed2b-4813-9d9f-c851c806846e"/>
</p:tagLst>
</file>

<file path=ppt/tags/tag75.xml><?xml version="1.0" encoding="utf-8"?>
<p:tagLst xmlns:p="http://schemas.openxmlformats.org/presentationml/2006/main">
  <p:tag name="ISLIDE.DIAGRAM" val="2bbb3f71-ed2b-4813-9d9f-c851c806846e"/>
</p:tagLst>
</file>

<file path=ppt/tags/tag76.xml><?xml version="1.0" encoding="utf-8"?>
<p:tagLst xmlns:p="http://schemas.openxmlformats.org/presentationml/2006/main">
  <p:tag name="commondata" val="eyJoZGlkIjoiZWEyZTBjNmNjNmI2NDgxZWQ1OWZlZWNmYTg0YjM0NDkifQ=="/>
</p:tagLst>
</file>

<file path=ppt/theme/theme1.xml><?xml version="1.0" encoding="utf-8"?>
<a:theme xmlns:a="http://schemas.openxmlformats.org/drawingml/2006/main" name="第一PPT，www.1ppt.com">
  <a:themeElements>
    <a:clrScheme na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veqi2jjo">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0</TotalTime>
  <Words>9531</Words>
  <Application>WPS 演示</Application>
  <PresentationFormat>自定义</PresentationFormat>
  <Paragraphs>428</Paragraphs>
  <Slides>43</Slides>
  <Notes>36</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43</vt:i4>
      </vt:variant>
    </vt:vector>
  </HeadingPairs>
  <TitlesOfParts>
    <vt:vector size="60" baseType="lpstr">
      <vt:lpstr>Arial</vt:lpstr>
      <vt:lpstr>宋体</vt:lpstr>
      <vt:lpstr>Wingdings</vt:lpstr>
      <vt:lpstr>黑体</vt:lpstr>
      <vt:lpstr>华文仿宋</vt:lpstr>
      <vt:lpstr>微软雅黑</vt:lpstr>
      <vt:lpstr>Arial Unicode MS</vt:lpstr>
      <vt:lpstr>等线</vt:lpstr>
      <vt:lpstr>system-ui</vt:lpstr>
      <vt:lpstr>Segoe Print</vt:lpstr>
      <vt:lpstr>Trebuchet MS</vt:lpstr>
      <vt:lpstr>Calibri</vt:lpstr>
      <vt:lpstr>仿宋</vt:lpstr>
      <vt:lpstr>Verdana</vt:lpstr>
      <vt:lpstr>Times New Roman</vt:lpstr>
      <vt:lpstr>第一PPT，www.1ppt.com</vt:lpstr>
      <vt:lpstr>自定义设计方案</vt:lpstr>
      <vt:lpstr>PowerPoint 演示文稿</vt:lpstr>
      <vt:lpstr>PowerPoint 演示文稿</vt:lpstr>
      <vt:lpstr>PowerPoint 演示文稿</vt:lpstr>
      <vt:lpstr>第一反应</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珍爱生命 预防艾滋</dc:title>
  <dc:creator>第一PPT</dc:creator>
  <cp:keywords>www.1ppt.com</cp:keywords>
  <dc:description>www.1ppt.com</dc:description>
  <cp:lastModifiedBy>蜜蜂</cp:lastModifiedBy>
  <cp:revision>87</cp:revision>
  <dcterms:created xsi:type="dcterms:W3CDTF">2017-08-29T15:07:00Z</dcterms:created>
  <dcterms:modified xsi:type="dcterms:W3CDTF">2024-10-17T03:07:35Z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2052-12.1.0.18276</vt:lpwstr>
  </property>
  <property fmtid="{D5CDD505-2E9C-101B-9397-08002B2CF9AE}" pid="3" name="ICV">
    <vt:lpwstr>69DDB2DB9E244E9BB89BE65DAF45F41D_13</vt:lpwstr>
  </property>
</Properties>
</file>