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media/image10.svg" ContentType="image/svg+xml"/>
  <Override PartName="/ppt/media/image1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421" r:id="rId3"/>
    <p:sldId id="573" r:id="rId5"/>
    <p:sldId id="580" r:id="rId6"/>
    <p:sldId id="426" r:id="rId7"/>
    <p:sldId id="471" r:id="rId8"/>
    <p:sldId id="440" r:id="rId9"/>
    <p:sldId id="441" r:id="rId10"/>
    <p:sldId id="442" r:id="rId11"/>
    <p:sldId id="570" r:id="rId12"/>
    <p:sldId id="443" r:id="rId13"/>
    <p:sldId id="444" r:id="rId14"/>
    <p:sldId id="445" r:id="rId15"/>
    <p:sldId id="446" r:id="rId16"/>
    <p:sldId id="447" r:id="rId17"/>
    <p:sldId id="448" r:id="rId18"/>
    <p:sldId id="449" r:id="rId19"/>
    <p:sldId id="578" r:id="rId20"/>
    <p:sldId id="508" r:id="rId21"/>
    <p:sldId id="576" r:id="rId22"/>
    <p:sldId id="575" r:id="rId23"/>
    <p:sldId id="509" r:id="rId24"/>
    <p:sldId id="451" r:id="rId25"/>
    <p:sldId id="577" r:id="rId26"/>
    <p:sldId id="452" r:id="rId27"/>
    <p:sldId id="510" r:id="rId28"/>
    <p:sldId id="520" r:id="rId29"/>
    <p:sldId id="469" r:id="rId30"/>
    <p:sldId id="461" r:id="rId31"/>
  </p:sldIdLst>
  <p:sldSz cx="12192000" cy="6858000"/>
  <p:notesSz cx="6858000" cy="9144000"/>
  <p:embeddedFontLst>
    <p:embeddedFont>
      <p:font typeface="Wingdings 2" panose="05020102010507070707" pitchFamily="18" charset="2"/>
      <p:regular r:id="rId35"/>
    </p:embeddedFont>
    <p:embeddedFont>
      <p:font typeface="楷体" panose="02010609060101010101" charset="-122"/>
      <p:regular r:id="rId36"/>
    </p:embeddedFont>
    <p:embeddedFont>
      <p:font typeface="微软雅黑" panose="020B0503020204020204" charset="-122"/>
      <p:regular r:id="rId37"/>
    </p:embeddedFont>
    <p:embeddedFont>
      <p:font typeface="仿宋_GB2312" panose="02010609030101010101" charset="-122"/>
      <p:regular r:id="rId38"/>
    </p:embeddedFont>
  </p:embeddedFontLst>
  <p:custDataLst>
    <p:tags r:id="rId39"/>
  </p:custDataLst>
  <p:kinsoku lang="zh-CN" invalStChars="!),.:;?]}、。—ˇ¨〃々～‖…’”〕〉》」』〗】∶！＂＇），．：；？］｀｜｝·" invalEndChars="([{‘“〔〈《「『〖【（［｛．·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E9CB2"/>
    <a:srgbClr val="FF66FF"/>
    <a:srgbClr val="F6C6CE"/>
    <a:srgbClr val="BD1013"/>
    <a:srgbClr val="FFFF99"/>
    <a:srgbClr val="9BBCFF"/>
    <a:srgbClr val="FFFDA8"/>
    <a:srgbClr val="002F8E"/>
    <a:srgbClr val="66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8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4" y="78"/>
      </p:cViewPr>
      <p:guideLst>
        <p:guide orient="horz" pos="2054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9.xml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69F3F0C-0314-4A39-9118-57C2B344C81D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8F602C3-1FF5-439E-85AE-0FD7B57931B1}" type="slidenum">
              <a:rPr kumimoji="1" lang="en-US" altLang="zh-CN">
                <a:latin typeface="Times New Roman" panose="02020603050405020304" pitchFamily="18" charset="0"/>
              </a:rPr>
            </a:fld>
            <a:endParaRPr kumimoji="1" lang="en-US" altLang="zh-CN">
              <a:latin typeface="Times New Roman" panose="02020603050405020304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4114800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9F3F0C-0314-4A39-9118-57C2B344C81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3143672" y="260648"/>
            <a:ext cx="9048328" cy="1655624"/>
            <a:chOff x="-27004" y="524"/>
            <a:chExt cx="44601" cy="2291"/>
          </a:xfrm>
        </p:grpSpPr>
        <p:pic>
          <p:nvPicPr>
            <p:cNvPr id="9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5" y="535"/>
              <a:ext cx="17972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32" r="1045" b="557"/>
            <a:stretch>
              <a:fillRect/>
            </a:stretch>
          </p:blipFill>
          <p:spPr bwMode="auto">
            <a:xfrm>
              <a:off x="-27004" y="524"/>
              <a:ext cx="9246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668" y="-1185623"/>
            <a:ext cx="3569051" cy="334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 userDrawn="1"/>
        </p:nvCxnSpPr>
        <p:spPr>
          <a:xfrm>
            <a:off x="3143672" y="1124744"/>
            <a:ext cx="6192688" cy="0"/>
          </a:xfrm>
          <a:prstGeom prst="line">
            <a:avLst/>
          </a:prstGeom>
          <a:ln w="28575">
            <a:solidFill>
              <a:srgbClr val="EE9C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746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>
            <a:off x="3143672" y="260648"/>
            <a:ext cx="9048328" cy="1655624"/>
            <a:chOff x="-27004" y="524"/>
            <a:chExt cx="44601" cy="2291"/>
          </a:xfrm>
        </p:grpSpPr>
        <p:pic>
          <p:nvPicPr>
            <p:cNvPr id="8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5" y="535"/>
              <a:ext cx="17972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32" r="1045" b="557"/>
            <a:stretch>
              <a:fillRect/>
            </a:stretch>
          </p:blipFill>
          <p:spPr bwMode="auto">
            <a:xfrm>
              <a:off x="-27004" y="524"/>
              <a:ext cx="9246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668" y="-1185623"/>
            <a:ext cx="3569051" cy="334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5"/>
          <p:cNvCxnSpPr/>
          <p:nvPr userDrawn="1"/>
        </p:nvCxnSpPr>
        <p:spPr>
          <a:xfrm>
            <a:off x="3143672" y="1124744"/>
            <a:ext cx="6192688" cy="0"/>
          </a:xfrm>
          <a:prstGeom prst="line">
            <a:avLst/>
          </a:prstGeom>
          <a:ln w="28575">
            <a:solidFill>
              <a:srgbClr val="EE9C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746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02168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592233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F8518-0D09-45A8-8CE4-97D2ECCCFE6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CF2E-5DE0-4D99-910A-61DA27D51A89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B16DA-EB99-49CC-9791-0789C1CCB528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12192000" cy="6746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143672" y="260648"/>
            <a:ext cx="9048328" cy="1655624"/>
            <a:chOff x="-27004" y="524"/>
            <a:chExt cx="44601" cy="2291"/>
          </a:xfrm>
        </p:grpSpPr>
        <p:pic>
          <p:nvPicPr>
            <p:cNvPr id="7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75" y="535"/>
              <a:ext cx="17972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32" r="1045" b="557"/>
            <a:stretch>
              <a:fillRect/>
            </a:stretch>
          </p:blipFill>
          <p:spPr bwMode="auto">
            <a:xfrm>
              <a:off x="-27004" y="524"/>
              <a:ext cx="9246" cy="2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668" y="-1185623"/>
            <a:ext cx="3569051" cy="334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接连接符 9"/>
          <p:cNvCxnSpPr/>
          <p:nvPr userDrawn="1"/>
        </p:nvCxnSpPr>
        <p:spPr>
          <a:xfrm>
            <a:off x="3143672" y="1124744"/>
            <a:ext cx="6192688" cy="0"/>
          </a:xfrm>
          <a:prstGeom prst="line">
            <a:avLst/>
          </a:prstGeom>
          <a:ln w="28575">
            <a:solidFill>
              <a:srgbClr val="EE9C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51A5D4-4794-4E3F-BDED-73F356B6067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6C483-FA98-4D69-AE85-6F601E2826FF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E6D3E-7BCA-4F48-A9B8-43EF47258EA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42918" y="228601"/>
            <a:ext cx="2846916" cy="5870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02167" y="228601"/>
            <a:ext cx="8337551" cy="5870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79B93-4F30-4435-8A0B-8C1624BDB261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2167" y="228600"/>
            <a:ext cx="11387667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402167" y="1600200"/>
            <a:ext cx="11387667" cy="4498975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66185-7B1A-4FBA-9C9E-A7AC929FA5A0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01638" y="228600"/>
            <a:ext cx="1138872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401638" y="1600200"/>
            <a:ext cx="11388725" cy="449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1638" y="6245225"/>
            <a:ext cx="3052762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0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305276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6EFE93E-FD33-43ED-834E-931470CF1DF3}" type="slidenum">
              <a:rPr lang="en-US" altLang="zh-CN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5000"/>
        <a:buFont typeface="Wingdings 2" panose="05020102010507070707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5000"/>
        <a:buFont typeface="Wingdings" panose="05000000000000000000" pitchFamily="2" charset="2"/>
        <a:buChar char="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Char char="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 2" panose="05020102010507070707" pitchFamily="18" charset="2"/>
        <a:buChar char="¡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tags" Target="../tags/tag5.xml"/><Relationship Id="rId7" Type="http://schemas.openxmlformats.org/officeDocument/2006/relationships/image" Target="../media/image10.svg"/><Relationship Id="rId6" Type="http://schemas.openxmlformats.org/officeDocument/2006/relationships/image" Target="../media/image9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3.xml"/><Relationship Id="rId13" Type="http://schemas.openxmlformats.org/officeDocument/2006/relationships/image" Target="../media/image12.svg"/><Relationship Id="rId12" Type="http://schemas.openxmlformats.org/officeDocument/2006/relationships/image" Target="../media/image11.png"/><Relationship Id="rId11" Type="http://schemas.openxmlformats.org/officeDocument/2006/relationships/tags" Target="../tags/tag8.xml"/><Relationship Id="rId10" Type="http://schemas.openxmlformats.org/officeDocument/2006/relationships/tags" Target="../tags/tag7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Rot="1" noChangeArrowheads="1"/>
          </p:cNvSpPr>
          <p:nvPr/>
        </p:nvSpPr>
        <p:spPr bwMode="auto">
          <a:xfrm>
            <a:off x="745490" y="4869180"/>
            <a:ext cx="566864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4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东至县疾控中心艾结科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2025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年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6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月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10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lt"/>
              </a:rPr>
              <a:t>日</a:t>
            </a:r>
            <a:endParaRPr lang="zh-CN" altLang="en-US" sz="24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lt"/>
            </a:endParaRPr>
          </a:p>
        </p:txBody>
      </p:sp>
      <p:pic>
        <p:nvPicPr>
          <p:cNvPr id="3075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0" t="-1533" r="260" b="50654"/>
          <a:stretch>
            <a:fillRect/>
          </a:stretch>
        </p:blipFill>
        <p:spPr bwMode="auto">
          <a:xfrm>
            <a:off x="1181735" y="1701165"/>
            <a:ext cx="6826250" cy="236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702" y="3429290"/>
            <a:ext cx="6647384" cy="3303960"/>
          </a:xfrm>
          <a:prstGeom prst="rect">
            <a:avLst/>
          </a:prstGeom>
        </p:spPr>
      </p:pic>
      <p:pic>
        <p:nvPicPr>
          <p:cNvPr id="10" name="图片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704" y="-963488"/>
            <a:ext cx="3569051" cy="334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2863215" y="667385"/>
            <a:ext cx="4441190" cy="6953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zh-CN" altLang="en-US" sz="3000" b="1"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防艾知识进监管场所</a:t>
            </a:r>
            <a:endParaRPr lang="zh-CN" altLang="en-US" sz="3000" b="1"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Rot="1" noChangeArrowheads="1"/>
          </p:cNvSpPr>
          <p:nvPr>
            <p:ph type="body" idx="4294967295"/>
          </p:nvPr>
        </p:nvSpPr>
        <p:spPr>
          <a:xfrm flipV="1">
            <a:off x="0" y="1593215"/>
            <a:ext cx="8600440" cy="450215"/>
          </a:xfrm>
        </p:spPr>
        <p:txBody>
          <a:bodyPr anchor="ctr"/>
          <a:lstStyle/>
          <a:p>
            <a:pPr marL="0" indent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en-US" altLang="zh-CN" kern="1200" dirty="0">
                <a:cs typeface="+mn-ea"/>
                <a:sym typeface="+mn-lt"/>
              </a:rPr>
              <a:t>  </a:t>
            </a:r>
            <a:endParaRPr lang="en-US" altLang="zh-CN" sz="8800" kern="12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pic>
        <p:nvPicPr>
          <p:cNvPr id="4099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10" y="-891540"/>
            <a:ext cx="3424555" cy="330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568960" y="1778000"/>
            <a:ext cx="7011035" cy="50425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endParaRPr lang="zh-CN" altLang="en-US" sz="2800"/>
          </a:p>
        </p:txBody>
      </p:sp>
      <p:sp>
        <p:nvSpPr>
          <p:cNvPr id="6" name="Shape 497"/>
          <p:cNvSpPr/>
          <p:nvPr>
            <p:custDataLst>
              <p:tags r:id="rId2"/>
            </p:custDataLst>
          </p:nvPr>
        </p:nvSpPr>
        <p:spPr>
          <a:xfrm>
            <a:off x="415823" y="2983671"/>
            <a:ext cx="5388976" cy="2754507"/>
          </a:xfrm>
          <a:custGeom>
            <a:avLst/>
            <a:gdLst>
              <a:gd name="adj" fmla="val 9122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l" r="ir" b="ib"/>
            <a:pathLst>
              <a:path w="8485" h="4337">
                <a:moveTo>
                  <a:pt x="292" y="0"/>
                </a:moveTo>
                <a:lnTo>
                  <a:pt x="580" y="0"/>
                </a:lnTo>
                <a:lnTo>
                  <a:pt x="873" y="0"/>
                </a:lnTo>
                <a:lnTo>
                  <a:pt x="2330" y="0"/>
                </a:lnTo>
                <a:lnTo>
                  <a:pt x="2911" y="0"/>
                </a:lnTo>
                <a:lnTo>
                  <a:pt x="2933" y="0"/>
                </a:lnTo>
                <a:lnTo>
                  <a:pt x="3202" y="0"/>
                </a:lnTo>
                <a:lnTo>
                  <a:pt x="3514" y="0"/>
                </a:lnTo>
                <a:lnTo>
                  <a:pt x="3513" y="18"/>
                </a:lnTo>
                <a:cubicBezTo>
                  <a:pt x="3513" y="421"/>
                  <a:pt x="3840" y="747"/>
                  <a:pt x="4243" y="747"/>
                </a:cubicBezTo>
                <a:cubicBezTo>
                  <a:pt x="4645" y="747"/>
                  <a:pt x="4972" y="421"/>
                  <a:pt x="4972" y="18"/>
                </a:cubicBezTo>
                <a:lnTo>
                  <a:pt x="4971" y="0"/>
                </a:lnTo>
                <a:lnTo>
                  <a:pt x="5437" y="0"/>
                </a:lnTo>
                <a:lnTo>
                  <a:pt x="5552" y="0"/>
                </a:lnTo>
                <a:lnTo>
                  <a:pt x="5574" y="0"/>
                </a:lnTo>
                <a:lnTo>
                  <a:pt x="6155" y="0"/>
                </a:lnTo>
                <a:lnTo>
                  <a:pt x="7612" y="0"/>
                </a:lnTo>
                <a:lnTo>
                  <a:pt x="7633" y="0"/>
                </a:lnTo>
                <a:lnTo>
                  <a:pt x="8193" y="0"/>
                </a:lnTo>
                <a:cubicBezTo>
                  <a:pt x="8355" y="0"/>
                  <a:pt x="8485" y="130"/>
                  <a:pt x="8485" y="292"/>
                </a:cubicBezTo>
                <a:lnTo>
                  <a:pt x="8485" y="4045"/>
                </a:lnTo>
                <a:cubicBezTo>
                  <a:pt x="8485" y="4207"/>
                  <a:pt x="8355" y="4337"/>
                  <a:pt x="8193" y="4337"/>
                </a:cubicBezTo>
                <a:lnTo>
                  <a:pt x="5574" y="4337"/>
                </a:lnTo>
                <a:lnTo>
                  <a:pt x="5563" y="4337"/>
                </a:lnTo>
                <a:lnTo>
                  <a:pt x="5552" y="4337"/>
                </a:lnTo>
                <a:lnTo>
                  <a:pt x="2933" y="4337"/>
                </a:lnTo>
                <a:lnTo>
                  <a:pt x="2922" y="4337"/>
                </a:lnTo>
                <a:lnTo>
                  <a:pt x="2911" y="4337"/>
                </a:lnTo>
                <a:lnTo>
                  <a:pt x="292" y="4337"/>
                </a:lnTo>
                <a:cubicBezTo>
                  <a:pt x="130" y="4337"/>
                  <a:pt x="0" y="4207"/>
                  <a:pt x="0" y="4045"/>
                </a:cubicBezTo>
                <a:lnTo>
                  <a:pt x="0" y="292"/>
                </a:lnTo>
                <a:cubicBezTo>
                  <a:pt x="0" y="130"/>
                  <a:pt x="130" y="0"/>
                  <a:pt x="292" y="0"/>
                </a:cubicBezTo>
                <a:close/>
              </a:path>
            </a:pathLst>
          </a:custGeom>
          <a:gradFill>
            <a:gsLst>
              <a:gs pos="0">
                <a:srgbClr val="376FFF">
                  <a:lumMod val="80000"/>
                  <a:lumOff val="20000"/>
                </a:srgbClr>
              </a:gs>
              <a:gs pos="100000">
                <a:srgbClr val="376FFF"/>
              </a:gs>
            </a:gsLst>
            <a:lin ang="2700000" scaled="0"/>
          </a:gradFill>
          <a:ln w="12700">
            <a:miter lim="400000"/>
          </a:ln>
          <a:effectLst>
            <a:innerShdw blurRad="317500" dist="50800" dir="16200000">
              <a:srgbClr val="376FFF">
                <a:lumMod val="20000"/>
                <a:lumOff val="80000"/>
                <a:alpha val="30000"/>
              </a:srgbClr>
            </a:innerShdw>
          </a:effectLst>
        </p:spPr>
        <p:txBody>
          <a:bodyPr wrap="square" lIns="71437" tIns="71437" rIns="71437" bIns="71437" anchor="ctr">
            <a:noAutofit/>
          </a:bodyPr>
          <a:p>
            <a:pPr lvl="0" algn="l">
              <a:buClrTx/>
              <a:buSzTx/>
              <a:buFontTx/>
            </a:pPr>
            <a:endParaRPr sz="2800" dirty="0"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8" name="Shape 501"/>
          <p:cNvSpPr/>
          <p:nvPr>
            <p:custDataLst>
              <p:tags r:id="rId3"/>
            </p:custDataLst>
          </p:nvPr>
        </p:nvSpPr>
        <p:spPr>
          <a:xfrm>
            <a:off x="2723841" y="2608952"/>
            <a:ext cx="772939" cy="773574"/>
          </a:xfrm>
          <a:prstGeom prst="ellipse">
            <a:avLst/>
          </a:prstGeom>
          <a:gradFill>
            <a:gsLst>
              <a:gs pos="0">
                <a:srgbClr val="376FFF">
                  <a:lumMod val="80000"/>
                  <a:lumOff val="20000"/>
                </a:srgbClr>
              </a:gs>
              <a:gs pos="100000">
                <a:srgbClr val="376FFF"/>
              </a:gs>
            </a:gsLst>
            <a:lin ang="2700000" scaled="0"/>
          </a:gradFill>
          <a:ln w="12700">
            <a:miter lim="400000"/>
          </a:ln>
          <a:effectLst>
            <a:innerShdw blurRad="317500" dist="50800" dir="16200000">
              <a:srgbClr val="376FFF">
                <a:lumMod val="20000"/>
                <a:lumOff val="80000"/>
                <a:alpha val="30000"/>
              </a:srgbClr>
            </a:innerShdw>
          </a:effectLst>
        </p:spPr>
        <p:txBody>
          <a:bodyPr lIns="71437" tIns="71437" rIns="71437" bIns="71437" anchor="ctr">
            <a:noAutofit/>
          </a:bodyPr>
          <a:p>
            <a:pPr lvl="0" algn="l">
              <a:buClrTx/>
              <a:buSzTx/>
              <a:buFontTx/>
            </a:pPr>
            <a:endParaRPr sz="2800" dirty="0"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839470" y="3573145"/>
            <a:ext cx="4698365" cy="109093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艾滋病基本防治知识</a:t>
            </a:r>
            <a:endParaRPr lang="zh-CN" altLang="en-US" sz="3200" b="1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图片 16" descr="343439383331313b343532303033323bd3a6d3c3b9dcc0e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37876" y="2823622"/>
            <a:ext cx="360067" cy="360067"/>
          </a:xfrm>
          <a:prstGeom prst="rect">
            <a:avLst/>
          </a:prstGeom>
        </p:spPr>
      </p:pic>
      <p:sp>
        <p:nvSpPr>
          <p:cNvPr id="18" name="Shape 497"/>
          <p:cNvSpPr/>
          <p:nvPr>
            <p:custDataLst>
              <p:tags r:id="rId8"/>
            </p:custDataLst>
          </p:nvPr>
        </p:nvSpPr>
        <p:spPr>
          <a:xfrm>
            <a:off x="6387837" y="2983671"/>
            <a:ext cx="5388341" cy="2754512"/>
          </a:xfrm>
          <a:custGeom>
            <a:avLst/>
            <a:gdLst>
              <a:gd name="adj" fmla="val 9122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l" r="ir" b="ib"/>
            <a:pathLst>
              <a:path w="8484" h="4337">
                <a:moveTo>
                  <a:pt x="292" y="0"/>
                </a:moveTo>
                <a:lnTo>
                  <a:pt x="705" y="0"/>
                </a:lnTo>
                <a:lnTo>
                  <a:pt x="873" y="0"/>
                </a:lnTo>
                <a:lnTo>
                  <a:pt x="2330" y="0"/>
                </a:lnTo>
                <a:lnTo>
                  <a:pt x="2911" y="0"/>
                </a:lnTo>
                <a:lnTo>
                  <a:pt x="2932" y="0"/>
                </a:lnTo>
                <a:lnTo>
                  <a:pt x="3125" y="0"/>
                </a:lnTo>
                <a:lnTo>
                  <a:pt x="3513" y="0"/>
                </a:lnTo>
                <a:lnTo>
                  <a:pt x="3512" y="18"/>
                </a:lnTo>
                <a:cubicBezTo>
                  <a:pt x="3512" y="421"/>
                  <a:pt x="3839" y="747"/>
                  <a:pt x="4242" y="747"/>
                </a:cubicBezTo>
                <a:cubicBezTo>
                  <a:pt x="4644" y="747"/>
                  <a:pt x="4971" y="421"/>
                  <a:pt x="4971" y="18"/>
                </a:cubicBezTo>
                <a:lnTo>
                  <a:pt x="4970" y="0"/>
                </a:lnTo>
                <a:lnTo>
                  <a:pt x="5551" y="0"/>
                </a:lnTo>
                <a:lnTo>
                  <a:pt x="5562" y="0"/>
                </a:lnTo>
                <a:lnTo>
                  <a:pt x="5573" y="0"/>
                </a:lnTo>
                <a:lnTo>
                  <a:pt x="5626" y="0"/>
                </a:lnTo>
                <a:lnTo>
                  <a:pt x="6154" y="0"/>
                </a:lnTo>
                <a:lnTo>
                  <a:pt x="7611" y="0"/>
                </a:lnTo>
                <a:lnTo>
                  <a:pt x="8046" y="0"/>
                </a:lnTo>
                <a:lnTo>
                  <a:pt x="8192" y="0"/>
                </a:lnTo>
                <a:cubicBezTo>
                  <a:pt x="8354" y="0"/>
                  <a:pt x="8484" y="130"/>
                  <a:pt x="8484" y="292"/>
                </a:cubicBezTo>
                <a:lnTo>
                  <a:pt x="8484" y="4045"/>
                </a:lnTo>
                <a:cubicBezTo>
                  <a:pt x="8484" y="4207"/>
                  <a:pt x="8354" y="4337"/>
                  <a:pt x="8192" y="4337"/>
                </a:cubicBezTo>
                <a:lnTo>
                  <a:pt x="5573" y="4337"/>
                </a:lnTo>
                <a:lnTo>
                  <a:pt x="5562" y="4337"/>
                </a:lnTo>
                <a:lnTo>
                  <a:pt x="5551" y="4337"/>
                </a:lnTo>
                <a:lnTo>
                  <a:pt x="2932" y="4337"/>
                </a:lnTo>
                <a:lnTo>
                  <a:pt x="2922" y="4337"/>
                </a:lnTo>
                <a:lnTo>
                  <a:pt x="2911" y="4337"/>
                </a:lnTo>
                <a:lnTo>
                  <a:pt x="292" y="4337"/>
                </a:lnTo>
                <a:cubicBezTo>
                  <a:pt x="130" y="4337"/>
                  <a:pt x="0" y="4207"/>
                  <a:pt x="0" y="4045"/>
                </a:cubicBezTo>
                <a:lnTo>
                  <a:pt x="0" y="292"/>
                </a:lnTo>
                <a:cubicBezTo>
                  <a:pt x="0" y="130"/>
                  <a:pt x="130" y="0"/>
                  <a:pt x="292" y="0"/>
                </a:cubicBezTo>
                <a:close/>
              </a:path>
            </a:pathLst>
          </a:custGeom>
          <a:gradFill>
            <a:gsLst>
              <a:gs pos="0">
                <a:srgbClr val="17D594">
                  <a:lumMod val="90000"/>
                  <a:lumOff val="10000"/>
                </a:srgbClr>
              </a:gs>
              <a:gs pos="100000">
                <a:srgbClr val="17D594"/>
              </a:gs>
            </a:gsLst>
            <a:lin ang="2700000" scaled="0"/>
          </a:gradFill>
          <a:ln w="12700">
            <a:miter lim="400000"/>
          </a:ln>
          <a:effectLst>
            <a:innerShdw blurRad="317500" dist="50800" dir="16200000">
              <a:srgbClr val="FF7429">
                <a:lumMod val="20000"/>
                <a:lumOff val="80000"/>
                <a:alpha val="30000"/>
              </a:srgbClr>
            </a:innerShdw>
          </a:effectLst>
        </p:spPr>
        <p:txBody>
          <a:bodyPr wrap="square" lIns="71437" tIns="71437" rIns="71437" bIns="71437" anchor="ctr">
            <a:noAutofit/>
          </a:bodyPr>
          <a:p>
            <a:pPr lvl="0" algn="l">
              <a:buClrTx/>
              <a:buSzTx/>
              <a:buFontTx/>
            </a:pPr>
            <a:endParaRPr sz="2800" u="sng" dirty="0"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1" name="Shape 501"/>
          <p:cNvSpPr/>
          <p:nvPr>
            <p:custDataLst>
              <p:tags r:id="rId9"/>
            </p:custDataLst>
          </p:nvPr>
        </p:nvSpPr>
        <p:spPr>
          <a:xfrm>
            <a:off x="8695855" y="2608952"/>
            <a:ext cx="772939" cy="773574"/>
          </a:xfrm>
          <a:prstGeom prst="ellipse">
            <a:avLst/>
          </a:prstGeom>
          <a:gradFill>
            <a:gsLst>
              <a:gs pos="0">
                <a:srgbClr val="17D594">
                  <a:lumMod val="90000"/>
                  <a:lumOff val="10000"/>
                </a:srgbClr>
              </a:gs>
              <a:gs pos="100000">
                <a:srgbClr val="17D594"/>
              </a:gs>
            </a:gsLst>
            <a:lin ang="2700000" scaled="0"/>
          </a:gradFill>
          <a:ln w="12700">
            <a:miter lim="400000"/>
          </a:ln>
          <a:effectLst>
            <a:innerShdw blurRad="317500" dist="50800" dir="16200000">
              <a:srgbClr val="FF7429">
                <a:lumMod val="20000"/>
                <a:lumOff val="80000"/>
                <a:alpha val="30000"/>
              </a:srgbClr>
            </a:innerShdw>
          </a:effectLst>
        </p:spPr>
        <p:txBody>
          <a:bodyPr lIns="71437" tIns="71437" rIns="71437" bIns="71437" anchor="ctr">
            <a:noAutofit/>
          </a:bodyPr>
          <a:p>
            <a:pPr lvl="0" algn="l">
              <a:buClrTx/>
              <a:buSzTx/>
              <a:buFontTx/>
            </a:pPr>
            <a:endParaRPr sz="2800" u="sng" dirty="0">
              <a:latin typeface="Arial" panose="020B0604020202020204" pitchFamily="34" charset="0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6744335" y="3573145"/>
            <a:ext cx="4697095" cy="131699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羁押工作中职业防护、规范操作和科学管理</a:t>
            </a:r>
            <a:endParaRPr lang="zh-CN" altLang="en-US" sz="3200" b="1">
              <a:solidFill>
                <a:srgbClr val="FFFFFF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5" name="图片 3" descr="343439383331313b343532303031393bd2b5bca8b9dcc0ed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02269" y="2816000"/>
            <a:ext cx="360067" cy="360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0243" grpId="2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4532295" y="390366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8335" y="2616200"/>
            <a:ext cx="7736205" cy="132905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noAutofit/>
          </a:bodyPr>
          <a:p>
            <a:pPr marL="0" marR="0" indent="0" algn="ctr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3600"/>
              <a:t>一、艾滋病基本防治知识</a:t>
            </a: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5159896" y="404664"/>
            <a:ext cx="3494087" cy="681038"/>
          </a:xfrm>
        </p:spPr>
        <p:txBody>
          <a:bodyPr/>
          <a:lstStyle/>
          <a:p>
            <a:pPr algn="l">
              <a:buClr>
                <a:schemeClr val="folHlink"/>
              </a:buClr>
              <a:buSzPct val="85000"/>
              <a:defRPr/>
            </a:pPr>
            <a:r>
              <a:rPr lang="zh-CN" altLang="en-US" sz="3600" kern="12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什么是艾滋病？</a:t>
            </a:r>
            <a:endParaRPr lang="zh-CN" altLang="en-US" sz="3600" kern="1200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266825" y="2015490"/>
            <a:ext cx="5569585" cy="3415030"/>
          </a:xfrm>
        </p:spPr>
        <p:txBody>
          <a:bodyPr wrap="square">
            <a:spAutoFit/>
          </a:bodyPr>
          <a:lstStyle/>
          <a:p>
            <a:pPr marL="0" indent="467995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zh-CN" altLang="en-US" sz="1800" kern="1200" dirty="0">
                <a:cs typeface="+mn-ea"/>
                <a:sym typeface="+mn-lt"/>
              </a:rPr>
              <a:t>艾滋病</a:t>
            </a:r>
            <a:r>
              <a:rPr lang="en-US" altLang="zh-CN" sz="1800" kern="1200" dirty="0">
                <a:cs typeface="+mn-ea"/>
                <a:sym typeface="+mn-lt"/>
              </a:rPr>
              <a:t>(AIDS)</a:t>
            </a:r>
            <a:r>
              <a:rPr lang="zh-CN" altLang="en-US" sz="1800" kern="1200" dirty="0">
                <a:cs typeface="+mn-ea"/>
                <a:sym typeface="+mn-lt"/>
              </a:rPr>
              <a:t>是由艾滋病病毒，即人类免疫缺陷病毒</a:t>
            </a:r>
            <a:r>
              <a:rPr lang="en-US" altLang="zh-CN" sz="1800" kern="1200" dirty="0">
                <a:cs typeface="+mn-ea"/>
                <a:sym typeface="+mn-lt"/>
              </a:rPr>
              <a:t>(</a:t>
            </a:r>
            <a:r>
              <a:rPr lang="zh-CN" altLang="en-US" sz="1800" kern="1200" dirty="0">
                <a:cs typeface="+mn-ea"/>
                <a:sym typeface="+mn-lt"/>
              </a:rPr>
              <a:t>简称</a:t>
            </a:r>
            <a:r>
              <a:rPr lang="en-US" altLang="zh-CN" sz="1800" kern="1200" dirty="0">
                <a:cs typeface="+mn-ea"/>
                <a:sym typeface="+mn-lt"/>
              </a:rPr>
              <a:t>HIV)</a:t>
            </a:r>
            <a:r>
              <a:rPr lang="zh-CN" altLang="en-US" sz="1800" kern="1200" dirty="0">
                <a:cs typeface="+mn-ea"/>
                <a:sym typeface="+mn-lt"/>
              </a:rPr>
              <a:t>侵入人体后破坏人体免疫功能，使人体发生多种不可治愈的感染和肿瘤，最后导致被感染者死亡的一种严重传染病。</a:t>
            </a:r>
            <a:endParaRPr lang="zh-CN" altLang="en-US" sz="1800" kern="1200" dirty="0">
              <a:cs typeface="+mn-ea"/>
              <a:sym typeface="+mn-lt"/>
            </a:endParaRPr>
          </a:p>
          <a:p>
            <a:pPr marL="0" indent="467995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sz="1800" kern="1200" dirty="0">
                <a:solidFill>
                  <a:srgbClr val="FF0000"/>
                </a:solidFill>
                <a:cs typeface="+mn-ea"/>
                <a:sym typeface="+mn-lt"/>
              </a:rPr>
              <a:t>艾滋病是一种危害大、病死率高的严重传染病，目前不可治愈、无疫苗可预防。</a:t>
            </a:r>
            <a:endParaRPr sz="1800" kern="1200" dirty="0">
              <a:solidFill>
                <a:srgbClr val="FF0000"/>
              </a:solidFill>
              <a:cs typeface="+mn-ea"/>
              <a:sym typeface="+mn-lt"/>
            </a:endParaRPr>
          </a:p>
          <a:p>
            <a:pPr marL="0" indent="467995" algn="just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sz="1800" kern="1200" dirty="0">
                <a:solidFill>
                  <a:srgbClr val="FF0000"/>
                </a:solidFill>
                <a:cs typeface="+mn-ea"/>
                <a:sym typeface="+mn-lt"/>
              </a:rPr>
              <a:t>如果不幸感染艾滋病，需终身</a:t>
            </a:r>
            <a:r>
              <a:rPr lang="zh-CN" sz="1800" kern="1200" dirty="0">
                <a:solidFill>
                  <a:srgbClr val="FF0000"/>
                </a:solidFill>
                <a:cs typeface="+mn-ea"/>
                <a:sym typeface="+mn-lt"/>
              </a:rPr>
              <a:t>规律服药</a:t>
            </a:r>
            <a:r>
              <a:rPr sz="1800" kern="1200" dirty="0">
                <a:solidFill>
                  <a:srgbClr val="FF0000"/>
                </a:solidFill>
                <a:cs typeface="+mn-ea"/>
                <a:sym typeface="+mn-lt"/>
              </a:rPr>
              <a:t>，不仅给个人带来精神和心理压力，还增加家庭负</a:t>
            </a:r>
            <a:r>
              <a:rPr lang="zh-CN" sz="1800" kern="1200" dirty="0">
                <a:solidFill>
                  <a:srgbClr val="FF0000"/>
                </a:solidFill>
                <a:cs typeface="+mn-ea"/>
                <a:sym typeface="+mn-lt"/>
              </a:rPr>
              <a:t>担。</a:t>
            </a:r>
            <a:endParaRPr lang="zh-CN" sz="1800" kern="12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1037" y="1531306"/>
            <a:ext cx="3203651" cy="4180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3314" grpId="0"/>
      <p:bldP spid="1331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2"/>
          <p:cNvSpPr txBox="1">
            <a:spLocks noRot="1" noChangeArrowheads="1"/>
          </p:cNvSpPr>
          <p:nvPr/>
        </p:nvSpPr>
        <p:spPr bwMode="auto">
          <a:xfrm>
            <a:off x="3509474" y="442913"/>
            <a:ext cx="5638800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感染艾滋病后的自然发展过程</a:t>
            </a:r>
            <a:endParaRPr lang="zh-CN" altLang="en-US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50440" y="1485265"/>
            <a:ext cx="9709785" cy="5218430"/>
            <a:chOff x="3544" y="2270"/>
            <a:chExt cx="15291" cy="8218"/>
          </a:xfrm>
        </p:grpSpPr>
        <p:pic>
          <p:nvPicPr>
            <p:cNvPr id="5" name="图片 4" descr="图片1"/>
            <p:cNvPicPr>
              <a:picLocks noChangeAspect="1"/>
            </p:cNvPicPr>
            <p:nvPr/>
          </p:nvPicPr>
          <p:blipFill>
            <a:blip r:embed="rId1"/>
            <a:srcRect l="475" t="548" r="-475" b="-548"/>
            <a:stretch>
              <a:fillRect/>
            </a:stretch>
          </p:blipFill>
          <p:spPr>
            <a:xfrm>
              <a:off x="3544" y="2270"/>
              <a:ext cx="14326" cy="821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5379" y="9823"/>
              <a:ext cx="3456" cy="5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02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Rot="1" noChangeArrowheads="1"/>
          </p:cNvSpPr>
          <p:nvPr/>
        </p:nvSpPr>
        <p:spPr bwMode="auto">
          <a:xfrm>
            <a:off x="767408" y="3060700"/>
            <a:ext cx="8208963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ct val="0"/>
              </a:spcBef>
              <a:buFont typeface="Wingdings 2" panose="05020102010507070707" pitchFamily="18" charset="2"/>
              <a:buNone/>
              <a:defRPr/>
            </a:pPr>
            <a:r>
              <a:rPr lang="zh-CN" altLang="en-US" sz="5400" dirty="0">
                <a:solidFill>
                  <a:srgbClr val="C00000"/>
                </a:solidFill>
                <a:cs typeface="+mn-ea"/>
                <a:sym typeface="+mn-lt"/>
              </a:rPr>
              <a:t>艾滋病</a:t>
            </a:r>
            <a:r>
              <a:rPr lang="zh-CN" altLang="en-US" sz="3600" dirty="0">
                <a:cs typeface="+mn-ea"/>
                <a:sym typeface="+mn-lt"/>
              </a:rPr>
              <a:t>是通过什么传播的呢？</a:t>
            </a:r>
            <a:endParaRPr lang="zh-CN" altLang="en-US" sz="3600" dirty="0">
              <a:cs typeface="+mn-ea"/>
              <a:sym typeface="+mn-lt"/>
            </a:endParaRPr>
          </a:p>
        </p:txBody>
      </p:sp>
      <p:pic>
        <p:nvPicPr>
          <p:cNvPr id="7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1" y="-891480"/>
            <a:ext cx="3424341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0"/>
            <a:ext cx="4252494" cy="46484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2" name="Rectangle 2"/>
          <p:cNvSpPr txBox="1">
            <a:spLocks noRot="1" noChangeArrowheads="1"/>
          </p:cNvSpPr>
          <p:nvPr/>
        </p:nvSpPr>
        <p:spPr bwMode="auto">
          <a:xfrm>
            <a:off x="2985135" y="404495"/>
            <a:ext cx="646557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艾滋病离我们并不遥远，性传播是我国艾滋病传播的最主要途径</a:t>
            </a:r>
            <a:endParaRPr lang="zh-CN" altLang="en-US" sz="2400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156575" y="2338912"/>
            <a:ext cx="2019942" cy="528320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性传播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366513" y="2368550"/>
            <a:ext cx="2174747" cy="530225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血液传播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8576453" y="2338912"/>
            <a:ext cx="2272076" cy="528320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母婴传播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899399" y="2338912"/>
            <a:ext cx="514350" cy="515620"/>
          </a:xfrm>
          <a:prstGeom prst="ellipse">
            <a:avLst/>
          </a:prstGeom>
          <a:solidFill>
            <a:srgbClr val="BD101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1</a:t>
            </a:r>
            <a:endParaRPr lang="zh-CN" altLang="en-US" sz="2500" dirty="0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109338" y="2368550"/>
            <a:ext cx="514350" cy="514350"/>
          </a:xfrm>
          <a:prstGeom prst="ellipse">
            <a:avLst/>
          </a:prstGeom>
          <a:solidFill>
            <a:srgbClr val="BD101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2</a:t>
            </a:r>
            <a:endParaRPr lang="zh-CN" altLang="en-US" sz="2500" dirty="0"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357719" y="2351612"/>
            <a:ext cx="514350" cy="515620"/>
          </a:xfrm>
          <a:prstGeom prst="ellipse">
            <a:avLst/>
          </a:prstGeom>
          <a:solidFill>
            <a:srgbClr val="BD101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3</a:t>
            </a:r>
            <a:endParaRPr lang="zh-CN" altLang="en-US" sz="2500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973" y="3104493"/>
            <a:ext cx="2188654" cy="2188654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1991544" y="3072950"/>
            <a:ext cx="2019941" cy="201994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514638" y="3072950"/>
            <a:ext cx="2041669" cy="201994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4352" grpId="0"/>
      <p:bldP spid="12" grpId="0" animBg="1"/>
      <p:bldP spid="13" grpId="0" animBg="1"/>
      <p:bldP spid="14" grpId="0" animBg="1"/>
      <p:bldP spid="2" grpId="0" animBg="1"/>
      <p:bldP spid="22" grpId="0" animBg="1"/>
      <p:bldP spid="23" grpId="0" animBg="1"/>
      <p:bldP spid="24" grpId="0" animBg="1"/>
      <p:bldP spid="24" grpId="1" animBg="1"/>
      <p:bldP spid="25" grpId="0" animBg="1"/>
      <p:bldP spid="2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b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3"/>
          <a:stretch>
            <a:fillRect/>
          </a:stretch>
        </p:blipFill>
        <p:spPr bwMode="auto">
          <a:xfrm>
            <a:off x="1762681" y="2781046"/>
            <a:ext cx="3773488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/>
        </p:nvSpPr>
        <p:spPr>
          <a:xfrm>
            <a:off x="3280569" y="1621288"/>
            <a:ext cx="4211637" cy="863600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6392" name="Rectangle 2"/>
          <p:cNvSpPr txBox="1">
            <a:spLocks noRot="1" noChangeArrowheads="1"/>
          </p:cNvSpPr>
          <p:nvPr/>
        </p:nvSpPr>
        <p:spPr bwMode="auto">
          <a:xfrm>
            <a:off x="2887662" y="429016"/>
            <a:ext cx="6575425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艾滋病的传播途径之一 </a:t>
            </a:r>
            <a:r>
              <a:rPr lang="en-US" altLang="zh-CN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性传播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94" name="Rectangle 4"/>
          <p:cNvSpPr>
            <a:spLocks noChangeArrowheads="1"/>
          </p:cNvSpPr>
          <p:nvPr/>
        </p:nvSpPr>
        <p:spPr bwMode="auto">
          <a:xfrm>
            <a:off x="3500755" y="1799590"/>
            <a:ext cx="3771265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1800">
                <a:solidFill>
                  <a:schemeClr val="bg1"/>
                </a:solidFill>
                <a:sym typeface="+mn-ea"/>
              </a:rPr>
              <a:t>不安全的同性、异性、双性性接触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127" y="3306326"/>
            <a:ext cx="3204368" cy="21362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164195" y="1799590"/>
            <a:ext cx="2804795" cy="10763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sz="1600">
                <a:sym typeface="+mn-ea"/>
              </a:rPr>
              <a:t> </a:t>
            </a:r>
            <a:r>
              <a:rPr lang="zh-CN" altLang="en-US" sz="1600">
                <a:sym typeface="+mn-ea"/>
              </a:rPr>
              <a:t>肛交最危险，直肠黏膜由单  层柱状上皮细胞组成，较脆弱易破损，容易出血，呈弱碱环境，利于</a:t>
            </a:r>
            <a:r>
              <a:rPr lang="en-US" altLang="zh-CN" sz="1600">
                <a:sym typeface="+mn-ea"/>
              </a:rPr>
              <a:t>HIV</a:t>
            </a:r>
            <a:r>
              <a:rPr lang="zh-CN" altLang="en-US" sz="1600">
                <a:sym typeface="+mn-ea"/>
              </a:rPr>
              <a:t>病毒存活。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579120" y="5758815"/>
            <a:ext cx="110331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艾滋病病毒可通过性交（阴道交、口交、肛交）的方式在男女之间或男男之间传播。</a:t>
            </a:r>
            <a:r>
              <a:rPr lang="zh-CN" altLang="en-US" sz="2000" b="1"/>
              <a:t>不安全性行为</a:t>
            </a:r>
            <a:r>
              <a:rPr lang="zh-CN" altLang="en-US"/>
              <a:t>是导致艾滋病性传播的主要原因。社区居民感染艾滋病的情形包括：</a:t>
            </a:r>
            <a:r>
              <a:rPr lang="zh-CN" altLang="en-US" b="1"/>
              <a:t>不固定性伴</a:t>
            </a:r>
            <a:r>
              <a:rPr lang="zh-CN" altLang="en-US"/>
              <a:t>、</a:t>
            </a:r>
            <a:r>
              <a:rPr lang="zh-CN" altLang="en-US" b="1"/>
              <a:t>不使用安全套</a:t>
            </a:r>
            <a:r>
              <a:rPr lang="zh-CN" altLang="en-US"/>
              <a:t>、</a:t>
            </a:r>
            <a:r>
              <a:rPr lang="zh-CN" altLang="en-US" b="1"/>
              <a:t>无保护的男男同性性行为</a:t>
            </a:r>
            <a:r>
              <a:rPr lang="zh-CN" altLang="en-US"/>
              <a:t>等。</a:t>
            </a:r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0" bldLvl="0" animBg="1"/>
      <p:bldP spid="16392" grpId="0"/>
      <p:bldP spid="1639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300480" y="1528445"/>
            <a:ext cx="6529070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/>
          </a:p>
          <a:p>
            <a:r>
              <a:rPr lang="zh-CN" altLang="en-US" sz="2800" b="1"/>
              <a:t>什么是高危性行为</a:t>
            </a:r>
            <a:r>
              <a:rPr lang="zh-CN" altLang="en-US" sz="2800"/>
              <a:t>（不安全性行为）？</a:t>
            </a:r>
            <a:endParaRPr lang="zh-CN" altLang="en-US"/>
          </a:p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569720" y="2421255"/>
            <a:ext cx="768032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en-US" altLang="zh-CN" sz="1800"/>
          </a:p>
          <a:p>
            <a:r>
              <a:rPr lang="en-US" altLang="zh-CN" sz="1800" b="1"/>
              <a:t>1.</a:t>
            </a:r>
            <a:r>
              <a:rPr lang="zh-CN" altLang="en-US" sz="1800" b="1"/>
              <a:t>没有采取任何保护措施的性行为</a:t>
            </a:r>
            <a:endParaRPr lang="zh-CN" altLang="en-US" sz="1800" b="1"/>
          </a:p>
          <a:p>
            <a:endParaRPr lang="zh-CN" altLang="en-US" sz="1800"/>
          </a:p>
          <a:p>
            <a:r>
              <a:rPr lang="zh-CN" altLang="en-US" sz="1800"/>
              <a:t>  保护措施具体指全程采取戴安全套的性行为，不戴套则意味着有双方的较多体液交换，存在较高风险。</a:t>
            </a:r>
            <a:endParaRPr lang="zh-CN" altLang="en-US" sz="1800"/>
          </a:p>
          <a:p>
            <a:r>
              <a:rPr lang="zh-CN" altLang="en-US" sz="1800"/>
              <a:t>性行为风险从大到小依次是：全程不＞半程戴套＞全程戴套＞仅仅口交。</a:t>
            </a:r>
            <a:endParaRPr lang="zh-CN" altLang="en-US" sz="1800"/>
          </a:p>
          <a:p>
            <a:endParaRPr lang="en-US" altLang="zh-CN" sz="1800"/>
          </a:p>
          <a:p>
            <a:r>
              <a:rPr lang="en-US" altLang="zh-CN" sz="1800" b="1"/>
              <a:t>2.</a:t>
            </a:r>
            <a:r>
              <a:rPr lang="zh-CN" altLang="en-US" sz="1800" b="1"/>
              <a:t>多性伴的不戴套或者戴套性行为</a:t>
            </a:r>
            <a:endParaRPr lang="zh-CN" altLang="en-US" sz="1800"/>
          </a:p>
          <a:p>
            <a:endParaRPr lang="zh-CN" altLang="en-US" sz="1800"/>
          </a:p>
          <a:p>
            <a:r>
              <a:rPr lang="zh-CN" altLang="en-US" sz="1800"/>
              <a:t>   一人多性伴进行的“多人运动”，感染的几率也将增加几倍或十几倍。</a:t>
            </a:r>
            <a:endParaRPr lang="zh-CN" altLang="en-US" sz="1800"/>
          </a:p>
          <a:p>
            <a:endParaRPr lang="en-US" altLang="zh-CN" sz="1800"/>
          </a:p>
          <a:p>
            <a:r>
              <a:rPr lang="en-US" altLang="zh-CN" sz="1800" b="1"/>
              <a:t>3.</a:t>
            </a:r>
            <a:r>
              <a:rPr lang="zh-CN" altLang="en-US" sz="1800" b="1"/>
              <a:t>与陌生性伴侣的不戴套性行为</a:t>
            </a:r>
            <a:endParaRPr lang="zh-CN" altLang="en-US" sz="1800"/>
          </a:p>
          <a:p>
            <a:endParaRPr lang="zh-CN" altLang="en-US" sz="1800"/>
          </a:p>
          <a:p>
            <a:r>
              <a:rPr lang="zh-CN" altLang="en-US" sz="1800"/>
              <a:t>   与陌生性伴侣进行的性行为包括男女之间的阴道性交行为，男男之间的肛交性行为，其中男男无套肛交风险最大。</a:t>
            </a:r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116644" y="2132856"/>
            <a:ext cx="4382770" cy="1491615"/>
            <a:chOff x="3633" y="5308"/>
            <a:chExt cx="6902" cy="2349"/>
          </a:xfrm>
        </p:grpSpPr>
        <p:sp>
          <p:nvSpPr>
            <p:cNvPr id="24" name="任意多边形: 形状 23"/>
            <p:cNvSpPr/>
            <p:nvPr/>
          </p:nvSpPr>
          <p:spPr>
            <a:xfrm>
              <a:off x="3903" y="5763"/>
              <a:ext cx="6632" cy="1895"/>
            </a:xfrm>
            <a:custGeom>
              <a:avLst/>
              <a:gdLst>
                <a:gd name="connsiteX0" fmla="*/ 475226 w 4211051"/>
                <a:gd name="connsiteY0" fmla="*/ 0 h 1204269"/>
                <a:gd name="connsiteX1" fmla="*/ 4010335 w 4211051"/>
                <a:gd name="connsiteY1" fmla="*/ 0 h 1204269"/>
                <a:gd name="connsiteX2" fmla="*/ 4211051 w 4211051"/>
                <a:gd name="connsiteY2" fmla="*/ 200716 h 1204269"/>
                <a:gd name="connsiteX3" fmla="*/ 4211051 w 4211051"/>
                <a:gd name="connsiteY3" fmla="*/ 1003553 h 1204269"/>
                <a:gd name="connsiteX4" fmla="*/ 4010335 w 4211051"/>
                <a:gd name="connsiteY4" fmla="*/ 1204269 h 1204269"/>
                <a:gd name="connsiteX5" fmla="*/ 200716 w 4211051"/>
                <a:gd name="connsiteY5" fmla="*/ 1204269 h 1204269"/>
                <a:gd name="connsiteX6" fmla="*/ 0 w 4211051"/>
                <a:gd name="connsiteY6" fmla="*/ 1003553 h 1204269"/>
                <a:gd name="connsiteX7" fmla="*/ 0 w 4211051"/>
                <a:gd name="connsiteY7" fmla="*/ 354871 h 1204269"/>
                <a:gd name="connsiteX8" fmla="*/ 5697 w 4211051"/>
                <a:gd name="connsiteY8" fmla="*/ 356639 h 1204269"/>
                <a:gd name="connsiteX9" fmla="*/ 85513 w 4211051"/>
                <a:gd name="connsiteY9" fmla="*/ 364685 h 1204269"/>
                <a:gd name="connsiteX10" fmla="*/ 450434 w 4211051"/>
                <a:gd name="connsiteY10" fmla="*/ 122799 h 120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1051" h="1204269">
                  <a:moveTo>
                    <a:pt x="475226" y="0"/>
                  </a:moveTo>
                  <a:lnTo>
                    <a:pt x="4010335" y="0"/>
                  </a:lnTo>
                  <a:cubicBezTo>
                    <a:pt x="4121187" y="0"/>
                    <a:pt x="4211051" y="89864"/>
                    <a:pt x="4211051" y="200716"/>
                  </a:cubicBezTo>
                  <a:lnTo>
                    <a:pt x="4211051" y="1003553"/>
                  </a:lnTo>
                  <a:cubicBezTo>
                    <a:pt x="4211051" y="1114405"/>
                    <a:pt x="4121187" y="1204269"/>
                    <a:pt x="4010335" y="1204269"/>
                  </a:cubicBezTo>
                  <a:lnTo>
                    <a:pt x="200716" y="1204269"/>
                  </a:lnTo>
                  <a:cubicBezTo>
                    <a:pt x="89864" y="1204269"/>
                    <a:pt x="0" y="1114405"/>
                    <a:pt x="0" y="1003553"/>
                  </a:cubicBezTo>
                  <a:lnTo>
                    <a:pt x="0" y="354871"/>
                  </a:lnTo>
                  <a:lnTo>
                    <a:pt x="5697" y="356639"/>
                  </a:lnTo>
                  <a:cubicBezTo>
                    <a:pt x="31478" y="361915"/>
                    <a:pt x="58172" y="364685"/>
                    <a:pt x="85513" y="364685"/>
                  </a:cubicBezTo>
                  <a:cubicBezTo>
                    <a:pt x="249560" y="364685"/>
                    <a:pt x="390311" y="264945"/>
                    <a:pt x="450434" y="122799"/>
                  </a:cubicBezTo>
                  <a:close/>
                </a:path>
              </a:pathLst>
            </a:cu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633" y="5308"/>
              <a:ext cx="812" cy="810"/>
            </a:xfrm>
            <a:prstGeom prst="ellipse">
              <a:avLst/>
            </a:pr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500" dirty="0">
                  <a:cs typeface="+mn-ea"/>
                  <a:sym typeface="+mn-lt"/>
                </a:rPr>
                <a:t>1</a:t>
              </a:r>
              <a:endParaRPr lang="zh-CN" altLang="en-US" sz="2500" dirty="0">
                <a:cs typeface="+mn-ea"/>
                <a:sym typeface="+mn-lt"/>
              </a:endParaRPr>
            </a:p>
          </p:txBody>
        </p:sp>
      </p:grpSp>
      <p:pic>
        <p:nvPicPr>
          <p:cNvPr id="17410" name="Picture 102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0784" y="1875631"/>
            <a:ext cx="3984071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Rectangle 2"/>
          <p:cNvSpPr txBox="1">
            <a:spLocks noRot="1" noChangeArrowheads="1"/>
          </p:cNvSpPr>
          <p:nvPr/>
        </p:nvSpPr>
        <p:spPr bwMode="auto">
          <a:xfrm>
            <a:off x="3010648" y="332656"/>
            <a:ext cx="693578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艾滋病的传播途径之二 </a:t>
            </a:r>
            <a:r>
              <a:rPr lang="en-US" altLang="zh-CN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血液传</a:t>
            </a: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播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418" name="Rectangle 1028"/>
          <p:cNvSpPr>
            <a:spLocks noChangeArrowheads="1"/>
          </p:cNvSpPr>
          <p:nvPr/>
        </p:nvSpPr>
        <p:spPr bwMode="auto">
          <a:xfrm>
            <a:off x="6785494" y="2421781"/>
            <a:ext cx="3562350" cy="113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输入被艾滋病毒污染的血液或血液制品或移植器官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4437112"/>
            <a:ext cx="3143672" cy="1716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7415" grpId="0"/>
      <p:bldP spid="174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556138" y="2636912"/>
            <a:ext cx="4383405" cy="1492885"/>
            <a:chOff x="9755" y="5348"/>
            <a:chExt cx="6903" cy="2351"/>
          </a:xfrm>
        </p:grpSpPr>
        <p:sp>
          <p:nvSpPr>
            <p:cNvPr id="13" name="任意多边形: 形状 12"/>
            <p:cNvSpPr/>
            <p:nvPr/>
          </p:nvSpPr>
          <p:spPr>
            <a:xfrm>
              <a:off x="10028" y="5803"/>
              <a:ext cx="6630" cy="1897"/>
            </a:xfrm>
            <a:custGeom>
              <a:avLst/>
              <a:gdLst>
                <a:gd name="connsiteX0" fmla="*/ 475226 w 4211051"/>
                <a:gd name="connsiteY0" fmla="*/ 0 h 1204269"/>
                <a:gd name="connsiteX1" fmla="*/ 4010335 w 4211051"/>
                <a:gd name="connsiteY1" fmla="*/ 0 h 1204269"/>
                <a:gd name="connsiteX2" fmla="*/ 4211051 w 4211051"/>
                <a:gd name="connsiteY2" fmla="*/ 200716 h 1204269"/>
                <a:gd name="connsiteX3" fmla="*/ 4211051 w 4211051"/>
                <a:gd name="connsiteY3" fmla="*/ 1003553 h 1204269"/>
                <a:gd name="connsiteX4" fmla="*/ 4010335 w 4211051"/>
                <a:gd name="connsiteY4" fmla="*/ 1204269 h 1204269"/>
                <a:gd name="connsiteX5" fmla="*/ 200716 w 4211051"/>
                <a:gd name="connsiteY5" fmla="*/ 1204269 h 1204269"/>
                <a:gd name="connsiteX6" fmla="*/ 0 w 4211051"/>
                <a:gd name="connsiteY6" fmla="*/ 1003553 h 1204269"/>
                <a:gd name="connsiteX7" fmla="*/ 0 w 4211051"/>
                <a:gd name="connsiteY7" fmla="*/ 354871 h 1204269"/>
                <a:gd name="connsiteX8" fmla="*/ 5697 w 4211051"/>
                <a:gd name="connsiteY8" fmla="*/ 356639 h 1204269"/>
                <a:gd name="connsiteX9" fmla="*/ 85513 w 4211051"/>
                <a:gd name="connsiteY9" fmla="*/ 364685 h 1204269"/>
                <a:gd name="connsiteX10" fmla="*/ 450434 w 4211051"/>
                <a:gd name="connsiteY10" fmla="*/ 122799 h 120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1051" h="1204269">
                  <a:moveTo>
                    <a:pt x="475226" y="0"/>
                  </a:moveTo>
                  <a:lnTo>
                    <a:pt x="4010335" y="0"/>
                  </a:lnTo>
                  <a:cubicBezTo>
                    <a:pt x="4121187" y="0"/>
                    <a:pt x="4211051" y="89864"/>
                    <a:pt x="4211051" y="200716"/>
                  </a:cubicBezTo>
                  <a:lnTo>
                    <a:pt x="4211051" y="1003553"/>
                  </a:lnTo>
                  <a:cubicBezTo>
                    <a:pt x="4211051" y="1114405"/>
                    <a:pt x="4121187" y="1204269"/>
                    <a:pt x="4010335" y="1204269"/>
                  </a:cubicBezTo>
                  <a:lnTo>
                    <a:pt x="200716" y="1204269"/>
                  </a:lnTo>
                  <a:cubicBezTo>
                    <a:pt x="89864" y="1204269"/>
                    <a:pt x="0" y="1114405"/>
                    <a:pt x="0" y="1003553"/>
                  </a:cubicBezTo>
                  <a:lnTo>
                    <a:pt x="0" y="354871"/>
                  </a:lnTo>
                  <a:lnTo>
                    <a:pt x="5697" y="356639"/>
                  </a:lnTo>
                  <a:cubicBezTo>
                    <a:pt x="31478" y="361915"/>
                    <a:pt x="58172" y="364685"/>
                    <a:pt x="85513" y="364685"/>
                  </a:cubicBezTo>
                  <a:cubicBezTo>
                    <a:pt x="249560" y="364685"/>
                    <a:pt x="390311" y="264945"/>
                    <a:pt x="450434" y="122799"/>
                  </a:cubicBezTo>
                  <a:close/>
                </a:path>
              </a:pathLst>
            </a:cu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9755" y="5348"/>
              <a:ext cx="813" cy="812"/>
            </a:xfrm>
            <a:prstGeom prst="ellipse">
              <a:avLst/>
            </a:pr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500" dirty="0">
                  <a:cs typeface="+mn-ea"/>
                  <a:sym typeface="+mn-lt"/>
                </a:rPr>
                <a:t>2</a:t>
              </a:r>
              <a:endParaRPr lang="zh-CN" altLang="en-US" sz="2500" dirty="0">
                <a:cs typeface="+mn-ea"/>
                <a:sym typeface="+mn-lt"/>
              </a:endParaRPr>
            </a:p>
          </p:txBody>
        </p:sp>
      </p:grpSp>
      <p:pic>
        <p:nvPicPr>
          <p:cNvPr id="18434" name="Picture 102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86496" y="2204864"/>
            <a:ext cx="3205091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Rectangle 2"/>
          <p:cNvSpPr txBox="1">
            <a:spLocks noRot="1" noChangeArrowheads="1"/>
          </p:cNvSpPr>
          <p:nvPr/>
        </p:nvSpPr>
        <p:spPr bwMode="auto">
          <a:xfrm>
            <a:off x="2984658" y="397668"/>
            <a:ext cx="693578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艾滋病的传播途径之二 </a:t>
            </a:r>
            <a:r>
              <a:rPr lang="en-US" altLang="zh-CN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血液传播</a:t>
            </a:r>
            <a:endParaRPr lang="zh-CN" altLang="en-US" sz="3000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42" name="Rectangle 1028"/>
          <p:cNvSpPr>
            <a:spLocks noChangeArrowheads="1"/>
          </p:cNvSpPr>
          <p:nvPr/>
        </p:nvSpPr>
        <p:spPr bwMode="auto">
          <a:xfrm>
            <a:off x="6238286" y="2960927"/>
            <a:ext cx="3341687" cy="113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手术、拔牙、美容时使用没有严格消毒的器械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4437112"/>
            <a:ext cx="3143672" cy="1716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8440" grpId="0"/>
      <p:bldP spid="184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8817" y="1955693"/>
            <a:ext cx="2774160" cy="388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375920" y="2708920"/>
            <a:ext cx="4338858" cy="1504881"/>
            <a:chOff x="9755" y="5348"/>
            <a:chExt cx="6903" cy="2351"/>
          </a:xfrm>
        </p:grpSpPr>
        <p:sp>
          <p:nvSpPr>
            <p:cNvPr id="12" name="任意多边形: 形状 11"/>
            <p:cNvSpPr/>
            <p:nvPr/>
          </p:nvSpPr>
          <p:spPr>
            <a:xfrm>
              <a:off x="10028" y="5803"/>
              <a:ext cx="6630" cy="1897"/>
            </a:xfrm>
            <a:custGeom>
              <a:avLst/>
              <a:gdLst>
                <a:gd name="connsiteX0" fmla="*/ 475226 w 4211051"/>
                <a:gd name="connsiteY0" fmla="*/ 0 h 1204269"/>
                <a:gd name="connsiteX1" fmla="*/ 4010335 w 4211051"/>
                <a:gd name="connsiteY1" fmla="*/ 0 h 1204269"/>
                <a:gd name="connsiteX2" fmla="*/ 4211051 w 4211051"/>
                <a:gd name="connsiteY2" fmla="*/ 200716 h 1204269"/>
                <a:gd name="connsiteX3" fmla="*/ 4211051 w 4211051"/>
                <a:gd name="connsiteY3" fmla="*/ 1003553 h 1204269"/>
                <a:gd name="connsiteX4" fmla="*/ 4010335 w 4211051"/>
                <a:gd name="connsiteY4" fmla="*/ 1204269 h 1204269"/>
                <a:gd name="connsiteX5" fmla="*/ 200716 w 4211051"/>
                <a:gd name="connsiteY5" fmla="*/ 1204269 h 1204269"/>
                <a:gd name="connsiteX6" fmla="*/ 0 w 4211051"/>
                <a:gd name="connsiteY6" fmla="*/ 1003553 h 1204269"/>
                <a:gd name="connsiteX7" fmla="*/ 0 w 4211051"/>
                <a:gd name="connsiteY7" fmla="*/ 354871 h 1204269"/>
                <a:gd name="connsiteX8" fmla="*/ 5697 w 4211051"/>
                <a:gd name="connsiteY8" fmla="*/ 356639 h 1204269"/>
                <a:gd name="connsiteX9" fmla="*/ 85513 w 4211051"/>
                <a:gd name="connsiteY9" fmla="*/ 364685 h 1204269"/>
                <a:gd name="connsiteX10" fmla="*/ 450434 w 4211051"/>
                <a:gd name="connsiteY10" fmla="*/ 122799 h 120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11051" h="1204269">
                  <a:moveTo>
                    <a:pt x="475226" y="0"/>
                  </a:moveTo>
                  <a:lnTo>
                    <a:pt x="4010335" y="0"/>
                  </a:lnTo>
                  <a:cubicBezTo>
                    <a:pt x="4121187" y="0"/>
                    <a:pt x="4211051" y="89864"/>
                    <a:pt x="4211051" y="200716"/>
                  </a:cubicBezTo>
                  <a:lnTo>
                    <a:pt x="4211051" y="1003553"/>
                  </a:lnTo>
                  <a:cubicBezTo>
                    <a:pt x="4211051" y="1114405"/>
                    <a:pt x="4121187" y="1204269"/>
                    <a:pt x="4010335" y="1204269"/>
                  </a:cubicBezTo>
                  <a:lnTo>
                    <a:pt x="200716" y="1204269"/>
                  </a:lnTo>
                  <a:cubicBezTo>
                    <a:pt x="89864" y="1204269"/>
                    <a:pt x="0" y="1114405"/>
                    <a:pt x="0" y="1003553"/>
                  </a:cubicBezTo>
                  <a:lnTo>
                    <a:pt x="0" y="354871"/>
                  </a:lnTo>
                  <a:lnTo>
                    <a:pt x="5697" y="356639"/>
                  </a:lnTo>
                  <a:cubicBezTo>
                    <a:pt x="31478" y="361915"/>
                    <a:pt x="58172" y="364685"/>
                    <a:pt x="85513" y="364685"/>
                  </a:cubicBezTo>
                  <a:cubicBezTo>
                    <a:pt x="249560" y="364685"/>
                    <a:pt x="390311" y="264945"/>
                    <a:pt x="450434" y="122799"/>
                  </a:cubicBezTo>
                  <a:close/>
                </a:path>
              </a:pathLst>
            </a:cu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9755" y="5348"/>
              <a:ext cx="813" cy="812"/>
            </a:xfrm>
            <a:prstGeom prst="ellipse">
              <a:avLst/>
            </a:prstGeom>
            <a:solidFill>
              <a:srgbClr val="BD101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500" dirty="0">
                  <a:cs typeface="+mn-ea"/>
                  <a:sym typeface="+mn-lt"/>
                </a:rPr>
                <a:t>3</a:t>
              </a:r>
              <a:endParaRPr lang="zh-CN" altLang="en-US" sz="2500" dirty="0">
                <a:cs typeface="+mn-ea"/>
                <a:sym typeface="+mn-lt"/>
              </a:endParaRPr>
            </a:p>
          </p:txBody>
        </p:sp>
      </p:grpSp>
      <p:sp>
        <p:nvSpPr>
          <p:cNvPr id="19464" name="Rectangle 2"/>
          <p:cNvSpPr txBox="1">
            <a:spLocks noRot="1" noChangeArrowheads="1"/>
          </p:cNvSpPr>
          <p:nvPr/>
        </p:nvSpPr>
        <p:spPr bwMode="auto">
          <a:xfrm>
            <a:off x="2984658" y="436514"/>
            <a:ext cx="693578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艾滋病的传播途径之二 </a:t>
            </a:r>
            <a:r>
              <a:rPr lang="en-US" altLang="zh-CN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血液传播</a:t>
            </a:r>
            <a:endParaRPr lang="zh-CN" altLang="en-US" sz="3000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6" name="Rectangle 1028"/>
          <p:cNvSpPr>
            <a:spLocks noChangeArrowheads="1"/>
          </p:cNvSpPr>
          <p:nvPr/>
        </p:nvSpPr>
        <p:spPr bwMode="auto">
          <a:xfrm>
            <a:off x="5763895" y="3317240"/>
            <a:ext cx="395033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共用注射器吸毒（最危险）</a:t>
            </a:r>
            <a:endParaRPr lang="zh-CN" altLang="en-US" sz="2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4437112"/>
            <a:ext cx="3143672" cy="1716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19464" grpId="0"/>
      <p:bldP spid="194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 t="13994" r="5815"/>
          <a:stretch>
            <a:fillRect/>
          </a:stretch>
        </p:blipFill>
        <p:spPr bwMode="auto">
          <a:xfrm>
            <a:off x="5807968" y="2276872"/>
            <a:ext cx="4943038" cy="319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8" name="Rectangle 2"/>
          <p:cNvSpPr txBox="1">
            <a:spLocks noRot="1" noChangeArrowheads="1"/>
          </p:cNvSpPr>
          <p:nvPr/>
        </p:nvSpPr>
        <p:spPr bwMode="auto">
          <a:xfrm>
            <a:off x="2999656" y="400049"/>
            <a:ext cx="693578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艾滋病的传播途径之三 </a:t>
            </a:r>
            <a:r>
              <a:rPr lang="en-US" altLang="zh-CN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——</a:t>
            </a:r>
            <a:r>
              <a:rPr lang="zh-CN" altLang="en-US" sz="3000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母婴传播</a:t>
            </a:r>
            <a:endParaRPr lang="zh-CN" altLang="en-US" sz="3000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1601525" y="2803575"/>
            <a:ext cx="3846512" cy="1727200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0490" name="Rectangle 3"/>
          <p:cNvSpPr>
            <a:spLocks noChangeArrowheads="1"/>
          </p:cNvSpPr>
          <p:nvPr/>
        </p:nvSpPr>
        <p:spPr bwMode="auto">
          <a:xfrm>
            <a:off x="1904737" y="3016300"/>
            <a:ext cx="3240088" cy="130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18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感染艾滋病毒的妇女在怀孕、分娩和哺乳时都可能传播给婴儿</a:t>
            </a:r>
            <a:endParaRPr lang="zh-CN" altLang="en-US" sz="180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0488" grpId="0"/>
      <p:bldP spid="12" grpId="0" animBg="1"/>
      <p:bldP spid="204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ids0ok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40" y="1556792"/>
            <a:ext cx="6411292" cy="427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3" name="Rectangle 2"/>
          <p:cNvSpPr txBox="1">
            <a:spLocks noRot="1" noChangeArrowheads="1"/>
          </p:cNvSpPr>
          <p:nvPr/>
        </p:nvSpPr>
        <p:spPr bwMode="auto">
          <a:xfrm>
            <a:off x="4933791" y="467995"/>
            <a:ext cx="3119755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日常接触不传播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15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026" descr="aids1ok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916832"/>
            <a:ext cx="5651500" cy="386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Rectangle 2"/>
          <p:cNvSpPr txBox="1">
            <a:spLocks noRot="1" noChangeArrowheads="1"/>
          </p:cNvSpPr>
          <p:nvPr/>
        </p:nvSpPr>
        <p:spPr bwMode="auto">
          <a:xfrm>
            <a:off x="4536122" y="404664"/>
            <a:ext cx="3119755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这样接触很安全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25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631504" y="2132856"/>
            <a:ext cx="3600450" cy="36004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2070448" y="2902413"/>
            <a:ext cx="2722562" cy="212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zh-CN" altLang="en-US" sz="1800" dirty="0">
                <a:solidFill>
                  <a:srgbClr val="C00000"/>
                </a:solidFill>
                <a:latin typeface="+mn-lt"/>
                <a:ea typeface="+mn-ea"/>
                <a:cs typeface="+mn-ea"/>
                <a:sym typeface="+mn-lt"/>
              </a:rPr>
              <a:t>从理论上讲：蚊子在艾滋病病人和健康人身上来回不停地吸血，要达到致病的病毒量，至少要在短时间内来回上千次</a:t>
            </a:r>
            <a:endParaRPr lang="zh-CN" altLang="en-US" sz="1800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69" name="Rectangle 2"/>
          <p:cNvSpPr txBox="1">
            <a:spLocks noRot="1" noChangeArrowheads="1"/>
          </p:cNvSpPr>
          <p:nvPr/>
        </p:nvSpPr>
        <p:spPr bwMode="auto">
          <a:xfrm>
            <a:off x="3705274" y="403102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蚊子叮咬不会传播艾滋病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589190" y="2239412"/>
            <a:ext cx="2465388" cy="530225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cs typeface="+mn-ea"/>
                <a:sym typeface="+mn-lt"/>
              </a:rPr>
              <a:t>蚊子吸血不会吐出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5793810" y="3502551"/>
            <a:ext cx="4806942" cy="530225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lnSpc>
                <a:spcPct val="150000"/>
              </a:lnSpc>
              <a:defRPr/>
            </a:pPr>
            <a:r>
              <a:rPr lang="zh-CN" altLang="en-US" dirty="0">
                <a:cs typeface="+mn-ea"/>
                <a:sym typeface="+mn-lt"/>
              </a:rPr>
              <a:t>即使有吐血，其中的艾滋病病毒量非常少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5377779" y="4910336"/>
            <a:ext cx="4806943" cy="530225"/>
          </a:xfrm>
          <a:prstGeom prst="roundRect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44145">
              <a:lnSpc>
                <a:spcPct val="150000"/>
              </a:lnSpc>
              <a:defRPr/>
            </a:pPr>
            <a:r>
              <a:rPr lang="zh-CN" altLang="en-US" dirty="0">
                <a:cs typeface="+mn-ea"/>
                <a:sym typeface="+mn-lt"/>
              </a:rPr>
              <a:t>还没有发现因蚊子传播感染艾滋病的病例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373116" y="2293376"/>
            <a:ext cx="514350" cy="514350"/>
          </a:xfrm>
          <a:prstGeom prst="ellipse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1</a:t>
            </a:r>
            <a:endParaRPr lang="zh-CN" altLang="en-US" sz="2500" dirty="0"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036235" y="3528740"/>
            <a:ext cx="514350" cy="515937"/>
          </a:xfrm>
          <a:prstGeom prst="ellipse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2</a:t>
            </a:r>
            <a:endParaRPr lang="zh-CN" altLang="en-US" sz="2500" dirty="0"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619745" y="4842826"/>
            <a:ext cx="514350" cy="514350"/>
          </a:xfrm>
          <a:prstGeom prst="ellipse">
            <a:avLst/>
          </a:prstGeom>
          <a:solidFill>
            <a:srgbClr val="BD1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500" dirty="0">
                <a:cs typeface="+mn-ea"/>
                <a:sym typeface="+mn-lt"/>
              </a:rPr>
              <a:t>3</a:t>
            </a:r>
            <a:endParaRPr lang="zh-CN" altLang="en-US" sz="25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0" animBg="1"/>
      <p:bldP spid="23555" grpId="0"/>
      <p:bldP spid="23569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4532295" y="390366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8335" y="2616200"/>
            <a:ext cx="7736205" cy="132905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noAutofit/>
          </a:bodyPr>
          <a:p>
            <a:pPr marL="0" marR="0" indent="0" algn="ctr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sz="3600"/>
              <a:t>二、看守所羁押工作中的职业防护、规范操作和科学管理</a:t>
            </a:r>
            <a:endParaRPr lang="zh-CN" altLang="en-US" sz="360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4532295" y="390366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羁押工作中的职业防护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8335" y="2149475"/>
            <a:ext cx="6713220" cy="338455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spAutoFit/>
          </a:bodyPr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b="1"/>
              <a:t>严格执行标准防护措施</a:t>
            </a:r>
            <a:endParaRPr lang="zh-CN" altLang="en-US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  </a:t>
            </a:r>
            <a:r>
              <a:rPr lang="zh-CN" altLang="en-US" b="1"/>
              <a:t>个人防护装备（</a:t>
            </a:r>
            <a:r>
              <a:rPr lang="en-US" altLang="zh-CN" b="1"/>
              <a:t>PPE</a:t>
            </a:r>
            <a:r>
              <a:rPr lang="zh-CN" altLang="en-US" b="1"/>
              <a:t>）</a:t>
            </a:r>
            <a:r>
              <a:rPr lang="zh-CN" altLang="en-US"/>
              <a:t>：接触在押人员时，应佩戴手套、口罩、护目镜等防护装备，特别是在处理伤口、体液或执行搜身等可能接触血液的操作时。</a:t>
            </a:r>
            <a:endParaRPr lang="zh-CN" altLang="en-US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  </a:t>
            </a:r>
            <a:r>
              <a:rPr lang="zh-CN" altLang="en-US" b="1"/>
              <a:t>避免皮肤破损暴露</a:t>
            </a:r>
            <a:r>
              <a:rPr lang="zh-CN" altLang="en-US"/>
              <a:t>：如有伤口，应妥善包扎，避免直接接触在押人员的血液或体液。</a:t>
            </a:r>
            <a:endParaRPr lang="zh-CN" altLang="en-US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 </a:t>
            </a:r>
            <a:r>
              <a:rPr lang="zh-CN" altLang="en-US" b="1"/>
              <a:t>安全处置锐器</a:t>
            </a:r>
            <a:r>
              <a:rPr lang="zh-CN" altLang="en-US"/>
              <a:t>：使用一次性注射器、针头等，避免共用剃须刀、牙刷等可能接触血液的个人物品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4532295" y="390366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羁押工作中的规范羁押管理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18335" y="2149475"/>
            <a:ext cx="6713220" cy="21666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spAutoFit/>
          </a:bodyPr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b="1"/>
              <a:t>规范羁押管理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分类管理：对已知</a:t>
            </a:r>
            <a:r>
              <a:rPr lang="en-US" altLang="zh-CN"/>
              <a:t>HIV</a:t>
            </a:r>
            <a:r>
              <a:rPr lang="zh-CN" altLang="en-US"/>
              <a:t>阳性的在押人员，应单独或集中管理，减少与其他人员的直接接触。</a:t>
            </a:r>
            <a:endParaRPr lang="zh-CN" altLang="en-US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减少冲突风险：在押人员可能因情绪不稳定发生自伤或攻击行为，干警需保持警惕，避免被咬伤、抓伤或刺伤。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4532295" y="390366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羁押工作中的职业暴露处置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79650" y="1878330"/>
            <a:ext cx="6713220" cy="606425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noAutofit/>
          </a:bodyPr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 b="1"/>
              <a:t>1.</a:t>
            </a:r>
            <a:r>
              <a:rPr lang="zh-CN" altLang="en-US" b="1"/>
              <a:t>发生职业暴露后，应立即采取以下措施：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b="1"/>
              <a:t>皮肤暴露（如针刺伤、割伤）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 </a:t>
            </a:r>
            <a:r>
              <a:rPr lang="zh-CN" altLang="en-US"/>
              <a:t>挤压伤口：从近心端向远心端轻轻挤压，尽可能挤出损伤处的血液（禁止直接按压伤口）。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冲洗：用肥皂液和流动清水冲洗至少</a:t>
            </a:r>
            <a:r>
              <a:rPr lang="en-US" altLang="zh-CN"/>
              <a:t>15</a:t>
            </a:r>
            <a:r>
              <a:rPr lang="zh-CN" altLang="en-US"/>
              <a:t>分钟。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消毒：用</a:t>
            </a:r>
            <a:r>
              <a:rPr lang="en-US" altLang="zh-CN"/>
              <a:t>75%</a:t>
            </a:r>
            <a:r>
              <a:rPr lang="zh-CN" altLang="en-US"/>
              <a:t>酒精或</a:t>
            </a:r>
            <a:r>
              <a:rPr lang="en-US" altLang="zh-CN"/>
              <a:t>0.5%</a:t>
            </a:r>
            <a:r>
              <a:rPr lang="zh-CN" altLang="en-US"/>
              <a:t>碘伏消毒并包扎。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b="1"/>
              <a:t>黏膜暴露（如眼睛、口腔）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 </a:t>
            </a:r>
            <a:r>
              <a:rPr lang="zh-CN" altLang="en-US"/>
              <a:t>用大量生理盐水或清水反复冲洗。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 b="1"/>
              <a:t>衣物污染</a:t>
            </a:r>
            <a:r>
              <a:rPr lang="zh-CN" altLang="en-US"/>
              <a:t>：脱掉污染衣物，并进行消毒处理。</a:t>
            </a:r>
            <a:r>
              <a:rPr lang="en-US" altLang="zh-CN"/>
              <a:t>  </a:t>
            </a:r>
            <a:endParaRPr lang="en-US" altLang="zh-CN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承受巨大肉体和精神痛苦、至死亡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3942715" y="390525"/>
            <a:ext cx="601218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羁押工作中的职业暴露处置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48000" y="1561465"/>
            <a:ext cx="6456045" cy="5153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/>
              <a:t>2. </a:t>
            </a:r>
            <a:r>
              <a:rPr lang="zh-CN" altLang="en-US" b="1"/>
              <a:t>报告与评估</a:t>
            </a:r>
            <a:r>
              <a:rPr lang="en-US" altLang="zh-CN" b="1"/>
              <a:t> </a:t>
            </a:r>
            <a:endParaRPr lang="en-US" altLang="zh-CN" b="1"/>
          </a:p>
          <a:p>
            <a:endParaRPr lang="en-US" altLang="zh-CN" b="1"/>
          </a:p>
          <a:p>
            <a:r>
              <a:rPr lang="zh-CN" altLang="en-US" b="1"/>
              <a:t>立即上报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 </a:t>
            </a:r>
            <a:r>
              <a:rPr lang="zh-CN" altLang="en-US"/>
              <a:t>向单位负责人报告。在</a:t>
            </a:r>
            <a:r>
              <a:rPr lang="en-US" altLang="zh-CN"/>
              <a:t>1</a:t>
            </a:r>
            <a:r>
              <a:rPr lang="zh-CN" altLang="en-US"/>
              <a:t>小时内上报当地疾控中心，以便评估和指导。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/>
          </a:p>
          <a:p>
            <a:r>
              <a:rPr lang="zh-CN" altLang="en-US" b="1"/>
              <a:t>暴露级别评估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一级暴露：暴露量小、时间短（如皮肤轻微沾染体液）。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二级暴露：暴露量大、时间长或浅表刺伤（如针头刺伤）。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三级暴露：深部伤口或大量血液暴露。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/>
          </a:p>
          <a:p>
            <a:r>
              <a:rPr lang="zh-CN" altLang="en-US" b="1"/>
              <a:t>暴露源评估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轻度：</a:t>
            </a:r>
            <a:r>
              <a:rPr lang="en-US" altLang="zh-CN"/>
              <a:t>HIV</a:t>
            </a:r>
            <a:r>
              <a:rPr lang="zh-CN" altLang="en-US"/>
              <a:t>感染者病毒载量低、</a:t>
            </a:r>
            <a:r>
              <a:rPr lang="en-US" altLang="zh-CN"/>
              <a:t>CD4</a:t>
            </a:r>
            <a:r>
              <a:rPr lang="zh-CN" altLang="en-US"/>
              <a:t>高。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重度：病毒载量高、</a:t>
            </a:r>
            <a:r>
              <a:rPr lang="en-US" altLang="zh-CN"/>
              <a:t>CD4</a:t>
            </a:r>
            <a:r>
              <a:rPr lang="zh-CN" altLang="en-US"/>
              <a:t>低或处于艾滋病晚期。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不明：无法确定暴露源是否感染</a:t>
            </a:r>
            <a:r>
              <a:rPr lang="en-US" altLang="zh-CN"/>
              <a:t>HIV</a:t>
            </a:r>
            <a:r>
              <a:rPr lang="zh-CN" altLang="en-US"/>
              <a:t>。</a:t>
            </a:r>
            <a:r>
              <a:rPr lang="en-US" altLang="zh-CN"/>
              <a:t>  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2"/>
          <p:cNvSpPr txBox="1">
            <a:spLocks noRot="1" noChangeArrowheads="1"/>
          </p:cNvSpPr>
          <p:nvPr/>
        </p:nvSpPr>
        <p:spPr bwMode="auto">
          <a:xfrm>
            <a:off x="3287286" y="476885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羁押工作中的职业暴露处置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71495" y="1772920"/>
            <a:ext cx="6537960" cy="4709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/>
              <a:t>3. </a:t>
            </a:r>
            <a:r>
              <a:rPr lang="zh-CN" altLang="en-US" b="1"/>
              <a:t>预防性用药（</a:t>
            </a:r>
            <a:r>
              <a:rPr lang="en-US" altLang="zh-CN" b="1"/>
              <a:t>PEP</a:t>
            </a:r>
            <a:r>
              <a:rPr lang="zh-CN" altLang="en-US" b="1"/>
              <a:t>）</a:t>
            </a:r>
            <a:endParaRPr lang="zh-CN" altLang="en-US" b="1"/>
          </a:p>
          <a:p>
            <a:r>
              <a:rPr lang="zh-CN" altLang="en-US" b="1"/>
              <a:t>用药时机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最佳时间：暴露后</a:t>
            </a:r>
            <a:r>
              <a:rPr lang="en-US" altLang="zh-CN"/>
              <a:t>2</a:t>
            </a:r>
            <a:r>
              <a:rPr lang="zh-CN" altLang="en-US"/>
              <a:t>小时内服药，最迟不超过</a:t>
            </a:r>
            <a:r>
              <a:rPr lang="en-US" altLang="zh-CN"/>
              <a:t>72</a:t>
            </a:r>
            <a:r>
              <a:rPr lang="zh-CN" altLang="en-US"/>
              <a:t>小时。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疗程：连续服用</a:t>
            </a:r>
            <a:r>
              <a:rPr lang="en-US" altLang="zh-CN"/>
              <a:t>28</a:t>
            </a:r>
            <a:r>
              <a:rPr lang="zh-CN" altLang="en-US"/>
              <a:t>天。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/>
          </a:p>
          <a:p>
            <a:r>
              <a:rPr lang="zh-CN" altLang="en-US" b="1"/>
              <a:t>推荐方案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基本方案（适用于低风险暴露）：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</a:t>
            </a:r>
            <a:r>
              <a:rPr lang="zh-CN" altLang="en-US"/>
              <a:t>替诺福韦（</a:t>
            </a:r>
            <a:r>
              <a:rPr lang="en-US" altLang="zh-CN"/>
              <a:t>TDF</a:t>
            </a:r>
            <a:r>
              <a:rPr lang="zh-CN" altLang="en-US"/>
              <a:t>）</a:t>
            </a:r>
            <a:r>
              <a:rPr lang="en-US" altLang="zh-CN"/>
              <a:t>+ </a:t>
            </a:r>
            <a:r>
              <a:rPr lang="zh-CN" altLang="en-US"/>
              <a:t>拉米夫定（</a:t>
            </a:r>
            <a:r>
              <a:rPr lang="en-US" altLang="zh-CN"/>
              <a:t>3TC</a:t>
            </a:r>
            <a:r>
              <a:rPr lang="zh-CN" altLang="en-US"/>
              <a:t>）或恩曲他滨（</a:t>
            </a:r>
            <a:r>
              <a:rPr lang="en-US" altLang="zh-CN"/>
              <a:t>FTC</a:t>
            </a:r>
            <a:r>
              <a:rPr lang="zh-CN" altLang="en-US"/>
              <a:t>）。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强化方案（适用于高风险暴露）：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 </a:t>
            </a:r>
            <a:r>
              <a:rPr lang="zh-CN" altLang="en-US"/>
              <a:t>基本方案</a:t>
            </a:r>
            <a:r>
              <a:rPr lang="en-US" altLang="zh-CN"/>
              <a:t> + </a:t>
            </a:r>
            <a:r>
              <a:rPr lang="zh-CN" altLang="en-US"/>
              <a:t>多替拉韦（</a:t>
            </a:r>
            <a:r>
              <a:rPr lang="en-US" altLang="zh-CN"/>
              <a:t>DTG</a:t>
            </a:r>
            <a:r>
              <a:rPr lang="zh-CN" altLang="en-US"/>
              <a:t>）或克力芝（</a:t>
            </a:r>
            <a:r>
              <a:rPr lang="en-US" altLang="zh-CN"/>
              <a:t>LPV/r</a:t>
            </a:r>
            <a:r>
              <a:rPr lang="zh-CN" altLang="en-US"/>
              <a:t>）。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 b="1"/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56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2" name="Rectangle 2"/>
          <p:cNvSpPr txBox="1">
            <a:spLocks noRot="1" noChangeArrowheads="1"/>
          </p:cNvSpPr>
          <p:nvPr/>
        </p:nvSpPr>
        <p:spPr bwMode="auto">
          <a:xfrm>
            <a:off x="3287286" y="476885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羁押工作中的职业暴露处置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71495" y="1772920"/>
            <a:ext cx="6898640" cy="47097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/>
              <a:t>4. </a:t>
            </a:r>
            <a:r>
              <a:rPr lang="zh-CN" altLang="en-US"/>
              <a:t>随访监测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/>
          </a:p>
          <a:p>
            <a:r>
              <a:rPr lang="en-US" altLang="zh-CN" b="1"/>
              <a:t>HIV</a:t>
            </a:r>
            <a:r>
              <a:rPr lang="zh-CN" altLang="en-US" b="1"/>
              <a:t>抗体检测</a:t>
            </a:r>
            <a:r>
              <a:rPr lang="zh-CN" altLang="en-US"/>
              <a:t>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暴露后立即检测（基线），并在第</a:t>
            </a:r>
            <a:r>
              <a:rPr lang="en-US" altLang="zh-CN"/>
              <a:t>6</a:t>
            </a:r>
            <a:r>
              <a:rPr lang="zh-CN" altLang="en-US"/>
              <a:t>周、</a:t>
            </a:r>
            <a:r>
              <a:rPr lang="en-US" altLang="zh-CN"/>
              <a:t>12</a:t>
            </a:r>
            <a:r>
              <a:rPr lang="zh-CN" altLang="en-US"/>
              <a:t>周、</a:t>
            </a:r>
            <a:r>
              <a:rPr lang="en-US" altLang="zh-CN"/>
              <a:t>6</a:t>
            </a:r>
            <a:r>
              <a:rPr lang="zh-CN" altLang="en-US"/>
              <a:t>个月复查。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若暴露源为高危人群，可延长随访至</a:t>
            </a:r>
            <a:r>
              <a:rPr lang="en-US" altLang="zh-CN"/>
              <a:t>1</a:t>
            </a:r>
            <a:r>
              <a:rPr lang="zh-CN" altLang="en-US"/>
              <a:t>年。</a:t>
            </a:r>
            <a:r>
              <a:rPr lang="en-US" altLang="zh-CN"/>
              <a:t>  </a:t>
            </a:r>
            <a:endParaRPr lang="en-US" altLang="zh-CN"/>
          </a:p>
          <a:p>
            <a:endParaRPr lang="en-US" altLang="zh-CN"/>
          </a:p>
          <a:p>
            <a:r>
              <a:rPr lang="zh-CN" altLang="en-US" b="1"/>
              <a:t>药物毒性监测：</a:t>
            </a:r>
            <a:r>
              <a:rPr lang="en-US" altLang="zh-CN"/>
              <a:t>  </a:t>
            </a:r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定期检查血常规、肝肾功能。</a:t>
            </a:r>
            <a:r>
              <a:rPr lang="en-US" altLang="zh-CN"/>
              <a:t>  </a:t>
            </a:r>
            <a:endParaRPr lang="en-US" altLang="zh-CN"/>
          </a:p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56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 txBox="1">
            <a:spLocks noRot="1" noChangeArrowheads="1"/>
          </p:cNvSpPr>
          <p:nvPr/>
        </p:nvSpPr>
        <p:spPr bwMode="auto">
          <a:xfrm>
            <a:off x="3181350" y="474345"/>
            <a:ext cx="507428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羁押工作中的心理干预措施</a:t>
            </a:r>
            <a:endParaRPr lang="zh-CN" altLang="en-US" dirty="0">
              <a:solidFill>
                <a:srgbClr val="C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49600" y="1700530"/>
            <a:ext cx="6811010" cy="40881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/>
              <a:t>1.</a:t>
            </a:r>
            <a:r>
              <a:rPr lang="zh-CN" altLang="en-US" b="1"/>
              <a:t>建立信任与情感支持</a:t>
            </a:r>
            <a:endParaRPr lang="zh-CN" altLang="en-US" b="1"/>
          </a:p>
          <a:p>
            <a:endParaRPr lang="en-US" altLang="zh-CN"/>
          </a:p>
          <a:p>
            <a:r>
              <a:rPr lang="en-US" altLang="zh-CN"/>
              <a:t>  </a:t>
            </a:r>
            <a:r>
              <a:rPr lang="zh-CN" altLang="en-US"/>
              <a:t>民警主动关怀：民警通过日常互动（如拍肩、握手）拉近距离，减少艾滋病在押人员的孤独感和被歧视感。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</a:t>
            </a:r>
            <a:r>
              <a:rPr lang="zh-CN" altLang="en-US"/>
              <a:t>亲情联络：鼓励在押人员与家人通信或开通亲情电话，缓解心理压力。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66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3112435" y="426561"/>
            <a:ext cx="542290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羁押工作中的心理干预措施</a:t>
            </a:r>
            <a:endParaRPr lang="zh-CN" altLang="en-US" dirty="0">
              <a:solidFill>
                <a:srgbClr val="BD101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72030" y="1675765"/>
            <a:ext cx="7094855" cy="381825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noAutofit/>
          </a:bodyPr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 b="1"/>
              <a:t>2.</a:t>
            </a:r>
            <a:r>
              <a:rPr lang="zh-CN" altLang="en-US" b="1"/>
              <a:t>专业心理辅导</a:t>
            </a:r>
            <a:endParaRPr lang="zh-CN" altLang="en-US" b="1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个体化咨询：针对抑郁、自杀倾向等心理问题，安排心理咨询师进行一对一辅导。</a:t>
            </a:r>
            <a:endParaRPr lang="zh-CN" altLang="en-US"/>
          </a:p>
          <a:p>
            <a:pPr marL="469900" marR="0" indent="-46990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o"/>
            </a:pPr>
            <a:endParaRPr lang="zh-CN" altLang="en-US"/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/>
              <a:t>  </a:t>
            </a:r>
            <a:r>
              <a:rPr lang="zh-CN" altLang="en-US"/>
              <a:t>互助小组：让改造表现良好的艾滋病服刑人员分享经历，帮助新入监者调整心态。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2920310" y="3438926"/>
            <a:ext cx="3886200" cy="506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承受巨大肉体和精神痛苦、直至死</a:t>
            </a:r>
            <a:endParaRPr lang="zh-CN" altLang="en-US" sz="18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90" name="Rectangle 2"/>
          <p:cNvSpPr txBox="1">
            <a:spLocks noRot="1" noChangeArrowheads="1"/>
          </p:cNvSpPr>
          <p:nvPr/>
        </p:nvSpPr>
        <p:spPr bwMode="auto">
          <a:xfrm>
            <a:off x="3071495" y="404495"/>
            <a:ext cx="5471795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dirty="0">
                <a:solidFill>
                  <a:srgbClr val="BD1013"/>
                </a:solidFill>
                <a:latin typeface="+mn-lt"/>
                <a:ea typeface="+mn-ea"/>
                <a:cs typeface="+mn-ea"/>
                <a:sym typeface="+mn-lt"/>
              </a:rPr>
              <a:t>羁押工作中的心理干预措施</a:t>
            </a:r>
            <a:endParaRPr lang="zh-CN" altLang="en-US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cs typeface="+mj-cs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5380" y="2179955"/>
            <a:ext cx="7352030" cy="216662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txBody>
          <a:bodyPr wrap="square" rtlCol="0" anchor="t">
            <a:spAutoFit/>
          </a:bodyPr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 b="1">
                <a:sym typeface="+mn-ea"/>
              </a:rPr>
              <a:t>3. </a:t>
            </a:r>
            <a:r>
              <a:rPr lang="zh-CN" altLang="en-US" b="1">
                <a:sym typeface="+mn-ea"/>
              </a:rPr>
              <a:t>教育与认知调整</a:t>
            </a:r>
            <a:endParaRPr lang="zh-CN" altLang="en-US" b="1">
              <a:sym typeface="+mn-ea"/>
            </a:endParaRPr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普及艾滋病知识：通过课程、书籍等方式纠正错误认知，减少对疾病的恐惧。</a:t>
            </a:r>
            <a:endParaRPr lang="zh-CN" altLang="en-US">
              <a:sym typeface="+mn-ea"/>
            </a:endParaRPr>
          </a:p>
          <a:p>
            <a:pPr marL="0" marR="0" indent="0" algn="just" defTabSz="914400" rtl="0" eaLnBrk="1" fontAlgn="base" latinLnBrk="0" hangingPunct="1">
              <a:lnSpc>
                <a:spcPct val="13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</a:pPr>
            <a:r>
              <a:rPr lang="zh-CN" altLang="en-US">
                <a:sym typeface="+mn-ea"/>
              </a:rPr>
              <a:t> 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正向激励：鼓励艾滋病服刑人员参与现身说法，增强自我价值感。例如，部分服刑人员成为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抗艾模范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，向新入监者宣讲治疗重要性。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24580" grpId="0"/>
      <p:bldP spid="2459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Rot="1" noChangeArrowheads="1"/>
          </p:cNvSpPr>
          <p:nvPr/>
        </p:nvSpPr>
        <p:spPr bwMode="auto">
          <a:xfrm>
            <a:off x="873760" y="1441450"/>
            <a:ext cx="6639560" cy="370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 2" panose="05020102010507070707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5000"/>
              <a:buFont typeface="Wingdings" panose="05000000000000000000" pitchFamily="2" charset="2"/>
              <a:buChar char="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90000"/>
              <a:buFont typeface="Wingdings" panose="05000000000000000000" pitchFamily="2" charset="2"/>
              <a:buChar char="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ct val="0"/>
              </a:spcBef>
              <a:buNone/>
              <a:defRPr/>
            </a:pPr>
            <a:endParaRPr lang="zh-CN" altLang="en-US" sz="3600" dirty="0">
              <a:solidFill>
                <a:schemeClr val="accent4"/>
              </a:solidFill>
              <a:cs typeface="+mn-ea"/>
              <a:sym typeface="+mn-lt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zh-CN" alt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牢牢树立</a:t>
            </a:r>
            <a:r>
              <a:rPr lang="en-US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“</a:t>
            </a:r>
            <a:r>
              <a:rPr lang="zh-CN" alt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每个人都是自己健康第一责任人</a:t>
            </a:r>
            <a:r>
              <a:rPr lang="en-US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”</a:t>
            </a:r>
            <a:r>
              <a:rPr lang="zh-CN" alt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的观念</a:t>
            </a:r>
            <a:endParaRPr lang="zh-CN" altLang="en-US" sz="36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仿宋_GB2312" panose="02010609030101010101" charset="-122"/>
              <a:ea typeface="仿宋_GB2312" panose="02010609030101010101" charset="-122"/>
              <a:cs typeface="仿宋_GB2312" panose="02010609030101010101" charset="-122"/>
              <a:sym typeface="+mn-lt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r>
              <a:rPr lang="zh-CN" alt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仿宋_GB2312" panose="02010609030101010101" charset="-122"/>
                <a:ea typeface="仿宋_GB2312" panose="02010609030101010101" charset="-122"/>
                <a:cs typeface="仿宋_GB2312" panose="02010609030101010101" charset="-122"/>
                <a:sym typeface="+mn-lt"/>
              </a:rPr>
              <a:t>增强预防意识，宣传预防措施，从你我做起，远离艾滋病侵害</a:t>
            </a:r>
            <a:endParaRPr lang="zh-CN" altLang="en-US" sz="3600" dirty="0">
              <a:solidFill>
                <a:schemeClr val="accent4"/>
              </a:solidFill>
              <a:cs typeface="+mn-ea"/>
              <a:sym typeface="+mn-lt"/>
            </a:endParaRPr>
          </a:p>
          <a:p>
            <a:pPr marL="0" indent="0" algn="ctr">
              <a:spcBef>
                <a:spcPct val="0"/>
              </a:spcBef>
              <a:buNone/>
              <a:defRPr/>
            </a:pPr>
            <a:endParaRPr lang="zh-CN" altLang="en-US" sz="36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pic>
        <p:nvPicPr>
          <p:cNvPr id="7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1" y="-891480"/>
            <a:ext cx="3424341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0"/>
            <a:ext cx="4252494" cy="46484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82" y="3435640"/>
            <a:ext cx="6647384" cy="3303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WordArt 5"/>
          <p:cNvSpPr>
            <a:spLocks noChangeArrowheads="1" noChangeShapeType="1" noTextEdit="1"/>
          </p:cNvSpPr>
          <p:nvPr/>
        </p:nvSpPr>
        <p:spPr bwMode="auto">
          <a:xfrm>
            <a:off x="2752725" y="3376613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81474" y="2454960"/>
            <a:ext cx="6532880" cy="16300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0" dirty="0">
                <a:gradFill>
                  <a:gsLst>
                    <a:gs pos="0">
                      <a:srgbClr val="BD1013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+mn-ea"/>
                <a:sym typeface="+mn-lt"/>
              </a:rPr>
              <a:t>感谢聆听！</a:t>
            </a:r>
            <a:endParaRPr lang="zh-CN" altLang="en-US" sz="10000" dirty="0">
              <a:gradFill>
                <a:gsLst>
                  <a:gs pos="0">
                    <a:srgbClr val="BD1013"/>
                  </a:gs>
                  <a:gs pos="100000">
                    <a:schemeClr val="tx1"/>
                  </a:gs>
                </a:gsLst>
                <a:lin ang="5400000" scaled="1"/>
              </a:gra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01" y="-891480"/>
            <a:ext cx="3424341" cy="293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0"/>
            <a:ext cx="4252494" cy="464844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742" y="3377220"/>
            <a:ext cx="6647384" cy="33039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M_BEAUTIFY_FLAG" val="#wm#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0924_1*l_h_i*1_1_3"/>
  <p:tag name="KSO_WM_TEMPLATE_CATEGORY" val="diagram"/>
  <p:tag name="KSO_WM_TEMPLATE_INDEX" val="20230924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800000011920929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2.xml><?xml version="1.0" encoding="utf-8"?>
<p:tagLst xmlns:p="http://schemas.openxmlformats.org/presentationml/2006/main">
  <p:tag name="KSO_WM_BEAUTIFY_FLAG" val="#wm#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0924_1*l_h_i*1_1_2"/>
  <p:tag name="KSO_WM_TEMPLATE_CATEGORY" val="diagram"/>
  <p:tag name="KSO_WM_TEMPLATE_INDEX" val="20230924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gradient&quot;:[{&quot;brightness&quot;:0.20000000298023224,&quot;colorType&quot;:1,&quot;foreColorIndex&quot;:5,&quot;pos&quot;:0,&quot;transparency&quot;:0},{&quot;brightness&quot;:0,&quot;colorType&quot;:1,&quot;foreColorIndex&quot;:5,&quot;pos&quot;:1,&quot;transparency&quot;:0}],&quot;type&quot;:3},&quot;glow&quot;:{&quot;colorType&quot;:0},&quot;line&quot;:{&quot;type&quot;:0},&quot;shadow&quot;:{&quot;brightness&quot;:0.800000011920929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0924_1*l_h_a*1_1_1"/>
  <p:tag name="KSO_WM_TEMPLATE_CATEGORY" val="diagram"/>
  <p:tag name="KSO_WM_TEMPLATE_INDEX" val="2023092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DIAGRAM_USE_COLOR_VALUE" val="{&quot;color_scheme&quot;:1,&quot;color_type&quot;:1,&quot;theme_color_indexes&quot;:[]}"/>
</p:tagLst>
</file>

<file path=ppt/tags/tag4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VALUE" val="96*9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230924_1*l_h_x*1_1_1"/>
  <p:tag name="KSO_WM_TEMPLATE_CATEGORY" val="diagram"/>
  <p:tag name="KSO_WM_TEMPLATE_INDEX" val="20230924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5.xml><?xml version="1.0" encoding="utf-8"?>
<p:tagLst xmlns:p="http://schemas.openxmlformats.org/presentationml/2006/main">
  <p:tag name="KSO_WM_BEAUTIFY_FLAG" val="#wm#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0924_1*l_h_i*1_2_3"/>
  <p:tag name="KSO_WM_TEMPLATE_CATEGORY" val="diagram"/>
  <p:tag name="KSO_WM_TEMPLATE_INDEX" val="20230924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gradient&quot;:[{&quot;brightness&quot;:0.10000000149011612,&quot;colorType&quot;:1,&quot;foreColorIndex&quot;:6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.800000011920929,&quot;colorType&quot;:1,&quot;foreColorIndex&quot;:8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6.xml><?xml version="1.0" encoding="utf-8"?>
<p:tagLst xmlns:p="http://schemas.openxmlformats.org/presentationml/2006/main">
  <p:tag name="KSO_WM_BEAUTIFY_FLAG" val="#wm#"/>
  <p:tag name="KSO_WM_DIAGRAM_VERSION" val="3"/>
  <p:tag name="KSO_WM_DIAGRAM_COLOR_TRICK" val="2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0924_1*l_h_i*1_2_2"/>
  <p:tag name="KSO_WM_TEMPLATE_CATEGORY" val="diagram"/>
  <p:tag name="KSO_WM_TEMPLATE_INDEX" val="20230924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gradient&quot;:[{&quot;brightness&quot;:0.10000000149011612,&quot;colorType&quot;:1,&quot;foreColorIndex&quot;:6,&quot;pos&quot;:0,&quot;transparency&quot;:0},{&quot;brightness&quot;:0,&quot;colorType&quot;:1,&quot;foreColorIndex&quot;:6,&quot;pos&quot;:1,&quot;transparency&quot;:0}],&quot;type&quot;:3},&quot;glow&quot;:{&quot;colorType&quot;:0},&quot;line&quot;:{&quot;type&quot;:0},&quot;shadow&quot;:{&quot;brightness&quot;:0.800000011920929,&quot;colorType&quot;:1,&quot;foreColorIndex&quot;:8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]}"/>
</p:tagLst>
</file>

<file path=ppt/tags/tag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924_1*l_h_a*1_2_1"/>
  <p:tag name="KSO_WM_TEMPLATE_CATEGORY" val="diagram"/>
  <p:tag name="KSO_WM_TEMPLATE_INDEX" val="20230924"/>
  <p:tag name="KSO_WM_UNIT_LAYERLEVEL" val="1_1_1"/>
  <p:tag name="KSO_WM_TAG_VERSION" val="3.0"/>
  <p:tag name="KSO_WM_BEAUTIFY_FLAG" val="#wm#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DIAGRAM_USE_COLOR_VALUE" val="{&quot;color_scheme&quot;:1,&quot;color_type&quot;:1,&quot;theme_color_indexes&quot;:[]}"/>
</p:tagLst>
</file>

<file path=ppt/tags/tag8.xml><?xml version="1.0" encoding="utf-8"?>
<p:tagLst xmlns:p="http://schemas.openxmlformats.org/presentationml/2006/main">
  <p:tag name="KSO_WM_DIAGRAM_VERSION" val="3"/>
  <p:tag name="KSO_WM_DIAGRAM_COLOR_TRICK" val="2"/>
  <p:tag name="KSO_WM_DIAGRAM_COLOR_TEXT_CAN_REMOVE" val="n"/>
  <p:tag name="KSO_WM_UNIT_VALUE" val="89*9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230924_1*l_h_x*1_2_1"/>
  <p:tag name="KSO_WM_TEMPLATE_CATEGORY" val="diagram"/>
  <p:tag name="KSO_WM_TEMPLATE_INDEX" val="20230924"/>
  <p:tag name="KSO_WM_UNIT_LAYERLEVEL" val="1_1_1"/>
  <p:tag name="KSO_WM_TAG_VERSION" val="3.0"/>
  <p:tag name="KSO_WM_BEAUTIFY_FLAG" val="#wm#"/>
  <p:tag name="KSO_WM_DIAGRAM_MAX_ITEMCNT" val="6"/>
  <p:tag name="KSO_WM_DIAGRAM_MIN_ITEMCNT" val="2"/>
  <p:tag name="KSO_WM_DIAGRAM_VIRTUALLY_FRAME" val="{&quot;height&quot;:379.52500305175784,&quot;left&quot;:32.741943359375,&quot;top&quot;:116.92499694824218,&quot;width&quot;:894.516166876845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]}"/>
</p:tagLst>
</file>

<file path=ppt/tags/tag9.xml><?xml version="1.0" encoding="utf-8"?>
<p:tagLst xmlns:p="http://schemas.openxmlformats.org/presentationml/2006/main">
  <p:tag name="resource_record_key" val="{&quot;70&quot;:[3312215,3314064]}"/>
</p:tagLst>
</file>

<file path=ppt/theme/theme1.xml><?xml version="1.0" encoding="utf-8"?>
<a:theme xmlns:a="http://schemas.openxmlformats.org/drawingml/2006/main" name="砖雕艺术">
  <a:themeElements>
    <a:clrScheme name="砖雕艺术 1">
      <a:dk1>
        <a:srgbClr val="080808"/>
      </a:dk1>
      <a:lt1>
        <a:srgbClr val="FFFFFF"/>
      </a:lt1>
      <a:dk2>
        <a:srgbClr val="0039AC"/>
      </a:dk2>
      <a:lt2>
        <a:srgbClr val="C0C0C0"/>
      </a:lt2>
      <a:accent1>
        <a:srgbClr val="FFFF99"/>
      </a:accent1>
      <a:accent2>
        <a:srgbClr val="FFCC66"/>
      </a:accent2>
      <a:accent3>
        <a:srgbClr val="FFFFFF"/>
      </a:accent3>
      <a:accent4>
        <a:srgbClr val="060606"/>
      </a:accent4>
      <a:accent5>
        <a:srgbClr val="FFFFCA"/>
      </a:accent5>
      <a:accent6>
        <a:srgbClr val="E7B95C"/>
      </a:accent6>
      <a:hlink>
        <a:srgbClr val="0066FF"/>
      </a:hlink>
      <a:folHlink>
        <a:srgbClr val="CC3300"/>
      </a:folHlink>
    </a:clrScheme>
    <a:fontScheme name="kn4yyaxu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rgbClr val="C00000"/>
          </a:solidFill>
          <a:miter lim="800000"/>
        </a:ln>
      </a:spPr>
      <a:bodyPr wrap="square">
        <a:spAutoFit/>
      </a:bodyPr>
      <a:lstStyle>
        <a:defPPr>
          <a:lnSpc>
            <a:spcPct val="150000"/>
          </a:lnSpc>
          <a:spcBef>
            <a:spcPct val="0"/>
          </a:spcBef>
          <a:buFont typeface="Wingdings 2" panose="05020102010507070707" pitchFamily="18" charset="2"/>
          <a:buNone/>
          <a:defRPr lang="zh-CN" altLang="en-US" sz="1800" dirty="0">
            <a:solidFill>
              <a:srgbClr val="C00000"/>
            </a:solidFill>
            <a:latin typeface="+mn-lt"/>
            <a:ea typeface="+mn-ea"/>
            <a:cs typeface="+mn-ea"/>
            <a:sym typeface="+mn-lt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lang="zh-CN" altLang="en-US"/>
        </a:defPPr>
      </a:lstStyle>
    </a:txDef>
  </a:objectDefaults>
  <a:extraClrSchemeLst>
    <a:extraClrScheme>
      <a:clrScheme name="砖雕艺术 1">
        <a:dk1>
          <a:srgbClr val="080808"/>
        </a:dk1>
        <a:lt1>
          <a:srgbClr val="FFFFFF"/>
        </a:lt1>
        <a:dk2>
          <a:srgbClr val="0039AC"/>
        </a:dk2>
        <a:lt2>
          <a:srgbClr val="C0C0C0"/>
        </a:lt2>
        <a:accent1>
          <a:srgbClr val="FFFF99"/>
        </a:accent1>
        <a:accent2>
          <a:srgbClr val="FFCC66"/>
        </a:accent2>
        <a:accent3>
          <a:srgbClr val="FFFFFF"/>
        </a:accent3>
        <a:accent4>
          <a:srgbClr val="060606"/>
        </a:accent4>
        <a:accent5>
          <a:srgbClr val="FFFFCA"/>
        </a:accent5>
        <a:accent6>
          <a:srgbClr val="E7B95C"/>
        </a:accent6>
        <a:hlink>
          <a:srgbClr val="0066FF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2">
        <a:dk1>
          <a:srgbClr val="333399"/>
        </a:dk1>
        <a:lt1>
          <a:srgbClr val="ADD3AF"/>
        </a:lt1>
        <a:dk2>
          <a:srgbClr val="D65700"/>
        </a:dk2>
        <a:lt2>
          <a:srgbClr val="B2B2B2"/>
        </a:lt2>
        <a:accent1>
          <a:srgbClr val="B8E9EE"/>
        </a:accent1>
        <a:accent2>
          <a:srgbClr val="FFCC00"/>
        </a:accent2>
        <a:accent3>
          <a:srgbClr val="D3E6D4"/>
        </a:accent3>
        <a:accent4>
          <a:srgbClr val="2A2A82"/>
        </a:accent4>
        <a:accent5>
          <a:srgbClr val="D8F2F5"/>
        </a:accent5>
        <a:accent6>
          <a:srgbClr val="E7B900"/>
        </a:accent6>
        <a:hlink>
          <a:srgbClr val="008080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3">
        <a:dk1>
          <a:srgbClr val="003BB2"/>
        </a:dk1>
        <a:lt1>
          <a:srgbClr val="CCFFCC"/>
        </a:lt1>
        <a:dk2>
          <a:srgbClr val="003366"/>
        </a:dk2>
        <a:lt2>
          <a:srgbClr val="C0C0C0"/>
        </a:lt2>
        <a:accent1>
          <a:srgbClr val="FFFFFF"/>
        </a:accent1>
        <a:accent2>
          <a:srgbClr val="009900"/>
        </a:accent2>
        <a:accent3>
          <a:srgbClr val="E2FFE2"/>
        </a:accent3>
        <a:accent4>
          <a:srgbClr val="003197"/>
        </a:accent4>
        <a:accent5>
          <a:srgbClr val="FFFFFF"/>
        </a:accent5>
        <a:accent6>
          <a:srgbClr val="008A00"/>
        </a:accent6>
        <a:hlink>
          <a:srgbClr val="333399"/>
        </a:hlink>
        <a:folHlink>
          <a:srgbClr val="E45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4">
        <a:dk1>
          <a:srgbClr val="0000CC"/>
        </a:dk1>
        <a:lt1>
          <a:srgbClr val="CCECFF"/>
        </a:lt1>
        <a:dk2>
          <a:srgbClr val="006666"/>
        </a:dk2>
        <a:lt2>
          <a:srgbClr val="C0C0C0"/>
        </a:lt2>
        <a:accent1>
          <a:srgbClr val="FFFF99"/>
        </a:accent1>
        <a:accent2>
          <a:srgbClr val="FFCCFF"/>
        </a:accent2>
        <a:accent3>
          <a:srgbClr val="E2F4FF"/>
        </a:accent3>
        <a:accent4>
          <a:srgbClr val="0000AE"/>
        </a:accent4>
        <a:accent5>
          <a:srgbClr val="FFFFCA"/>
        </a:accent5>
        <a:accent6>
          <a:srgbClr val="E7B9E7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5">
        <a:dk1>
          <a:srgbClr val="000000"/>
        </a:dk1>
        <a:lt1>
          <a:srgbClr val="FFFFCC"/>
        </a:lt1>
        <a:dk2>
          <a:srgbClr val="5A5A86"/>
        </a:dk2>
        <a:lt2>
          <a:srgbClr val="C0C0C0"/>
        </a:lt2>
        <a:accent1>
          <a:srgbClr val="D5E9F7"/>
        </a:accent1>
        <a:accent2>
          <a:srgbClr val="FFCC00"/>
        </a:accent2>
        <a:accent3>
          <a:srgbClr val="FFFFE2"/>
        </a:accent3>
        <a:accent4>
          <a:srgbClr val="000000"/>
        </a:accent4>
        <a:accent5>
          <a:srgbClr val="E7F2FA"/>
        </a:accent5>
        <a:accent6>
          <a:srgbClr val="E7B900"/>
        </a:accent6>
        <a:hlink>
          <a:srgbClr val="CC3300"/>
        </a:hlink>
        <a:folHlink>
          <a:srgbClr val="007D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6">
        <a:dk1>
          <a:srgbClr val="006666"/>
        </a:dk1>
        <a:lt1>
          <a:srgbClr val="FFECD9"/>
        </a:lt1>
        <a:dk2>
          <a:srgbClr val="000099"/>
        </a:dk2>
        <a:lt2>
          <a:srgbClr val="B2B2B2"/>
        </a:lt2>
        <a:accent1>
          <a:srgbClr val="EAEAEA"/>
        </a:accent1>
        <a:accent2>
          <a:srgbClr val="FF6600"/>
        </a:accent2>
        <a:accent3>
          <a:srgbClr val="FFF4E9"/>
        </a:accent3>
        <a:accent4>
          <a:srgbClr val="005656"/>
        </a:accent4>
        <a:accent5>
          <a:srgbClr val="F3F3F3"/>
        </a:accent5>
        <a:accent6>
          <a:srgbClr val="E75C00"/>
        </a:accent6>
        <a:hlink>
          <a:srgbClr val="0066FF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7">
        <a:dk1>
          <a:srgbClr val="585884"/>
        </a:dk1>
        <a:lt1>
          <a:srgbClr val="DDDDDD"/>
        </a:lt1>
        <a:dk2>
          <a:srgbClr val="000000"/>
        </a:dk2>
        <a:lt2>
          <a:srgbClr val="969696"/>
        </a:lt2>
        <a:accent1>
          <a:srgbClr val="FFFFCC"/>
        </a:accent1>
        <a:accent2>
          <a:srgbClr val="99CC00"/>
        </a:accent2>
        <a:accent3>
          <a:srgbClr val="EBEBEB"/>
        </a:accent3>
        <a:accent4>
          <a:srgbClr val="4A4A70"/>
        </a:accent4>
        <a:accent5>
          <a:srgbClr val="FFFFE2"/>
        </a:accent5>
        <a:accent6>
          <a:srgbClr val="8AB900"/>
        </a:accent6>
        <a:hlink>
          <a:srgbClr val="FF3300"/>
        </a:hlink>
        <a:folHlink>
          <a:srgbClr val="6E3B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砖雕艺术 8">
        <a:dk1>
          <a:srgbClr val="333399"/>
        </a:dk1>
        <a:lt1>
          <a:srgbClr val="FFD9D9"/>
        </a:lt1>
        <a:dk2>
          <a:srgbClr val="00716E"/>
        </a:dk2>
        <a:lt2>
          <a:srgbClr val="C0C0C0"/>
        </a:lt2>
        <a:accent1>
          <a:srgbClr val="AED2BA"/>
        </a:accent1>
        <a:accent2>
          <a:srgbClr val="FF9933"/>
        </a:accent2>
        <a:accent3>
          <a:srgbClr val="FFE9E9"/>
        </a:accent3>
        <a:accent4>
          <a:srgbClr val="2A2A82"/>
        </a:accent4>
        <a:accent5>
          <a:srgbClr val="D3E5D9"/>
        </a:accent5>
        <a:accent6>
          <a:srgbClr val="E78A2D"/>
        </a:accent6>
        <a:hlink>
          <a:srgbClr val="CC330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CDESIGNJ</Template>
  <TotalTime>0</TotalTime>
  <Words>2533</Words>
  <Application>WPS 演示</Application>
  <PresentationFormat>宽屏</PresentationFormat>
  <Paragraphs>218</Paragraphs>
  <Slides>28</Slides>
  <Notes>38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Arial</vt:lpstr>
      <vt:lpstr>宋体</vt:lpstr>
      <vt:lpstr>Wingdings</vt:lpstr>
      <vt:lpstr>Wingdings 2</vt:lpstr>
      <vt:lpstr>楷体</vt:lpstr>
      <vt:lpstr>微软雅黑</vt:lpstr>
      <vt:lpstr>Times New Roman</vt:lpstr>
      <vt:lpstr>Arial Unicode MS</vt:lpstr>
      <vt:lpstr>仿宋_GB2312</vt:lpstr>
      <vt:lpstr>砖雕艺术</vt:lpstr>
      <vt:lpstr>PowerPoint 演示文稿</vt:lpstr>
      <vt:lpstr>PowerPoint 演示文稿</vt:lpstr>
      <vt:lpstr>PowerPoint 演示文稿</vt:lpstr>
      <vt:lpstr>什么是艾滋病？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简约红色预防艾滋病PPT动态模板</dc:title>
  <dc:creator/>
  <cp:lastModifiedBy>谢文琴</cp:lastModifiedBy>
  <cp:revision>90</cp:revision>
  <dcterms:created xsi:type="dcterms:W3CDTF">2006-08-30T07:20:00Z</dcterms:created>
  <dcterms:modified xsi:type="dcterms:W3CDTF">2025-11-13T08:32:17Z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00E97C63610A4ED789999772D5BB4FE3_13</vt:lpwstr>
  </property>
</Properties>
</file>