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5300175" r:id="rId3"/>
    <p:sldId id="5300455" r:id="rId5"/>
    <p:sldId id="5300219" r:id="rId6"/>
    <p:sldId id="5300413" r:id="rId7"/>
    <p:sldId id="279" r:id="rId8"/>
    <p:sldId id="5300217" r:id="rId9"/>
    <p:sldId id="5300218" r:id="rId10"/>
    <p:sldId id="5300415" r:id="rId11"/>
    <p:sldId id="5300414" r:id="rId12"/>
    <p:sldId id="5300416" r:id="rId13"/>
    <p:sldId id="5300417" r:id="rId14"/>
    <p:sldId id="5300418" r:id="rId15"/>
    <p:sldId id="5300423" r:id="rId16"/>
    <p:sldId id="5300419" r:id="rId17"/>
    <p:sldId id="5300420" r:id="rId18"/>
    <p:sldId id="5300452" r:id="rId19"/>
    <p:sldId id="5300450" r:id="rId20"/>
    <p:sldId id="5300424" r:id="rId21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C5144B"/>
    <a:srgbClr val="BF1B1B"/>
    <a:srgbClr val="2D313B"/>
    <a:srgbClr val="DBDDDF"/>
    <a:srgbClr val="FF00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6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792" y="307"/>
      </p:cViewPr>
      <p:guideLst/>
    </p:cSldViewPr>
  </p:slideViewPr>
  <p:outlineViewPr>
    <p:cViewPr>
      <p:scale>
        <a:sx n="33" d="100"/>
        <a:sy n="33" d="100"/>
      </p:scale>
      <p:origin x="0" y="-25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68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14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DFE54-AD2B-4749-9150-48E711CD28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0B1BDA-0B32-4CEA-BF2C-B7E9DB9159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B1BDA-0B32-4CEA-BF2C-B7E9DB9159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0B1BDA-0B32-4CEA-BF2C-B7E9DB9159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wps</a:t>
            </a:r>
            <a:r>
              <a:rPr lang="zh-CN" altLang="en-US"/>
              <a:t>稻壳儿七月上原创链接：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B1BDA-0B32-4CEA-BF2C-B7E9DB9159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wps</a:t>
            </a:r>
            <a:r>
              <a:rPr lang="zh-CN" altLang="en-US"/>
              <a:t>稻壳儿七月上原创链接：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B1BDA-0B32-4CEA-BF2C-B7E9DB9159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wps</a:t>
            </a:r>
            <a:r>
              <a:rPr lang="zh-CN" altLang="en-US"/>
              <a:t>稻壳儿七月上原创链接：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B1BDA-0B32-4CEA-BF2C-B7E9DB9159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wps</a:t>
            </a:r>
            <a:r>
              <a:rPr lang="zh-CN" altLang="en-US"/>
              <a:t>稻壳儿七月上原创链接：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B1BDA-0B32-4CEA-BF2C-B7E9DB9159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wps</a:t>
            </a:r>
            <a:r>
              <a:rPr lang="zh-CN" altLang="en-US"/>
              <a:t>稻壳儿七月上原创链接：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B1BDA-0B32-4CEA-BF2C-B7E9DB9159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wps</a:t>
            </a:r>
            <a:r>
              <a:rPr lang="zh-CN" altLang="en-US"/>
              <a:t>稻壳儿七月上原创链接：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B1BDA-0B32-4CEA-BF2C-B7E9DB9159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wps</a:t>
            </a:r>
            <a:r>
              <a:rPr lang="zh-CN" altLang="en-US"/>
              <a:t>稻壳儿七月上原创链接：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B1BDA-0B32-4CEA-BF2C-B7E9DB9159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wps</a:t>
            </a:r>
            <a:r>
              <a:rPr lang="zh-CN" altLang="en-US"/>
              <a:t>稻壳儿七月上原创链接：</a:t>
            </a:r>
            <a:r>
              <a:rPr lang="en-US" altLang="zh-CN"/>
              <a:t>http://chn.docer.com/works?userid=390257647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0B1BDA-0B32-4CEA-BF2C-B7E9DB9159E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792" y="274335"/>
            <a:ext cx="7886418" cy="993477"/>
          </a:xfrm>
          <a:prstGeom prst="rect">
            <a:avLst/>
          </a:prstGeom>
        </p:spPr>
        <p:txBody>
          <a:bodyPr vert="horz" lIns="86694" tIns="43347" rIns="86694" bIns="43347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792" y="1369418"/>
            <a:ext cx="7886418" cy="3263797"/>
          </a:xfrm>
          <a:prstGeom prst="rect">
            <a:avLst/>
          </a:prstGeom>
        </p:spPr>
        <p:txBody>
          <a:bodyPr vert="horz" lIns="86694" tIns="43347" rIns="86694" bIns="43347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792" y="4767561"/>
            <a:ext cx="2056835" cy="273206"/>
          </a:xfrm>
          <a:prstGeom prst="rect">
            <a:avLst/>
          </a:prstGeom>
        </p:spPr>
        <p:txBody>
          <a:bodyPr vert="horz" lIns="86694" tIns="43347" rIns="86694" bIns="43347" rtlCol="0" anchor="ctr"/>
          <a:lstStyle>
            <a:lvl1pPr algn="l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BF82D2-7A68-459D-A996-9BDDA2518FA4}" type="datetimeFigureOut">
              <a:rPr lang="zh-CN" altLang="en-US" smtClean="0">
                <a:solidFill>
                  <a:srgbClr val="393939">
                    <a:tint val="75000"/>
                  </a:srgbClr>
                </a:solidFill>
              </a:rPr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810" y="4767561"/>
            <a:ext cx="3086382" cy="273206"/>
          </a:xfrm>
          <a:prstGeom prst="rect">
            <a:avLst/>
          </a:prstGeom>
        </p:spPr>
        <p:txBody>
          <a:bodyPr vert="horz" lIns="86694" tIns="43347" rIns="86694" bIns="43347" rtlCol="0" anchor="ctr"/>
          <a:lstStyle>
            <a:lvl1pPr algn="ct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8375" y="4767561"/>
            <a:ext cx="2056835" cy="273206"/>
          </a:xfrm>
          <a:prstGeom prst="rect">
            <a:avLst/>
          </a:prstGeom>
        </p:spPr>
        <p:txBody>
          <a:bodyPr vert="horz" lIns="86694" tIns="43347" rIns="86694" bIns="43347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01EE5D-26FB-46D5-A381-ECFB35BF1D34}" type="slidenum">
              <a:rPr lang="zh-CN" altLang="en-US" smtClean="0">
                <a:solidFill>
                  <a:srgbClr val="393939">
                    <a:tint val="75000"/>
                  </a:srgbClr>
                </a:solidFill>
              </a:rPr>
            </a:fld>
            <a:endParaRPr lang="zh-CN" altLang="en-US">
              <a:solidFill>
                <a:srgbClr val="393939">
                  <a:tint val="75000"/>
                </a:srgbClr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9144000" cy="67056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12" name="矩形 11"/>
          <p:cNvSpPr/>
          <p:nvPr userDrawn="1"/>
        </p:nvSpPr>
        <p:spPr>
          <a:xfrm>
            <a:off x="0" y="1"/>
            <a:ext cx="9143999" cy="670559"/>
          </a:xfrm>
          <a:prstGeom prst="rect">
            <a:avLst/>
          </a:prstGeom>
          <a:solidFill>
            <a:schemeClr val="bg1"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6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xStyles>
    <p:titleStyle>
      <a:lvl1pPr algn="l" defTabSz="650240" rtl="0" eaLnBrk="1" latinLnBrk="0" hangingPunct="1">
        <a:lnSpc>
          <a:spcPct val="90000"/>
        </a:lnSpc>
        <a:spcBef>
          <a:spcPct val="0"/>
        </a:spcBef>
        <a:buNone/>
        <a:defRPr sz="31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560" indent="-162560" algn="l" defTabSz="650240" rtl="0" eaLnBrk="1" latinLnBrk="0" hangingPunct="1">
        <a:lnSpc>
          <a:spcPct val="90000"/>
        </a:lnSpc>
        <a:spcBef>
          <a:spcPts val="715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48768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725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425" kern="1200">
          <a:solidFill>
            <a:schemeClr val="tx1"/>
          </a:solidFill>
          <a:latin typeface="+mn-lt"/>
          <a:ea typeface="+mn-ea"/>
          <a:cs typeface="+mn-cs"/>
        </a:defRPr>
      </a:lvl3pPr>
      <a:lvl4pPr marL="113792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78816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211328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43840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763520" indent="-162560" algn="l" defTabSz="650240" rtl="0" eaLnBrk="1" latinLnBrk="0" hangingPunct="1">
        <a:lnSpc>
          <a:spcPct val="90000"/>
        </a:lnSpc>
        <a:spcBef>
          <a:spcPts val="355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5024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25120" algn="l" defTabSz="65024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50240" algn="l" defTabSz="65024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75360" algn="l" defTabSz="65024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300480" algn="l" defTabSz="65024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625600" algn="l" defTabSz="65024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950720" algn="l" defTabSz="65024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275840" algn="l" defTabSz="65024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600960" algn="l" defTabSz="65024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6.png"/><Relationship Id="rId15" Type="http://schemas.openxmlformats.org/officeDocument/2006/relationships/slideLayout" Target="../slideLayouts/slideLayout1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1.png"/><Relationship Id="rId3" Type="http://schemas.openxmlformats.org/officeDocument/2006/relationships/tags" Target="../tags/tag13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42950" y="842010"/>
            <a:ext cx="7454900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2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27禹卫书法行书简体" panose="02000603000000000000" pitchFamily="2" charset="-128"/>
                <a:ea typeface="27禹卫书法行书简体" panose="02000603000000000000" pitchFamily="2" charset="-128"/>
                <a:sym typeface="+mn-ea"/>
              </a:rPr>
              <a:t>艾滋病防治</a:t>
            </a:r>
            <a:endParaRPr lang="zh-CN" altLang="en-US" sz="72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27禹卫书法行书简体" panose="02000603000000000000" pitchFamily="2" charset="-128"/>
              <a:ea typeface="27禹卫书法行书简体" panose="02000603000000000000" pitchFamily="2" charset="-128"/>
              <a:sym typeface="+mn-ea"/>
            </a:endParaRPr>
          </a:p>
          <a:p>
            <a:pPr algn="ctr"/>
            <a:r>
              <a:rPr lang="zh-CN" altLang="en-US" sz="72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27禹卫书法行书简体" panose="02000603000000000000" pitchFamily="2" charset="-128"/>
                <a:ea typeface="27禹卫书法行书简体" panose="02000603000000000000" pitchFamily="2" charset="-128"/>
                <a:sym typeface="+mn-ea"/>
              </a:rPr>
              <a:t>知识宣讲</a:t>
            </a:r>
            <a:endParaRPr lang="zh-CN" altLang="en-US" sz="72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27禹卫书法行书简体" panose="02000603000000000000" pitchFamily="2" charset="-128"/>
              <a:ea typeface="27禹卫书法行书简体" panose="02000603000000000000" pitchFamily="2" charset="-128"/>
            </a:endParaRPr>
          </a:p>
          <a:p>
            <a:pPr algn="ctr"/>
            <a:r>
              <a:rPr lang="zh-CN" altLang="en-US" sz="72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27禹卫书法行书简体" panose="02000603000000000000" pitchFamily="2" charset="-128"/>
                <a:ea typeface="27禹卫书法行书简体" panose="02000603000000000000" pitchFamily="2" charset="-128"/>
                <a:sym typeface="+mn-ea"/>
              </a:rPr>
              <a:t>   </a:t>
            </a:r>
            <a:r>
              <a:rPr lang="zh-CN" altLang="en-US" sz="24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华文楷体" panose="02010600040101010101" charset="-122"/>
                <a:ea typeface="华文楷体" panose="02010600040101010101" charset="-122"/>
                <a:sym typeface="+mn-ea"/>
              </a:rPr>
              <a:t>赣州蓉江新区疾病预防控制中心</a:t>
            </a:r>
            <a:endParaRPr lang="zh-CN" altLang="en-US" sz="24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27禹卫书法行书简体" panose="02000603000000000000" pitchFamily="2" charset="-128"/>
              <a:ea typeface="27禹卫书法行书简体" panose="02000603000000000000" pitchFamily="2" charset="-128"/>
            </a:endParaRPr>
          </a:p>
          <a:p>
            <a:endParaRPr lang="zh-CN" altLang="en-US" sz="24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27禹卫书法行书简体" panose="02000603000000000000" pitchFamily="2" charset="-128"/>
              <a:ea typeface="27禹卫书法行书简体" panose="02000603000000000000" pitchFamily="2" charset="-128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67984" y="1467312"/>
            <a:ext cx="5341258" cy="304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72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27禹卫书法行书简体" panose="02000603000000000000" pitchFamily="2" charset="-128"/>
                <a:ea typeface="27禹卫书法行书简体" panose="02000603000000000000" pitchFamily="2" charset="-128"/>
              </a:rPr>
              <a:t>珍爱生命</a:t>
            </a:r>
            <a:endParaRPr lang="zh-CN" altLang="en-US" sz="72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27禹卫书法行书简体" panose="02000603000000000000" pitchFamily="2" charset="-128"/>
              <a:ea typeface="27禹卫书法行书简体" panose="02000603000000000000" pitchFamily="2" charset="-128"/>
            </a:endParaRPr>
          </a:p>
          <a:p>
            <a:r>
              <a:rPr lang="zh-CN" altLang="en-US" sz="72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27禹卫书法行书简体" panose="02000603000000000000" pitchFamily="2" charset="-128"/>
                <a:ea typeface="27禹卫书法行书简体" panose="02000603000000000000" pitchFamily="2" charset="-128"/>
              </a:rPr>
              <a:t>   预防艾滋</a:t>
            </a:r>
            <a:endParaRPr lang="zh-CN" altLang="en-US" sz="24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27禹卫书法行书简体" panose="02000603000000000000" pitchFamily="2" charset="-128"/>
              <a:ea typeface="27禹卫书法行书简体" panose="02000603000000000000" pitchFamily="2" charset="-128"/>
            </a:endParaRPr>
          </a:p>
          <a:p>
            <a:endParaRPr lang="zh-CN" altLang="en-US" sz="24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27禹卫书法行书简体" panose="02000603000000000000" pitchFamily="2" charset="-128"/>
              <a:ea typeface="27禹卫书法行书简体" panose="02000603000000000000" pitchFamily="2" charset="-128"/>
            </a:endParaRPr>
          </a:p>
          <a:p>
            <a:endParaRPr lang="zh-CN" altLang="en-US" sz="24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27禹卫书法行书简体" panose="02000603000000000000" pitchFamily="2" charset="-128"/>
              <a:ea typeface="27禹卫书法行书简体" panose="02000603000000000000" pitchFamily="2" charset="-128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558" y="1213723"/>
            <a:ext cx="1480141" cy="14801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43180"/>
            <a:ext cx="9144000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9"/>
          <a:stretch>
            <a:fillRect/>
          </a:stretch>
        </p:blipFill>
        <p:spPr>
          <a:xfrm>
            <a:off x="0" y="3837214"/>
            <a:ext cx="9144000" cy="130628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5" t="15654" r="34602" b="61806"/>
          <a:stretch>
            <a:fillRect/>
          </a:stretch>
        </p:blipFill>
        <p:spPr>
          <a:xfrm>
            <a:off x="7126901" y="104415"/>
            <a:ext cx="1799771" cy="103051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274282" y="1110309"/>
            <a:ext cx="1965603" cy="6551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15340"/>
            <a:r>
              <a:rPr lang="en-US" altLang="zh-CN" sz="3655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宋体" panose="02010600030101010101" pitchFamily="2" charset="-122"/>
              </a:rPr>
              <a:t>CATALOG</a:t>
            </a:r>
            <a:endParaRPr lang="zh-CN" altLang="en-US" sz="3655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55135" y="478618"/>
            <a:ext cx="1255472" cy="717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15340"/>
            <a:r>
              <a:rPr lang="zh-CN" altLang="en-US" sz="4065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目录</a:t>
            </a:r>
            <a:endParaRPr lang="zh-CN" altLang="en-US" sz="4065" b="1" dirty="0">
              <a:solidFill>
                <a:schemeClr val="tx1">
                  <a:lumMod val="95000"/>
                  <a:lumOff val="5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392587" y="1813244"/>
            <a:ext cx="1726040" cy="18672"/>
          </a:xfrm>
          <a:prstGeom prst="line">
            <a:avLst/>
          </a:prstGeom>
          <a:ln w="25400">
            <a:solidFill>
              <a:srgbClr val="C514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剪去单角的矩形 6"/>
          <p:cNvSpPr/>
          <p:nvPr>
            <p:custDataLst>
              <p:tags r:id="rId3"/>
            </p:custDataLst>
          </p:nvPr>
        </p:nvSpPr>
        <p:spPr>
          <a:xfrm rot="5400000">
            <a:off x="1062269" y="2211501"/>
            <a:ext cx="585208" cy="585208"/>
          </a:xfrm>
          <a:prstGeom prst="snip1Rect">
            <a:avLst/>
          </a:prstGeom>
          <a:solidFill>
            <a:srgbClr val="C51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5340"/>
            <a:endParaRPr lang="zh-CN" altLang="en-US" sz="162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>
            <p:custDataLst>
              <p:tags r:id="rId4"/>
            </p:custDataLst>
          </p:nvPr>
        </p:nvSpPr>
        <p:spPr>
          <a:xfrm>
            <a:off x="1129805" y="2079618"/>
            <a:ext cx="449162" cy="717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15340"/>
            <a:r>
              <a:rPr lang="en-US" altLang="zh-CN" sz="406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1</a:t>
            </a:r>
            <a:endParaRPr lang="zh-CN" altLang="en-US" sz="406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1803304" y="2285922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尚酷简体"/>
                <a:ea typeface="方正尚酷简体"/>
              </a:rPr>
              <a:t>什么是艾滋病？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方正尚酷简体"/>
              <a:ea typeface="方正尚酷简体"/>
            </a:endParaRPr>
          </a:p>
        </p:txBody>
      </p:sp>
      <p:sp>
        <p:nvSpPr>
          <p:cNvPr id="19" name="剪去单角的矩形 6"/>
          <p:cNvSpPr/>
          <p:nvPr>
            <p:custDataLst>
              <p:tags r:id="rId6"/>
            </p:custDataLst>
          </p:nvPr>
        </p:nvSpPr>
        <p:spPr>
          <a:xfrm rot="5400000">
            <a:off x="4938683" y="2198211"/>
            <a:ext cx="585208" cy="585208"/>
          </a:xfrm>
          <a:prstGeom prst="snip1Rect">
            <a:avLst/>
          </a:prstGeom>
          <a:solidFill>
            <a:srgbClr val="C51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5340"/>
            <a:endParaRPr lang="zh-CN" altLang="en-US" sz="162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>
            <p:custDataLst>
              <p:tags r:id="rId7"/>
            </p:custDataLst>
          </p:nvPr>
        </p:nvSpPr>
        <p:spPr>
          <a:xfrm>
            <a:off x="5005584" y="2137448"/>
            <a:ext cx="449162" cy="717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15340"/>
            <a:r>
              <a:rPr lang="en-US" altLang="zh-CN" sz="406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2</a:t>
            </a:r>
            <a:endParaRPr lang="zh-CN" altLang="en-US" sz="406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1" name="矩形 20"/>
          <p:cNvSpPr/>
          <p:nvPr>
            <p:custDataLst>
              <p:tags r:id="rId8"/>
            </p:custDataLst>
          </p:nvPr>
        </p:nvSpPr>
        <p:spPr>
          <a:xfrm>
            <a:off x="5679718" y="2271361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尚酷简体"/>
                <a:ea typeface="方正尚酷简体"/>
              </a:rPr>
              <a:t>艾滋病的危害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方正尚酷简体"/>
              <a:ea typeface="方正尚酷简体"/>
            </a:endParaRPr>
          </a:p>
        </p:txBody>
      </p:sp>
      <p:sp>
        <p:nvSpPr>
          <p:cNvPr id="22" name="剪去单角的矩形 6"/>
          <p:cNvSpPr/>
          <p:nvPr>
            <p:custDataLst>
              <p:tags r:id="rId9"/>
            </p:custDataLst>
          </p:nvPr>
        </p:nvSpPr>
        <p:spPr>
          <a:xfrm rot="5400000">
            <a:off x="1062904" y="3330899"/>
            <a:ext cx="585208" cy="585208"/>
          </a:xfrm>
          <a:prstGeom prst="snip1Rect">
            <a:avLst/>
          </a:prstGeom>
          <a:solidFill>
            <a:srgbClr val="C51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5340"/>
            <a:endParaRPr lang="zh-CN" altLang="en-US" sz="162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>
            <p:custDataLst>
              <p:tags r:id="rId10"/>
            </p:custDataLst>
          </p:nvPr>
        </p:nvSpPr>
        <p:spPr>
          <a:xfrm>
            <a:off x="1129805" y="3270136"/>
            <a:ext cx="449162" cy="717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15340"/>
            <a:r>
              <a:rPr lang="en-US" altLang="zh-CN" sz="406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3</a:t>
            </a:r>
            <a:endParaRPr lang="zh-CN" altLang="en-US" sz="406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4" name="矩形 23"/>
          <p:cNvSpPr/>
          <p:nvPr>
            <p:custDataLst>
              <p:tags r:id="rId11"/>
            </p:custDataLst>
          </p:nvPr>
        </p:nvSpPr>
        <p:spPr>
          <a:xfrm>
            <a:off x="1803939" y="340405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尚酷简体"/>
                <a:ea typeface="方正尚酷简体"/>
              </a:rPr>
              <a:t>艾滋病的传播途径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方正尚酷简体"/>
              <a:ea typeface="方正尚酷简体"/>
            </a:endParaRPr>
          </a:p>
        </p:txBody>
      </p:sp>
      <p:sp>
        <p:nvSpPr>
          <p:cNvPr id="25" name="剪去单角的矩形 6"/>
          <p:cNvSpPr/>
          <p:nvPr>
            <p:custDataLst>
              <p:tags r:id="rId12"/>
            </p:custDataLst>
          </p:nvPr>
        </p:nvSpPr>
        <p:spPr>
          <a:xfrm rot="5400000">
            <a:off x="4938683" y="3198863"/>
            <a:ext cx="585208" cy="585208"/>
          </a:xfrm>
          <a:prstGeom prst="snip1Rect">
            <a:avLst/>
          </a:prstGeom>
          <a:solidFill>
            <a:srgbClr val="C51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5340"/>
            <a:endParaRPr lang="zh-CN" altLang="en-US" sz="162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6" name="矩形 25"/>
          <p:cNvSpPr/>
          <p:nvPr>
            <p:custDataLst>
              <p:tags r:id="rId13"/>
            </p:custDataLst>
          </p:nvPr>
        </p:nvSpPr>
        <p:spPr>
          <a:xfrm>
            <a:off x="5005584" y="3138100"/>
            <a:ext cx="449162" cy="717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15340"/>
            <a:r>
              <a:rPr lang="en-US" altLang="zh-CN" sz="4065" dirty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rPr>
              <a:t>4</a:t>
            </a:r>
            <a:endParaRPr lang="zh-CN" altLang="en-US" sz="4065" dirty="0">
              <a:solidFill>
                <a:prstClr val="white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>
            <p:custDataLst>
              <p:tags r:id="rId14"/>
            </p:custDataLst>
          </p:nvPr>
        </p:nvSpPr>
        <p:spPr>
          <a:xfrm>
            <a:off x="5679718" y="3272014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方正尚酷简体"/>
                <a:ea typeface="方正尚酷简体"/>
              </a:rPr>
              <a:t>如何预防艾滋病</a:t>
            </a:r>
            <a:endParaRPr lang="zh-CN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方正尚酷简体"/>
              <a:ea typeface="方正尚酷简体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65" t="-1270" r="3847" b="46172"/>
          <a:stretch>
            <a:fillRect/>
          </a:stretch>
        </p:blipFill>
        <p:spPr>
          <a:xfrm>
            <a:off x="5103894" y="1068614"/>
            <a:ext cx="3832303" cy="39411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9"/>
          <a:stretch>
            <a:fillRect/>
          </a:stretch>
        </p:blipFill>
        <p:spPr>
          <a:xfrm>
            <a:off x="0" y="3837214"/>
            <a:ext cx="9144000" cy="130628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5" t="15654" r="34602" b="61806"/>
          <a:stretch>
            <a:fillRect/>
          </a:stretch>
        </p:blipFill>
        <p:spPr>
          <a:xfrm>
            <a:off x="4749558" y="1162769"/>
            <a:ext cx="1799771" cy="1030514"/>
          </a:xfrm>
          <a:prstGeom prst="rect">
            <a:avLst/>
          </a:prstGeom>
        </p:spPr>
      </p:pic>
      <p:sp>
        <p:nvSpPr>
          <p:cNvPr id="12" name="TextBox 48"/>
          <p:cNvSpPr txBox="1"/>
          <p:nvPr/>
        </p:nvSpPr>
        <p:spPr>
          <a:xfrm>
            <a:off x="1262833" y="2120662"/>
            <a:ext cx="389692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914400"/>
            <a:r>
              <a:rPr lang="zh-CN" altLang="en-US" sz="3200" b="1" spc="300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什么是艾滋病？</a:t>
            </a:r>
            <a:endParaRPr lang="zh-CN" altLang="en-US" sz="3200" b="1" spc="300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9"/>
          <p:cNvSpPr txBox="1"/>
          <p:nvPr/>
        </p:nvSpPr>
        <p:spPr>
          <a:xfrm>
            <a:off x="1262833" y="2590810"/>
            <a:ext cx="3500218" cy="207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1262833" y="1459439"/>
            <a:ext cx="2914228" cy="741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60" tIns="31780" rIns="63560" bIns="3178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400" b="1" i="0" u="none" strike="noStrike" kern="1200" cap="none" spc="300" normalizeH="0" baseline="0" noProof="0" dirty="0">
                <a:ln>
                  <a:noFill/>
                </a:ln>
                <a:solidFill>
                  <a:srgbClr val="C514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PART 01</a:t>
            </a:r>
            <a:endParaRPr kumimoji="0" lang="zh-CN" altLang="en-US" sz="4400" b="1" i="0" u="none" strike="noStrike" kern="1200" cap="none" spc="300" normalizeH="0" baseline="0" noProof="0" dirty="0">
              <a:ln>
                <a:noFill/>
              </a:ln>
              <a:solidFill>
                <a:srgbClr val="C5144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1010103" y="205220"/>
            <a:ext cx="3684688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什么是艾滋病？</a:t>
            </a:r>
            <a:endParaRPr lang="en-US" altLang="zh-CN" sz="2400" b="1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1"/>
          <p:cNvSpPr txBox="1"/>
          <p:nvPr/>
        </p:nvSpPr>
        <p:spPr>
          <a:xfrm>
            <a:off x="4374242" y="1352660"/>
            <a:ext cx="4450444" cy="252960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艾滋病是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Acquired Immune Deficiency Syndrome(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获得性免疫缺陷综合征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的缩写“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AIDS”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的中文名称，它是由于感染了人类免疫缺陷病毒</a:t>
            </a:r>
            <a:r>
              <a:rPr lang="zh-CN" altLang="en-US" sz="12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（简称</a:t>
            </a:r>
            <a:r>
              <a:rPr lang="en-US" altLang="zh-CN" sz="12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</a:t>
            </a:r>
            <a:r>
              <a:rPr lang="zh-CN" altLang="en-US" sz="12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，又称艾滋病病毒）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后引起的一种传染病。艾滋病病毒侵入人体后，它把人体免疫系统中最重要的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T4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淋巴细胞作为攻击目标，大量吞噬、破坏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T4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淋巴细胞，从而破坏人的免疫系统，最终使免疫系统崩溃，人体丧失对各种疾病的抵抗能力。抵御疾病的能力降低，</a:t>
            </a:r>
            <a:r>
              <a:rPr lang="zh-CN" altLang="en-US" sz="12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易发生多种感染和肿瘤，最终导致死亡。</a:t>
            </a:r>
            <a:endParaRPr lang="zh-CN" altLang="en-US" sz="1200" b="1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451" y="1509486"/>
            <a:ext cx="3507662" cy="238411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48320"/>
            <a:ext cx="808519" cy="10426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991052" y="205220"/>
            <a:ext cx="4476297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艾滋病病毒感染者与艾滋病病人</a:t>
            </a:r>
            <a:endParaRPr lang="zh-CN" altLang="en-US" sz="2400" b="1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9745"/>
            <a:ext cx="808519" cy="10426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圆角矩形 28"/>
          <p:cNvSpPr/>
          <p:nvPr/>
        </p:nvSpPr>
        <p:spPr>
          <a:xfrm>
            <a:off x="582845" y="1579519"/>
            <a:ext cx="7959722" cy="441383"/>
          </a:xfrm>
          <a:prstGeom prst="roundRect">
            <a:avLst/>
          </a:prstGeom>
          <a:solidFill>
            <a:srgbClr val="C5144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defTabSz="342900">
              <a:defRPr/>
            </a:pPr>
            <a:endParaRPr lang="zh-CN" altLang="en-US" dirty="0">
              <a:solidFill>
                <a:prstClr val="white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213691" y="1515811"/>
            <a:ext cx="6698031" cy="5572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/>
            <a:r>
              <a:rPr lang="zh-CN" altLang="en-US" sz="1650" b="1" dirty="0">
                <a:solidFill>
                  <a:srgbClr val="FFFD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（一）</a:t>
            </a:r>
            <a:r>
              <a:rPr lang="en-US" altLang="zh-CN" sz="1650" b="1" dirty="0">
                <a:solidFill>
                  <a:srgbClr val="FFFD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</a:t>
            </a:r>
            <a:r>
              <a:rPr lang="zh-CN" altLang="en-US" sz="1650" b="1" dirty="0">
                <a:solidFill>
                  <a:srgbClr val="FFFD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感染的自然病史</a:t>
            </a:r>
            <a:endParaRPr lang="zh-CN" altLang="en-US" sz="1650" b="1" dirty="0">
              <a:solidFill>
                <a:srgbClr val="FFFD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21"/>
          <p:cNvSpPr/>
          <p:nvPr/>
        </p:nvSpPr>
        <p:spPr>
          <a:xfrm>
            <a:off x="687072" y="2597092"/>
            <a:ext cx="2142224" cy="428257"/>
          </a:xfrm>
          <a:prstGeom prst="roundRect">
            <a:avLst/>
          </a:prstGeom>
          <a:noFill/>
          <a:ln w="12700">
            <a:solidFill>
              <a:srgbClr val="D4282A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pPr algn="ctr" defTabSz="342900">
              <a:defRPr/>
            </a:pPr>
            <a:endParaRPr lang="zh-CN" altLang="en-US" sz="825">
              <a:solidFill>
                <a:srgbClr val="C5144B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7" name="圆角矩形 22"/>
          <p:cNvSpPr/>
          <p:nvPr/>
        </p:nvSpPr>
        <p:spPr>
          <a:xfrm>
            <a:off x="6428918" y="2597092"/>
            <a:ext cx="2142224" cy="441383"/>
          </a:xfrm>
          <a:prstGeom prst="roundRect">
            <a:avLst/>
          </a:prstGeom>
          <a:noFill/>
          <a:ln w="12700">
            <a:solidFill>
              <a:srgbClr val="D4282A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pPr algn="ctr" defTabSz="342900">
              <a:defRPr/>
            </a:pPr>
            <a:endParaRPr lang="zh-CN" altLang="en-US" sz="825">
              <a:solidFill>
                <a:srgbClr val="C5144B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19112" y="2635191"/>
            <a:ext cx="1078142" cy="3231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FFF00"/>
                </a:solidFill>
                <a:effectLst>
                  <a:glow rad="101600">
                    <a:srgbClr val="C00000"/>
                  </a:glow>
                  <a:outerShdw blurRad="203200" dist="101600" dir="5400000" algn="tl" rotWithShape="0">
                    <a:prstClr val="black">
                      <a:alpha val="60000"/>
                    </a:prstClr>
                  </a:outerShdw>
                </a:effectLst>
                <a:latin typeface="方正兰亭粗黑_GBK" panose="02000000000000000000" pitchFamily="2" charset="-122"/>
                <a:ea typeface="方正兰亭粗黑_GBK" panose="02000000000000000000" pitchFamily="2" charset="-122"/>
              </a:defRPr>
            </a:lvl1pPr>
          </a:lstStyle>
          <a:p>
            <a:pPr algn="ctr" defTabSz="342900">
              <a:defRPr/>
            </a:pPr>
            <a:r>
              <a:rPr lang="zh-CN" altLang="en-US" sz="1500" b="1" dirty="0">
                <a:solidFill>
                  <a:srgbClr val="C5144B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窗口期</a:t>
            </a:r>
            <a:endParaRPr lang="zh-CN" altLang="en-US" sz="1500" b="1" dirty="0">
              <a:solidFill>
                <a:srgbClr val="C5144B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085272" y="2635191"/>
            <a:ext cx="1078142" cy="3231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solidFill>
                  <a:schemeClr val="bg1"/>
                </a:solidFill>
                <a:effectLst/>
                <a:latin typeface="方正兰亭中黑_GBK" panose="02000000000000000000" pitchFamily="2" charset="-122"/>
                <a:ea typeface="方正兰亭中黑_GBK" panose="02000000000000000000" pitchFamily="2" charset="-122"/>
              </a:defRPr>
            </a:lvl1pPr>
          </a:lstStyle>
          <a:p>
            <a:pPr algn="ctr" defTabSz="342900">
              <a:defRPr/>
            </a:pPr>
            <a:r>
              <a:rPr lang="zh-CN" altLang="en-US" sz="15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潜伏期</a:t>
            </a:r>
            <a:endParaRPr lang="zh-CN" altLang="en-US" sz="1500" b="1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960958" y="2635191"/>
            <a:ext cx="1078142" cy="3231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1600">
                <a:solidFill>
                  <a:schemeClr val="bg1"/>
                </a:solidFill>
                <a:effectLst/>
                <a:latin typeface="方正兰亭中黑_GBK" panose="02000000000000000000" pitchFamily="2" charset="-122"/>
                <a:ea typeface="方正兰亭中黑_GBK" panose="02000000000000000000" pitchFamily="2" charset="-122"/>
              </a:defRPr>
            </a:lvl1pPr>
          </a:lstStyle>
          <a:p>
            <a:pPr algn="ctr" defTabSz="342900">
              <a:defRPr/>
            </a:pPr>
            <a:r>
              <a:rPr lang="zh-CN" altLang="en-US" sz="15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发病期</a:t>
            </a:r>
            <a:endParaRPr lang="zh-CN" altLang="en-US" sz="1500" b="1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1" name="圆角矩形 26"/>
          <p:cNvSpPr/>
          <p:nvPr/>
        </p:nvSpPr>
        <p:spPr>
          <a:xfrm>
            <a:off x="3553233" y="2597092"/>
            <a:ext cx="2142224" cy="428257"/>
          </a:xfrm>
          <a:prstGeom prst="roundRect">
            <a:avLst/>
          </a:prstGeom>
          <a:noFill/>
          <a:ln w="12700">
            <a:solidFill>
              <a:srgbClr val="D4282A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pPr algn="ctr" defTabSz="342900">
              <a:defRPr/>
            </a:pPr>
            <a:endParaRPr lang="zh-CN" altLang="en-US" sz="825">
              <a:solidFill>
                <a:srgbClr val="C5144B"/>
              </a:solidFill>
              <a:latin typeface="Calibri" panose="020F0502020204030204"/>
              <a:ea typeface="等线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7191" y="3100939"/>
            <a:ext cx="2316395" cy="988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50240">
              <a:lnSpc>
                <a:spcPct val="150000"/>
              </a:lnSpc>
              <a:spcBef>
                <a:spcPts val="425"/>
              </a:spcBef>
              <a:spcAft>
                <a:spcPts val="425"/>
              </a:spcAft>
              <a:defRPr/>
            </a:pP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在感染的早期，尚不能检测出</a:t>
            </a:r>
            <a:r>
              <a:rPr kumimoji="1" lang="en-US" altLang="zh-CN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HIV</a:t>
            </a: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抗体，但体内已有</a:t>
            </a:r>
            <a:r>
              <a:rPr kumimoji="1" lang="en-US" altLang="zh-CN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HIV</a:t>
            </a: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存在，并具有感染性。大约经过</a:t>
            </a:r>
            <a:r>
              <a:rPr kumimoji="1" lang="en-US" altLang="zh-CN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4~8</a:t>
            </a: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周后，病人体内出现</a:t>
            </a:r>
            <a:r>
              <a:rPr kumimoji="1" lang="en-US" altLang="zh-CN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HIV</a:t>
            </a: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抗体，这一阶段被称为窗口期。 </a:t>
            </a:r>
            <a:endParaRPr lang="zh-CN" altLang="en-US" sz="1000" dirty="0">
              <a:solidFill>
                <a:srgbClr val="2D31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360831" y="3100939"/>
            <a:ext cx="2628809" cy="988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50240">
              <a:lnSpc>
                <a:spcPct val="150000"/>
              </a:lnSpc>
              <a:spcBef>
                <a:spcPts val="425"/>
              </a:spcBef>
              <a:spcAft>
                <a:spcPts val="425"/>
              </a:spcAft>
              <a:defRPr/>
            </a:pP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病毒与免疫系统“斗争”的阶段为潜伏期（</a:t>
            </a:r>
            <a:r>
              <a:rPr kumimoji="1" lang="en-US" altLang="zh-CN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2---10</a:t>
            </a: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年）。在这一阶段，病毒及被攻击的细胞彼此快速增殖，又迅速地被损坏。最后，病毒摧毁免疫细胞，导致成为艾滋病人。 </a:t>
            </a:r>
            <a:endParaRPr lang="zh-CN" altLang="en-US" sz="1000" dirty="0">
              <a:solidFill>
                <a:srgbClr val="2D31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266997" y="3100939"/>
            <a:ext cx="2349866" cy="988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50240">
              <a:lnSpc>
                <a:spcPct val="150000"/>
              </a:lnSpc>
              <a:spcBef>
                <a:spcPts val="425"/>
              </a:spcBef>
              <a:spcAft>
                <a:spcPts val="425"/>
              </a:spcAft>
              <a:defRPr/>
            </a:pP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从感染</a:t>
            </a:r>
            <a:r>
              <a:rPr kumimoji="1" lang="en-US" altLang="zh-CN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HIV</a:t>
            </a: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到发病，一般为</a:t>
            </a:r>
            <a:r>
              <a:rPr kumimoji="1" lang="en-US" altLang="zh-CN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2--10</a:t>
            </a: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年。不治疗，从发病到死亡</a:t>
            </a:r>
            <a:r>
              <a:rPr kumimoji="1" lang="en-US" altLang="zh-CN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12</a:t>
            </a: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－</a:t>
            </a:r>
            <a:r>
              <a:rPr kumimoji="1" lang="en-US" altLang="zh-CN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24</a:t>
            </a: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个月在非洲，潜伏期为</a:t>
            </a:r>
            <a:r>
              <a:rPr kumimoji="1" lang="en-US" altLang="zh-CN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6--8</a:t>
            </a:r>
            <a:r>
              <a:rPr kumimoji="1" lang="zh-CN" altLang="en-US" sz="1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年， 发病到死亡时间在一年以内。</a:t>
            </a:r>
            <a:endParaRPr lang="zh-CN" altLang="en-US" sz="1000" dirty="0">
              <a:solidFill>
                <a:srgbClr val="2D31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箭头: 下 1"/>
          <p:cNvSpPr/>
          <p:nvPr/>
        </p:nvSpPr>
        <p:spPr>
          <a:xfrm>
            <a:off x="1647825" y="2247305"/>
            <a:ext cx="400050" cy="229195"/>
          </a:xfrm>
          <a:prstGeom prst="downArrow">
            <a:avLst/>
          </a:prstGeom>
          <a:solidFill>
            <a:srgbClr val="C51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箭头: 下 27"/>
          <p:cNvSpPr/>
          <p:nvPr/>
        </p:nvSpPr>
        <p:spPr>
          <a:xfrm>
            <a:off x="4362680" y="2247305"/>
            <a:ext cx="400050" cy="229195"/>
          </a:xfrm>
          <a:prstGeom prst="downArrow">
            <a:avLst/>
          </a:prstGeom>
          <a:solidFill>
            <a:srgbClr val="C51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箭头: 下 28"/>
          <p:cNvSpPr/>
          <p:nvPr/>
        </p:nvSpPr>
        <p:spPr>
          <a:xfrm>
            <a:off x="7300004" y="2247305"/>
            <a:ext cx="400050" cy="229195"/>
          </a:xfrm>
          <a:prstGeom prst="downArrow">
            <a:avLst/>
          </a:prstGeom>
          <a:solidFill>
            <a:srgbClr val="C51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991052" y="205220"/>
            <a:ext cx="4476297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艾滋病病毒感染者与艾滋病病人</a:t>
            </a:r>
            <a:endParaRPr lang="zh-CN" altLang="en-US" sz="2400" b="1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9745"/>
            <a:ext cx="808519" cy="10426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3" name="文本"/>
          <p:cNvSpPr txBox="1"/>
          <p:nvPr/>
        </p:nvSpPr>
        <p:spPr>
          <a:xfrm>
            <a:off x="4724375" y="1734594"/>
            <a:ext cx="3905066" cy="18303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indent="342900">
              <a:lnSpc>
                <a:spcPct val="150000"/>
              </a:lnSpc>
              <a:spcAft>
                <a:spcPts val="750"/>
              </a:spcAft>
              <a:defRPr/>
            </a:pPr>
            <a:r>
              <a:rPr lang="zh-CN" altLang="en-US" sz="1650" b="1" spc="38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艾滋病的临床表现： </a:t>
            </a:r>
            <a:r>
              <a:rPr kumimoji="0" lang="zh-CN" altLang="en-US" sz="1200" b="0" i="0" u="none" strike="noStrike" kern="1200" cap="none" spc="38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：</a:t>
            </a:r>
            <a:endParaRPr kumimoji="0" lang="en-US" altLang="zh-CN" sz="1200" b="0" i="0" u="none" strike="noStrike" kern="1200" cap="none" spc="38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lvl="0" indent="342900">
              <a:lnSpc>
                <a:spcPct val="150000"/>
              </a:lnSpc>
              <a:spcAft>
                <a:spcPts val="750"/>
              </a:spcAft>
              <a:defRPr/>
            </a:pPr>
            <a:r>
              <a:rPr lang="zh-CN" altLang="en-US" sz="1400" spc="38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体症：</a:t>
            </a:r>
            <a:r>
              <a:rPr lang="zh-CN" altLang="en-US" sz="1400" spc="38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低热、腹泻、消瘦、全身、淋巴结肿大、多系统、多脏器</a:t>
            </a:r>
            <a:r>
              <a:rPr lang="zh-CN" altLang="en-US" sz="1400" spc="38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损害等表现；（晚期</a:t>
            </a:r>
            <a:r>
              <a:rPr lang="en-US" altLang="zh-CN" sz="1400" spc="38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1400" spc="38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多伴有各种条件性感染和恶性肿瘤及多脏器损害，也可有消耗综合征和痴呆）</a:t>
            </a:r>
            <a:endParaRPr lang="zh-CN" altLang="en-US" sz="1400" spc="38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92" y="1674640"/>
            <a:ext cx="3558883" cy="2256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reflection blurRad="12700" stA="38000" endPos="28000" dist="5000" dir="5400000" sy="-100000" algn="bl" rotWithShape="0"/>
          </a:effectLst>
        </p:spPr>
      </p:pic>
      <p:grpSp>
        <p:nvGrpSpPr>
          <p:cNvPr id="25" name="组合"/>
          <p:cNvGrpSpPr/>
          <p:nvPr/>
        </p:nvGrpSpPr>
        <p:grpSpPr>
          <a:xfrm>
            <a:off x="4563566" y="1842382"/>
            <a:ext cx="474436" cy="482426"/>
            <a:chOff x="7128344" y="1317924"/>
            <a:chExt cx="632581" cy="643235"/>
          </a:xfrm>
        </p:grpSpPr>
        <p:sp>
          <p:nvSpPr>
            <p:cNvPr id="30" name="矩形"/>
            <p:cNvSpPr/>
            <p:nvPr/>
          </p:nvSpPr>
          <p:spPr>
            <a:xfrm>
              <a:off x="7128344" y="1317924"/>
              <a:ext cx="214412" cy="214412"/>
            </a:xfrm>
            <a:prstGeom prst="rect">
              <a:avLst/>
            </a:prstGeom>
            <a:solidFill>
              <a:srgbClr val="D7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矩形"/>
            <p:cNvSpPr/>
            <p:nvPr/>
          </p:nvSpPr>
          <p:spPr>
            <a:xfrm>
              <a:off x="7331436" y="1317924"/>
              <a:ext cx="214412" cy="214412"/>
            </a:xfrm>
            <a:prstGeom prst="rect">
              <a:avLst/>
            </a:prstGeom>
            <a:solidFill>
              <a:srgbClr val="D70000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矩形"/>
            <p:cNvSpPr/>
            <p:nvPr/>
          </p:nvSpPr>
          <p:spPr>
            <a:xfrm>
              <a:off x="7546513" y="1317924"/>
              <a:ext cx="214412" cy="214412"/>
            </a:xfrm>
            <a:prstGeom prst="rect">
              <a:avLst/>
            </a:prstGeom>
            <a:solidFill>
              <a:srgbClr val="D70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矩形"/>
            <p:cNvSpPr/>
            <p:nvPr/>
          </p:nvSpPr>
          <p:spPr>
            <a:xfrm>
              <a:off x="7128344" y="1532336"/>
              <a:ext cx="214412" cy="214412"/>
            </a:xfrm>
            <a:prstGeom prst="rect">
              <a:avLst/>
            </a:prstGeom>
            <a:solidFill>
              <a:srgbClr val="D70000">
                <a:lumMod val="60000"/>
                <a:lumOff val="4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矩形"/>
            <p:cNvSpPr/>
            <p:nvPr/>
          </p:nvSpPr>
          <p:spPr>
            <a:xfrm>
              <a:off x="7128344" y="1746747"/>
              <a:ext cx="214412" cy="214412"/>
            </a:xfrm>
            <a:prstGeom prst="rect">
              <a:avLst/>
            </a:prstGeom>
            <a:solidFill>
              <a:srgbClr val="D70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5" name="矩形"/>
            <p:cNvSpPr/>
            <p:nvPr/>
          </p:nvSpPr>
          <p:spPr>
            <a:xfrm>
              <a:off x="7331436" y="1532336"/>
              <a:ext cx="214412" cy="214412"/>
            </a:xfrm>
            <a:prstGeom prst="rect">
              <a:avLst/>
            </a:prstGeom>
            <a:solidFill>
              <a:srgbClr val="D70000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65" t="-1270" r="3847" b="46172"/>
          <a:stretch>
            <a:fillRect/>
          </a:stretch>
        </p:blipFill>
        <p:spPr>
          <a:xfrm>
            <a:off x="5103894" y="1068614"/>
            <a:ext cx="3832303" cy="39411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17" b="77460"/>
          <a:stretch>
            <a:fillRect/>
          </a:stretch>
        </p:blipFill>
        <p:spPr>
          <a:xfrm>
            <a:off x="0" y="0"/>
            <a:ext cx="1799771" cy="10305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9"/>
          <a:stretch>
            <a:fillRect/>
          </a:stretch>
        </p:blipFill>
        <p:spPr>
          <a:xfrm>
            <a:off x="0" y="3837214"/>
            <a:ext cx="9144000" cy="130628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5" t="15654" r="34602" b="61806"/>
          <a:stretch>
            <a:fillRect/>
          </a:stretch>
        </p:blipFill>
        <p:spPr>
          <a:xfrm>
            <a:off x="4749558" y="1162769"/>
            <a:ext cx="1799771" cy="1030514"/>
          </a:xfrm>
          <a:prstGeom prst="rect">
            <a:avLst/>
          </a:prstGeom>
        </p:spPr>
      </p:pic>
      <p:sp>
        <p:nvSpPr>
          <p:cNvPr id="12" name="TextBox 48"/>
          <p:cNvSpPr txBox="1"/>
          <p:nvPr/>
        </p:nvSpPr>
        <p:spPr>
          <a:xfrm>
            <a:off x="1262833" y="2120662"/>
            <a:ext cx="389692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914400"/>
            <a:r>
              <a:rPr lang="zh-CN" altLang="en-US" sz="3200" b="1" spc="300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艾滋病的危害</a:t>
            </a:r>
            <a:endParaRPr lang="zh-CN" altLang="en-US" sz="3200" b="1" spc="300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9"/>
          <p:cNvSpPr txBox="1"/>
          <p:nvPr/>
        </p:nvSpPr>
        <p:spPr>
          <a:xfrm>
            <a:off x="1262833" y="2590810"/>
            <a:ext cx="3500218" cy="207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1262833" y="1459439"/>
            <a:ext cx="2914228" cy="741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60" tIns="31780" rIns="63560" bIns="3178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400" b="1" i="0" u="none" strike="noStrike" kern="1200" cap="none" spc="300" normalizeH="0" baseline="0" noProof="0" dirty="0">
                <a:ln>
                  <a:noFill/>
                </a:ln>
                <a:solidFill>
                  <a:srgbClr val="C514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PART 02</a:t>
            </a:r>
            <a:endParaRPr kumimoji="0" lang="zh-CN" altLang="en-US" sz="4400" b="1" i="0" u="none" strike="noStrike" kern="1200" cap="none" spc="300" normalizeH="0" baseline="0" noProof="0" dirty="0">
              <a:ln>
                <a:noFill/>
              </a:ln>
              <a:solidFill>
                <a:srgbClr val="C5144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155886" y="2470120"/>
            <a:ext cx="1733288" cy="435050"/>
          </a:xfrm>
          <a:prstGeom prst="rect">
            <a:avLst/>
          </a:prstGeom>
          <a:solidFill>
            <a:srgbClr val="C51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对个人的危害：</a:t>
            </a:r>
            <a:endParaRPr lang="zh-CN" altLang="en-US" sz="14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55886" y="2905168"/>
            <a:ext cx="1733288" cy="13237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82930" fontAlgn="base">
              <a:lnSpc>
                <a:spcPct val="130000"/>
              </a:lnSpc>
              <a:spcBef>
                <a:spcPts val="575"/>
              </a:spcBef>
              <a:spcAft>
                <a:spcPct val="0"/>
              </a:spcAft>
            </a:pP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心理、社会上讲，艾滋病病毒感染者一旦知道自己感染了艾滋病病毒，心理上会产生巨大的压力。另外，艾滋病病毒感染者容易受到社会的歧视，很难得到亲友的关心和照顾。</a:t>
            </a:r>
            <a:endParaRPr lang="zh-CN" altLang="en-US" sz="9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09714" y="2470122"/>
            <a:ext cx="1733288" cy="429298"/>
          </a:xfrm>
          <a:prstGeom prst="rect">
            <a:avLst/>
          </a:prstGeom>
          <a:solidFill>
            <a:srgbClr val="C51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对家庭的危害</a:t>
            </a:r>
            <a:endParaRPr lang="zh-CN" altLang="en-US" sz="14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709714" y="2899420"/>
            <a:ext cx="1733288" cy="13062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82930" fontAlgn="base">
              <a:lnSpc>
                <a:spcPct val="130000"/>
              </a:lnSpc>
              <a:spcBef>
                <a:spcPts val="575"/>
              </a:spcBef>
              <a:spcAft>
                <a:spcPct val="0"/>
              </a:spcAft>
            </a:pP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社会上对艾滋病人及感染者的种种歧视态度会殃及其家庭，他们的家庭成员和他们一样，也要背负其沉重的心理负担。由此容易产生家庭不和，甚至导致家庭破裂。</a:t>
            </a:r>
            <a:endParaRPr lang="zh-CN" altLang="en-US" sz="9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292117" y="2470120"/>
            <a:ext cx="1733288" cy="438900"/>
          </a:xfrm>
          <a:prstGeom prst="rect">
            <a:avLst/>
          </a:prstGeom>
          <a:solidFill>
            <a:srgbClr val="C514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b="1" dirty="0">
                <a:solidFill>
                  <a:srgbClr val="F8F8F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对国家、民族、的危害</a:t>
            </a:r>
            <a:endParaRPr lang="zh-CN" altLang="en-US" sz="1200" b="1" dirty="0">
              <a:solidFill>
                <a:srgbClr val="F8F8F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292117" y="2909020"/>
            <a:ext cx="1733288" cy="1335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82930" fontAlgn="base">
              <a:lnSpc>
                <a:spcPct val="130000"/>
              </a:lnSpc>
              <a:spcBef>
                <a:spcPts val="575"/>
              </a:spcBef>
              <a:spcAft>
                <a:spcPct val="0"/>
              </a:spcAft>
            </a:pP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撒哈拉以南非洲国家目前深受艾滋病肆虐之苦，一些国家的平均寿命不到</a:t>
            </a:r>
            <a:r>
              <a:rPr lang="en-US" altLang="zh-CN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33</a:t>
            </a:r>
            <a:r>
              <a:rPr lang="zh-CN" altLang="en-US" sz="9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rPr>
              <a:t>岁。艾滋病正在摧毁这些国家的经济和社会基础，这些国家人民的生活水平倒退了几十年。</a:t>
            </a:r>
            <a:endParaRPr lang="zh-CN" altLang="en-US" sz="900" dirty="0">
              <a:solidFill>
                <a:prstClr val="black">
                  <a:lumMod val="85000"/>
                  <a:lumOff val="1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sp>
        <p:nvSpPr>
          <p:cNvPr id="36" name="圆角矩形 23"/>
          <p:cNvSpPr/>
          <p:nvPr/>
        </p:nvSpPr>
        <p:spPr>
          <a:xfrm>
            <a:off x="1139302" y="1339424"/>
            <a:ext cx="1733288" cy="1108925"/>
          </a:xfrm>
          <a:prstGeom prst="round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60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37" name="圆角矩形 24"/>
          <p:cNvSpPr/>
          <p:nvPr/>
        </p:nvSpPr>
        <p:spPr>
          <a:xfrm>
            <a:off x="3693130" y="1303524"/>
            <a:ext cx="1733288" cy="1108925"/>
          </a:xfrm>
          <a:prstGeom prst="round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600" dirty="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38" name="wps稻壳儿七月上设计原创链接：http://chn.docer.com/works?userid=390257647"/>
          <p:cNvSpPr/>
          <p:nvPr/>
        </p:nvSpPr>
        <p:spPr>
          <a:xfrm>
            <a:off x="6275533" y="1291404"/>
            <a:ext cx="1733288" cy="1108925"/>
          </a:xfrm>
          <a:prstGeom prst="round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70" tIns="38885" rIns="77770" bIns="38885" rtlCol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1600">
              <a:solidFill>
                <a:prstClr val="white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39" name="标题 1"/>
          <p:cNvSpPr txBox="1"/>
          <p:nvPr/>
        </p:nvSpPr>
        <p:spPr>
          <a:xfrm>
            <a:off x="991052" y="205220"/>
            <a:ext cx="4476297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艾滋病的危害</a:t>
            </a:r>
            <a:endParaRPr lang="zh-CN" altLang="en-US" sz="2400" b="1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9745"/>
            <a:ext cx="808519" cy="10426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65" t="-1270" r="3847" b="46172"/>
          <a:stretch>
            <a:fillRect/>
          </a:stretch>
        </p:blipFill>
        <p:spPr>
          <a:xfrm>
            <a:off x="5103894" y="1068614"/>
            <a:ext cx="3832303" cy="39411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17" b="77460"/>
          <a:stretch>
            <a:fillRect/>
          </a:stretch>
        </p:blipFill>
        <p:spPr>
          <a:xfrm>
            <a:off x="0" y="0"/>
            <a:ext cx="1799771" cy="10305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9"/>
          <a:stretch>
            <a:fillRect/>
          </a:stretch>
        </p:blipFill>
        <p:spPr>
          <a:xfrm>
            <a:off x="0" y="3837214"/>
            <a:ext cx="9144000" cy="130628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5" t="15654" r="34602" b="61806"/>
          <a:stretch>
            <a:fillRect/>
          </a:stretch>
        </p:blipFill>
        <p:spPr>
          <a:xfrm>
            <a:off x="4749558" y="1162769"/>
            <a:ext cx="1799771" cy="1030514"/>
          </a:xfrm>
          <a:prstGeom prst="rect">
            <a:avLst/>
          </a:prstGeom>
        </p:spPr>
      </p:pic>
      <p:sp>
        <p:nvSpPr>
          <p:cNvPr id="12" name="TextBox 48"/>
          <p:cNvSpPr txBox="1"/>
          <p:nvPr/>
        </p:nvSpPr>
        <p:spPr>
          <a:xfrm>
            <a:off x="1262833" y="2120662"/>
            <a:ext cx="389692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914400"/>
            <a:r>
              <a:rPr lang="zh-CN" altLang="en-US" sz="3200" b="1" spc="300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艾滋病的传播途径</a:t>
            </a:r>
            <a:endParaRPr lang="zh-CN" altLang="en-US" sz="3200" b="1" spc="300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9"/>
          <p:cNvSpPr txBox="1"/>
          <p:nvPr/>
        </p:nvSpPr>
        <p:spPr>
          <a:xfrm>
            <a:off x="1262833" y="2590810"/>
            <a:ext cx="3500218" cy="207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1262833" y="1459439"/>
            <a:ext cx="2914228" cy="741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60" tIns="31780" rIns="63560" bIns="3178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400" b="1" i="0" u="none" strike="noStrike" kern="1200" cap="none" spc="300" normalizeH="0" baseline="0" noProof="0" dirty="0">
                <a:ln>
                  <a:noFill/>
                </a:ln>
                <a:solidFill>
                  <a:srgbClr val="C514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PART 03</a:t>
            </a:r>
            <a:endParaRPr kumimoji="0" lang="zh-CN" altLang="en-US" sz="4400" b="1" i="0" u="none" strike="noStrike" kern="1200" cap="none" spc="300" normalizeH="0" baseline="0" noProof="0" dirty="0">
              <a:ln>
                <a:noFill/>
              </a:ln>
              <a:solidFill>
                <a:srgbClr val="C5144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标题 1"/>
          <p:cNvSpPr txBox="1"/>
          <p:nvPr/>
        </p:nvSpPr>
        <p:spPr>
          <a:xfrm>
            <a:off x="991052" y="205220"/>
            <a:ext cx="4476297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艾滋病的传播途径</a:t>
            </a:r>
            <a:endParaRPr lang="zh-CN" altLang="en-US" sz="2400" b="1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9745"/>
            <a:ext cx="808519" cy="10426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5" name="椭圆 14"/>
          <p:cNvSpPr/>
          <p:nvPr/>
        </p:nvSpPr>
        <p:spPr>
          <a:xfrm>
            <a:off x="1198511" y="2814471"/>
            <a:ext cx="1223440" cy="1223440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858225" y="2804946"/>
            <a:ext cx="1223440" cy="1223440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865194" y="2804946"/>
            <a:ext cx="1223440" cy="122344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wps稻壳儿七月上原创链接：http://chn.docer.com/works?userid=390257647"/>
          <p:cNvSpPr/>
          <p:nvPr/>
        </p:nvSpPr>
        <p:spPr>
          <a:xfrm>
            <a:off x="2647572" y="977761"/>
            <a:ext cx="1223440" cy="1223440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solidFill>
                <a:prstClr val="white"/>
              </a:solidFill>
              <a:latin typeface="Calibri" panose="020F0502020204030204"/>
              <a:ea typeface="方正苏新诗柳楷简体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339313" y="977761"/>
            <a:ext cx="1223440" cy="1223440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dirty="0">
              <a:solidFill>
                <a:prstClr val="white"/>
              </a:solidFill>
              <a:latin typeface="Calibri" panose="020F0502020204030204"/>
              <a:ea typeface="方正苏新诗柳楷简体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079933" y="2267635"/>
            <a:ext cx="2396818" cy="30777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性传播： </a:t>
            </a:r>
            <a:endParaRPr lang="en-US" altLang="zh-CN" sz="1400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wps稻壳儿七月上原创链接：http://chn.docer.com/works?userid=390257647"/>
          <p:cNvSpPr/>
          <p:nvPr/>
        </p:nvSpPr>
        <p:spPr>
          <a:xfrm>
            <a:off x="5053049" y="2286685"/>
            <a:ext cx="1834068" cy="32893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血液传播：</a:t>
            </a:r>
            <a:endParaRPr lang="en-US" altLang="zh-CN" sz="1400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wps稻壳儿七月上原创链接：http://chn.docer.com/works?userid=390257647"/>
          <p:cNvSpPr/>
          <p:nvPr/>
        </p:nvSpPr>
        <p:spPr>
          <a:xfrm>
            <a:off x="1051307" y="4092356"/>
            <a:ext cx="1517849" cy="32893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血液传播：</a:t>
            </a:r>
            <a:r>
              <a:rPr lang="zh-CN" altLang="en-US" sz="1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552912" y="4082831"/>
            <a:ext cx="1834067" cy="32893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血液传播：</a:t>
            </a:r>
            <a:endParaRPr lang="en-US" altLang="zh-CN" sz="1400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wps稻壳儿七月上原创链接：http://chn.docer.com/works?userid=390257647"/>
          <p:cNvSpPr/>
          <p:nvPr/>
        </p:nvSpPr>
        <p:spPr>
          <a:xfrm>
            <a:off x="6406116" y="4082831"/>
            <a:ext cx="2141597" cy="328936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母婴传播：</a:t>
            </a:r>
            <a:endParaRPr lang="en-US" altLang="zh-CN" sz="1400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wps稻壳儿七月上原创链接：http://chn.docer.com/works?userid=390257647"/>
          <p:cNvSpPr/>
          <p:nvPr/>
        </p:nvSpPr>
        <p:spPr>
          <a:xfrm>
            <a:off x="1051307" y="4361616"/>
            <a:ext cx="1517849" cy="27828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共用注射器吸毒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552912" y="4352091"/>
            <a:ext cx="1834067" cy="48141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手术、拔牙、美容时使用没有严格消毒的器械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wps稻壳儿七月上原创链接：http://chn.docer.com/works?userid=390257647"/>
          <p:cNvSpPr/>
          <p:nvPr/>
        </p:nvSpPr>
        <p:spPr>
          <a:xfrm>
            <a:off x="6406116" y="4352091"/>
            <a:ext cx="2141597" cy="48141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感染艾滋病毒的妇女在怀孕、分娩和哺乳时都可能传播给婴儿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wps稻壳儿七月上原创链接：http://chn.docer.com/works?userid=390257647"/>
          <p:cNvSpPr/>
          <p:nvPr/>
        </p:nvSpPr>
        <p:spPr>
          <a:xfrm>
            <a:off x="5053049" y="2564209"/>
            <a:ext cx="1834068" cy="481414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输入被艾滋病毒污染的血液或血液制品或移植器官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270434" y="2549807"/>
            <a:ext cx="2015816" cy="26161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异性之间和同性恋之间传播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标题 1"/>
          <p:cNvSpPr txBox="1"/>
          <p:nvPr/>
        </p:nvSpPr>
        <p:spPr>
          <a:xfrm>
            <a:off x="991052" y="205220"/>
            <a:ext cx="4476297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这样接触很安全</a:t>
            </a:r>
            <a:endParaRPr lang="zh-CN" altLang="en-US" sz="2400" b="1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9745"/>
            <a:ext cx="808519" cy="10426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1409700"/>
            <a:ext cx="2880621" cy="21004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1026" descr="aids1ok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9760" y="1409700"/>
            <a:ext cx="2881679" cy="21004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标题 1"/>
          <p:cNvSpPr txBox="1"/>
          <p:nvPr/>
        </p:nvSpPr>
        <p:spPr>
          <a:xfrm>
            <a:off x="991052" y="205220"/>
            <a:ext cx="4476297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这样接触很安全</a:t>
            </a:r>
            <a:endParaRPr lang="zh-CN" altLang="en-US" sz="2400" b="1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9745"/>
            <a:ext cx="808519" cy="10426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文本"/>
          <p:cNvSpPr txBox="1"/>
          <p:nvPr/>
        </p:nvSpPr>
        <p:spPr>
          <a:xfrm>
            <a:off x="799718" y="1903482"/>
            <a:ext cx="5553432" cy="5702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685800" fontAlgn="base">
              <a:lnSpc>
                <a:spcPct val="150000"/>
              </a:lnSpc>
              <a:spcBef>
                <a:spcPct val="0"/>
              </a:spcBef>
            </a:pPr>
            <a:r>
              <a:rPr lang="zh-CN" altLang="en-US" sz="1100" kern="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蚊子在艾滋病病人和健康人身上来回不停地吸血，要达到致病的病毒量，至少要在短时间内来回上千次</a:t>
            </a:r>
            <a:endParaRPr lang="zh-CN" altLang="en-US" sz="1100" kern="1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wps稻壳儿七月上设计原创链接：http://chn.docer.com/works?userid=390257647"/>
          <p:cNvSpPr/>
          <p:nvPr/>
        </p:nvSpPr>
        <p:spPr>
          <a:xfrm>
            <a:off x="799718" y="1825785"/>
            <a:ext cx="5553432" cy="809906"/>
          </a:xfrm>
          <a:prstGeom prst="rect">
            <a:avLst/>
          </a:prstGeom>
          <a:noFill/>
          <a:ln>
            <a:solidFill>
              <a:srgbClr val="C514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" name="文本"/>
          <p:cNvSpPr txBox="1"/>
          <p:nvPr/>
        </p:nvSpPr>
        <p:spPr>
          <a:xfrm>
            <a:off x="799718" y="3321097"/>
            <a:ext cx="5553432" cy="8242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685800" fontAlgn="base">
              <a:lnSpc>
                <a:spcPct val="150000"/>
              </a:lnSpc>
              <a:spcBef>
                <a:spcPct val="0"/>
              </a:spcBef>
            </a:pPr>
            <a:r>
              <a:rPr lang="en-US" altLang="zh-CN" sz="1100" kern="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100" kern="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、蚊子吸血不会吐出</a:t>
            </a:r>
            <a:endParaRPr lang="zh-CN" altLang="en-US" sz="1100" kern="1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defTabSz="685800" fontAlgn="base">
              <a:lnSpc>
                <a:spcPct val="150000"/>
              </a:lnSpc>
              <a:spcBef>
                <a:spcPct val="0"/>
              </a:spcBef>
            </a:pPr>
            <a:r>
              <a:rPr lang="en-US" altLang="zh-CN" sz="1100" kern="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1100" kern="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、即使有吐血，其中的艾滋病病毒量非常少</a:t>
            </a:r>
            <a:endParaRPr lang="zh-CN" altLang="en-US" sz="1100" kern="1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lvl="0" defTabSz="685800" fontAlgn="base">
              <a:lnSpc>
                <a:spcPct val="150000"/>
              </a:lnSpc>
              <a:spcBef>
                <a:spcPct val="0"/>
              </a:spcBef>
            </a:pPr>
            <a:r>
              <a:rPr lang="en-US" altLang="zh-CN" sz="1100" kern="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1100" kern="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、还没有发现因蚊子传播感染艾滋病的病例</a:t>
            </a:r>
            <a:endParaRPr lang="zh-CN" altLang="en-US" sz="1100" kern="1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9718" y="3346584"/>
            <a:ext cx="5553432" cy="824200"/>
          </a:xfrm>
          <a:prstGeom prst="rect">
            <a:avLst/>
          </a:prstGeom>
          <a:noFill/>
          <a:ln>
            <a:solidFill>
              <a:srgbClr val="C514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" name="wps稻壳儿七月上设计原创链接：http://chn.docer.com/works?userid=390257647"/>
          <p:cNvSpPr/>
          <p:nvPr/>
        </p:nvSpPr>
        <p:spPr>
          <a:xfrm>
            <a:off x="727710" y="1399431"/>
            <a:ext cx="1676728" cy="36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fontAlgn="base">
              <a:spcBef>
                <a:spcPct val="0"/>
              </a:spcBef>
            </a:pPr>
            <a:r>
              <a:rPr lang="zh-CN" altLang="en-US" sz="1800" b="1" kern="100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从理论上讲：</a:t>
            </a:r>
            <a:endParaRPr kumimoji="0" lang="zh-CN" altLang="en-US" sz="1800" b="1" i="0" u="none" strike="noStrike" kern="100" cap="none" spc="0" normalizeH="0" baseline="0" noProof="0" dirty="0">
              <a:ln>
                <a:noFill/>
              </a:ln>
              <a:solidFill>
                <a:srgbClr val="C5144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27709" y="2924198"/>
            <a:ext cx="2825115" cy="369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85800" fontAlgn="base">
              <a:spcBef>
                <a:spcPct val="0"/>
              </a:spcBef>
            </a:pPr>
            <a:r>
              <a:rPr lang="zh-CN" altLang="en-US" sz="1800" b="1" kern="100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蚊子叮咬不会传播艾滋病</a:t>
            </a:r>
            <a:endParaRPr lang="zh-CN" altLang="en-US" sz="1800" b="1" kern="100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" r="8839"/>
          <a:stretch>
            <a:fillRect/>
          </a:stretch>
        </p:blipFill>
        <p:spPr bwMode="auto">
          <a:xfrm>
            <a:off x="6562700" y="1803290"/>
            <a:ext cx="2000275" cy="2318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65" t="-1270" r="3847" b="46172"/>
          <a:stretch>
            <a:fillRect/>
          </a:stretch>
        </p:blipFill>
        <p:spPr>
          <a:xfrm>
            <a:off x="5103894" y="1068614"/>
            <a:ext cx="3832303" cy="39411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17" b="77460"/>
          <a:stretch>
            <a:fillRect/>
          </a:stretch>
        </p:blipFill>
        <p:spPr>
          <a:xfrm>
            <a:off x="0" y="0"/>
            <a:ext cx="1799771" cy="10305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9"/>
          <a:stretch>
            <a:fillRect/>
          </a:stretch>
        </p:blipFill>
        <p:spPr>
          <a:xfrm>
            <a:off x="0" y="3837214"/>
            <a:ext cx="9144000" cy="130628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5" t="15654" r="34602" b="61806"/>
          <a:stretch>
            <a:fillRect/>
          </a:stretch>
        </p:blipFill>
        <p:spPr>
          <a:xfrm>
            <a:off x="4749558" y="1162769"/>
            <a:ext cx="1799771" cy="1030514"/>
          </a:xfrm>
          <a:prstGeom prst="rect">
            <a:avLst/>
          </a:prstGeom>
        </p:spPr>
      </p:pic>
      <p:sp>
        <p:nvSpPr>
          <p:cNvPr id="12" name="TextBox 48"/>
          <p:cNvSpPr txBox="1"/>
          <p:nvPr/>
        </p:nvSpPr>
        <p:spPr>
          <a:xfrm>
            <a:off x="1262833" y="2120662"/>
            <a:ext cx="3896922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defTabSz="914400"/>
            <a:r>
              <a:rPr lang="zh-CN" altLang="en-US" sz="3200" b="1" spc="300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如何预防艾滋病</a:t>
            </a:r>
            <a:endParaRPr lang="zh-CN" altLang="en-US" sz="3200" b="1" spc="300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9"/>
          <p:cNvSpPr txBox="1"/>
          <p:nvPr/>
        </p:nvSpPr>
        <p:spPr>
          <a:xfrm>
            <a:off x="1262833" y="2590810"/>
            <a:ext cx="3500218" cy="2076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1262833" y="1459439"/>
            <a:ext cx="2914228" cy="741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60" tIns="31780" rIns="63560" bIns="3178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400" b="1" i="0" u="none" strike="noStrike" kern="1200" cap="none" spc="300" normalizeH="0" baseline="0" noProof="0" dirty="0">
                <a:ln>
                  <a:noFill/>
                </a:ln>
                <a:solidFill>
                  <a:srgbClr val="C5144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Calibri" panose="020F0502020204030204" pitchFamily="34" charset="0"/>
              </a:rPr>
              <a:t>PART 04</a:t>
            </a:r>
            <a:endParaRPr kumimoji="0" lang="zh-CN" altLang="en-US" sz="4400" b="1" i="0" u="none" strike="noStrike" kern="1200" cap="none" spc="300" normalizeH="0" baseline="0" noProof="0" dirty="0">
              <a:ln>
                <a:noFill/>
              </a:ln>
              <a:solidFill>
                <a:srgbClr val="C5144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标题 1"/>
          <p:cNvSpPr txBox="1"/>
          <p:nvPr/>
        </p:nvSpPr>
        <p:spPr>
          <a:xfrm>
            <a:off x="991052" y="205220"/>
            <a:ext cx="4476297" cy="369332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2400" b="1" dirty="0">
                <a:solidFill>
                  <a:srgbClr val="C514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如何预防艾滋病</a:t>
            </a:r>
            <a:endParaRPr lang="zh-CN" altLang="en-US" sz="2400" b="1" dirty="0">
              <a:solidFill>
                <a:srgbClr val="C514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25" y="19745"/>
            <a:ext cx="808519" cy="104262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6" name="wps稻壳儿七月上设计原创链接：http://chn.docer.com/works?userid=390257647"/>
          <p:cNvSpPr/>
          <p:nvPr/>
        </p:nvSpPr>
        <p:spPr bwMode="auto">
          <a:xfrm flipH="1">
            <a:off x="4262877" y="1758072"/>
            <a:ext cx="247108" cy="2258361"/>
          </a:xfrm>
          <a:custGeom>
            <a:avLst/>
            <a:gdLst>
              <a:gd name="T0" fmla="*/ 0 w 1642"/>
              <a:gd name="T1" fmla="*/ 95 h 6991"/>
              <a:gd name="T2" fmla="*/ 0 w 1642"/>
              <a:gd name="T3" fmla="*/ 0 h 6991"/>
              <a:gd name="T4" fmla="*/ 328 w 1642"/>
              <a:gd name="T5" fmla="*/ 83 h 6991"/>
              <a:gd name="T6" fmla="*/ 602 w 1642"/>
              <a:gd name="T7" fmla="*/ 212 h 6991"/>
              <a:gd name="T8" fmla="*/ 841 w 1642"/>
              <a:gd name="T9" fmla="*/ 428 h 6991"/>
              <a:gd name="T10" fmla="*/ 1003 w 1642"/>
              <a:gd name="T11" fmla="*/ 695 h 6991"/>
              <a:gd name="T12" fmla="*/ 1087 w 1642"/>
              <a:gd name="T13" fmla="*/ 987 h 6991"/>
              <a:gd name="T14" fmla="*/ 1123 w 1642"/>
              <a:gd name="T15" fmla="*/ 1328 h 6991"/>
              <a:gd name="T16" fmla="*/ 1083 w 1642"/>
              <a:gd name="T17" fmla="*/ 1745 h 6991"/>
              <a:gd name="T18" fmla="*/ 995 w 1642"/>
              <a:gd name="T19" fmla="*/ 2130 h 6991"/>
              <a:gd name="T20" fmla="*/ 963 w 1642"/>
              <a:gd name="T21" fmla="*/ 2531 h 6991"/>
              <a:gd name="T22" fmla="*/ 1011 w 1642"/>
              <a:gd name="T23" fmla="*/ 2911 h 6991"/>
              <a:gd name="T24" fmla="*/ 1117 w 1642"/>
              <a:gd name="T25" fmla="*/ 3126 h 6991"/>
              <a:gd name="T26" fmla="*/ 1291 w 1642"/>
              <a:gd name="T27" fmla="*/ 3275 h 6991"/>
              <a:gd name="T28" fmla="*/ 1447 w 1642"/>
              <a:gd name="T29" fmla="*/ 3361 h 6991"/>
              <a:gd name="T30" fmla="*/ 1642 w 1642"/>
              <a:gd name="T31" fmla="*/ 3398 h 6991"/>
              <a:gd name="T32" fmla="*/ 1642 w 1642"/>
              <a:gd name="T33" fmla="*/ 3582 h 6991"/>
              <a:gd name="T34" fmla="*/ 1344 w 1642"/>
              <a:gd name="T35" fmla="*/ 3681 h 6991"/>
              <a:gd name="T36" fmla="*/ 1162 w 1642"/>
              <a:gd name="T37" fmla="*/ 3829 h 6991"/>
              <a:gd name="T38" fmla="*/ 1023 w 1642"/>
              <a:gd name="T39" fmla="*/ 4081 h 6991"/>
              <a:gd name="T40" fmla="*/ 960 w 1642"/>
              <a:gd name="T41" fmla="*/ 4426 h 6991"/>
              <a:gd name="T42" fmla="*/ 988 w 1642"/>
              <a:gd name="T43" fmla="*/ 4878 h 6991"/>
              <a:gd name="T44" fmla="*/ 1028 w 1642"/>
              <a:gd name="T45" fmla="*/ 5179 h 6991"/>
              <a:gd name="T46" fmla="*/ 1087 w 1642"/>
              <a:gd name="T47" fmla="*/ 5528 h 6991"/>
              <a:gd name="T48" fmla="*/ 1098 w 1642"/>
              <a:gd name="T49" fmla="*/ 5870 h 6991"/>
              <a:gd name="T50" fmla="*/ 1038 w 1642"/>
              <a:gd name="T51" fmla="*/ 6202 h 6991"/>
              <a:gd name="T52" fmla="*/ 922 w 1642"/>
              <a:gd name="T53" fmla="*/ 6461 h 6991"/>
              <a:gd name="T54" fmla="*/ 743 w 1642"/>
              <a:gd name="T55" fmla="*/ 6674 h 6991"/>
              <a:gd name="T56" fmla="*/ 533 w 1642"/>
              <a:gd name="T57" fmla="*/ 6839 h 6991"/>
              <a:gd name="T58" fmla="*/ 360 w 1642"/>
              <a:gd name="T59" fmla="*/ 6942 h 6991"/>
              <a:gd name="T60" fmla="*/ 246 w 1642"/>
              <a:gd name="T61" fmla="*/ 6986 h 6991"/>
              <a:gd name="T62" fmla="*/ 198 w 1642"/>
              <a:gd name="T63" fmla="*/ 6948 h 6991"/>
              <a:gd name="T64" fmla="*/ 242 w 1642"/>
              <a:gd name="T65" fmla="*/ 6869 h 6991"/>
              <a:gd name="T66" fmla="*/ 349 w 1642"/>
              <a:gd name="T67" fmla="*/ 6794 h 6991"/>
              <a:gd name="T68" fmla="*/ 518 w 1642"/>
              <a:gd name="T69" fmla="*/ 6637 h 6991"/>
              <a:gd name="T70" fmla="*/ 656 w 1642"/>
              <a:gd name="T71" fmla="*/ 6413 h 6991"/>
              <a:gd name="T72" fmla="*/ 727 w 1642"/>
              <a:gd name="T73" fmla="*/ 6184 h 6991"/>
              <a:gd name="T74" fmla="*/ 742 w 1642"/>
              <a:gd name="T75" fmla="*/ 5958 h 6991"/>
              <a:gd name="T76" fmla="*/ 718 w 1642"/>
              <a:gd name="T77" fmla="*/ 5613 h 6991"/>
              <a:gd name="T78" fmla="*/ 680 w 1642"/>
              <a:gd name="T79" fmla="*/ 5137 h 6991"/>
              <a:gd name="T80" fmla="*/ 672 w 1642"/>
              <a:gd name="T81" fmla="*/ 4709 h 6991"/>
              <a:gd name="T82" fmla="*/ 735 w 1642"/>
              <a:gd name="T83" fmla="*/ 4309 h 6991"/>
              <a:gd name="T84" fmla="*/ 898 w 1642"/>
              <a:gd name="T85" fmla="*/ 3969 h 6991"/>
              <a:gd name="T86" fmla="*/ 1095 w 1642"/>
              <a:gd name="T87" fmla="*/ 3740 h 6991"/>
              <a:gd name="T88" fmla="*/ 1481 w 1642"/>
              <a:gd name="T89" fmla="*/ 3504 h 6991"/>
              <a:gd name="T90" fmla="*/ 1202 w 1642"/>
              <a:gd name="T91" fmla="*/ 3350 h 6991"/>
              <a:gd name="T92" fmla="*/ 1028 w 1642"/>
              <a:gd name="T93" fmla="*/ 3220 h 6991"/>
              <a:gd name="T94" fmla="*/ 859 w 1642"/>
              <a:gd name="T95" fmla="*/ 2983 h 6991"/>
              <a:gd name="T96" fmla="*/ 711 w 1642"/>
              <a:gd name="T97" fmla="*/ 2652 h 6991"/>
              <a:gd name="T98" fmla="*/ 648 w 1642"/>
              <a:gd name="T99" fmla="*/ 2296 h 6991"/>
              <a:gd name="T100" fmla="*/ 653 w 1642"/>
              <a:gd name="T101" fmla="*/ 1917 h 6991"/>
              <a:gd name="T102" fmla="*/ 703 w 1642"/>
              <a:gd name="T103" fmla="*/ 1522 h 6991"/>
              <a:gd name="T104" fmla="*/ 751 w 1642"/>
              <a:gd name="T105" fmla="*/ 1052 h 6991"/>
              <a:gd name="T106" fmla="*/ 720 w 1642"/>
              <a:gd name="T107" fmla="*/ 750 h 6991"/>
              <a:gd name="T108" fmla="*/ 604 w 1642"/>
              <a:gd name="T109" fmla="*/ 513 h 6991"/>
              <a:gd name="T110" fmla="*/ 396 w 1642"/>
              <a:gd name="T111" fmla="*/ 280 h 6991"/>
              <a:gd name="T112" fmla="*/ 177 w 1642"/>
              <a:gd name="T113" fmla="*/ 154 h 6991"/>
              <a:gd name="T114" fmla="*/ 0 w 1642"/>
              <a:gd name="T115" fmla="*/ 95 h 6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642" h="6991">
                <a:moveTo>
                  <a:pt x="0" y="95"/>
                </a:moveTo>
                <a:lnTo>
                  <a:pt x="0" y="0"/>
                </a:lnTo>
                <a:cubicBezTo>
                  <a:pt x="125" y="28"/>
                  <a:pt x="234" y="55"/>
                  <a:pt x="328" y="83"/>
                </a:cubicBezTo>
                <a:cubicBezTo>
                  <a:pt x="423" y="110"/>
                  <a:pt x="514" y="154"/>
                  <a:pt x="602" y="212"/>
                </a:cubicBezTo>
                <a:cubicBezTo>
                  <a:pt x="691" y="268"/>
                  <a:pt x="770" y="341"/>
                  <a:pt x="841" y="428"/>
                </a:cubicBezTo>
                <a:cubicBezTo>
                  <a:pt x="911" y="515"/>
                  <a:pt x="965" y="604"/>
                  <a:pt x="1003" y="695"/>
                </a:cubicBezTo>
                <a:cubicBezTo>
                  <a:pt x="1039" y="785"/>
                  <a:pt x="1067" y="883"/>
                  <a:pt x="1087" y="987"/>
                </a:cubicBezTo>
                <a:cubicBezTo>
                  <a:pt x="1107" y="1091"/>
                  <a:pt x="1120" y="1205"/>
                  <a:pt x="1123" y="1328"/>
                </a:cubicBezTo>
                <a:cubicBezTo>
                  <a:pt x="1128" y="1452"/>
                  <a:pt x="1116" y="1591"/>
                  <a:pt x="1083" y="1745"/>
                </a:cubicBezTo>
                <a:lnTo>
                  <a:pt x="995" y="2130"/>
                </a:lnTo>
                <a:cubicBezTo>
                  <a:pt x="970" y="2258"/>
                  <a:pt x="960" y="2391"/>
                  <a:pt x="963" y="2531"/>
                </a:cubicBezTo>
                <a:cubicBezTo>
                  <a:pt x="963" y="2686"/>
                  <a:pt x="978" y="2812"/>
                  <a:pt x="1011" y="2911"/>
                </a:cubicBezTo>
                <a:cubicBezTo>
                  <a:pt x="1042" y="3010"/>
                  <a:pt x="1077" y="3082"/>
                  <a:pt x="1117" y="3126"/>
                </a:cubicBezTo>
                <a:cubicBezTo>
                  <a:pt x="1156" y="3170"/>
                  <a:pt x="1214" y="3220"/>
                  <a:pt x="1291" y="3275"/>
                </a:cubicBezTo>
                <a:cubicBezTo>
                  <a:pt x="1368" y="3330"/>
                  <a:pt x="1421" y="3359"/>
                  <a:pt x="1447" y="3361"/>
                </a:cubicBezTo>
                <a:lnTo>
                  <a:pt x="1642" y="3398"/>
                </a:lnTo>
                <a:lnTo>
                  <a:pt x="1642" y="3582"/>
                </a:lnTo>
                <a:cubicBezTo>
                  <a:pt x="1510" y="3613"/>
                  <a:pt x="1410" y="3646"/>
                  <a:pt x="1344" y="3681"/>
                </a:cubicBezTo>
                <a:cubicBezTo>
                  <a:pt x="1278" y="3715"/>
                  <a:pt x="1217" y="3765"/>
                  <a:pt x="1162" y="3829"/>
                </a:cubicBezTo>
                <a:cubicBezTo>
                  <a:pt x="1107" y="3894"/>
                  <a:pt x="1061" y="3978"/>
                  <a:pt x="1023" y="4081"/>
                </a:cubicBezTo>
                <a:cubicBezTo>
                  <a:pt x="985" y="4184"/>
                  <a:pt x="964" y="4299"/>
                  <a:pt x="960" y="4426"/>
                </a:cubicBezTo>
                <a:cubicBezTo>
                  <a:pt x="957" y="4554"/>
                  <a:pt x="965" y="4704"/>
                  <a:pt x="988" y="4878"/>
                </a:cubicBezTo>
                <a:cubicBezTo>
                  <a:pt x="1001" y="4998"/>
                  <a:pt x="1014" y="5099"/>
                  <a:pt x="1028" y="5179"/>
                </a:cubicBezTo>
                <a:lnTo>
                  <a:pt x="1087" y="5528"/>
                </a:lnTo>
                <a:cubicBezTo>
                  <a:pt x="1102" y="5648"/>
                  <a:pt x="1106" y="5762"/>
                  <a:pt x="1098" y="5870"/>
                </a:cubicBezTo>
                <a:cubicBezTo>
                  <a:pt x="1088" y="5992"/>
                  <a:pt x="1068" y="6103"/>
                  <a:pt x="1038" y="6202"/>
                </a:cubicBezTo>
                <a:cubicBezTo>
                  <a:pt x="1007" y="6301"/>
                  <a:pt x="968" y="6388"/>
                  <a:pt x="922" y="6461"/>
                </a:cubicBezTo>
                <a:cubicBezTo>
                  <a:pt x="875" y="6535"/>
                  <a:pt x="816" y="6606"/>
                  <a:pt x="743" y="6674"/>
                </a:cubicBezTo>
                <a:cubicBezTo>
                  <a:pt x="672" y="6743"/>
                  <a:pt x="601" y="6798"/>
                  <a:pt x="533" y="6839"/>
                </a:cubicBezTo>
                <a:lnTo>
                  <a:pt x="360" y="6942"/>
                </a:lnTo>
                <a:cubicBezTo>
                  <a:pt x="311" y="6977"/>
                  <a:pt x="273" y="6991"/>
                  <a:pt x="246" y="6986"/>
                </a:cubicBezTo>
                <a:cubicBezTo>
                  <a:pt x="219" y="6981"/>
                  <a:pt x="203" y="6968"/>
                  <a:pt x="198" y="6948"/>
                </a:cubicBezTo>
                <a:cubicBezTo>
                  <a:pt x="193" y="6927"/>
                  <a:pt x="208" y="6901"/>
                  <a:pt x="242" y="6869"/>
                </a:cubicBezTo>
                <a:cubicBezTo>
                  <a:pt x="255" y="6859"/>
                  <a:pt x="290" y="6834"/>
                  <a:pt x="349" y="6794"/>
                </a:cubicBezTo>
                <a:cubicBezTo>
                  <a:pt x="407" y="6753"/>
                  <a:pt x="464" y="6701"/>
                  <a:pt x="518" y="6637"/>
                </a:cubicBezTo>
                <a:cubicBezTo>
                  <a:pt x="572" y="6574"/>
                  <a:pt x="618" y="6500"/>
                  <a:pt x="656" y="6413"/>
                </a:cubicBezTo>
                <a:cubicBezTo>
                  <a:pt x="693" y="6328"/>
                  <a:pt x="717" y="6251"/>
                  <a:pt x="727" y="6184"/>
                </a:cubicBezTo>
                <a:cubicBezTo>
                  <a:pt x="737" y="6117"/>
                  <a:pt x="742" y="6041"/>
                  <a:pt x="742" y="5958"/>
                </a:cubicBezTo>
                <a:cubicBezTo>
                  <a:pt x="740" y="5884"/>
                  <a:pt x="731" y="5770"/>
                  <a:pt x="718" y="5613"/>
                </a:cubicBezTo>
                <a:cubicBezTo>
                  <a:pt x="705" y="5456"/>
                  <a:pt x="692" y="5297"/>
                  <a:pt x="680" y="5137"/>
                </a:cubicBezTo>
                <a:cubicBezTo>
                  <a:pt x="667" y="4976"/>
                  <a:pt x="664" y="4835"/>
                  <a:pt x="672" y="4709"/>
                </a:cubicBezTo>
                <a:cubicBezTo>
                  <a:pt x="680" y="4545"/>
                  <a:pt x="701" y="4412"/>
                  <a:pt x="735" y="4309"/>
                </a:cubicBezTo>
                <a:cubicBezTo>
                  <a:pt x="769" y="4206"/>
                  <a:pt x="824" y="4092"/>
                  <a:pt x="898" y="3969"/>
                </a:cubicBezTo>
                <a:cubicBezTo>
                  <a:pt x="973" y="3845"/>
                  <a:pt x="1038" y="3769"/>
                  <a:pt x="1095" y="3740"/>
                </a:cubicBezTo>
                <a:lnTo>
                  <a:pt x="1481" y="3504"/>
                </a:lnTo>
                <a:cubicBezTo>
                  <a:pt x="1365" y="3443"/>
                  <a:pt x="1273" y="3391"/>
                  <a:pt x="1202" y="3350"/>
                </a:cubicBezTo>
                <a:cubicBezTo>
                  <a:pt x="1133" y="3309"/>
                  <a:pt x="1074" y="3265"/>
                  <a:pt x="1028" y="3220"/>
                </a:cubicBezTo>
                <a:cubicBezTo>
                  <a:pt x="982" y="3175"/>
                  <a:pt x="925" y="3096"/>
                  <a:pt x="859" y="2983"/>
                </a:cubicBezTo>
                <a:cubicBezTo>
                  <a:pt x="794" y="2870"/>
                  <a:pt x="743" y="2760"/>
                  <a:pt x="711" y="2652"/>
                </a:cubicBezTo>
                <a:cubicBezTo>
                  <a:pt x="677" y="2544"/>
                  <a:pt x="657" y="2426"/>
                  <a:pt x="648" y="2296"/>
                </a:cubicBezTo>
                <a:cubicBezTo>
                  <a:pt x="639" y="2167"/>
                  <a:pt x="642" y="2040"/>
                  <a:pt x="653" y="1917"/>
                </a:cubicBezTo>
                <a:cubicBezTo>
                  <a:pt x="658" y="1852"/>
                  <a:pt x="675" y="1720"/>
                  <a:pt x="703" y="1522"/>
                </a:cubicBezTo>
                <a:cubicBezTo>
                  <a:pt x="731" y="1325"/>
                  <a:pt x="747" y="1169"/>
                  <a:pt x="751" y="1052"/>
                </a:cubicBezTo>
                <a:cubicBezTo>
                  <a:pt x="755" y="937"/>
                  <a:pt x="745" y="835"/>
                  <a:pt x="720" y="750"/>
                </a:cubicBezTo>
                <a:cubicBezTo>
                  <a:pt x="701" y="686"/>
                  <a:pt x="662" y="607"/>
                  <a:pt x="604" y="513"/>
                </a:cubicBezTo>
                <a:cubicBezTo>
                  <a:pt x="547" y="419"/>
                  <a:pt x="478" y="341"/>
                  <a:pt x="396" y="280"/>
                </a:cubicBezTo>
                <a:cubicBezTo>
                  <a:pt x="316" y="218"/>
                  <a:pt x="242" y="177"/>
                  <a:pt x="177" y="154"/>
                </a:cubicBezTo>
                <a:lnTo>
                  <a:pt x="0" y="95"/>
                </a:lnTo>
                <a:close/>
              </a:path>
            </a:pathLst>
          </a:custGeom>
          <a:solidFill>
            <a:srgbClr val="C5144B"/>
          </a:solidFill>
          <a:ln>
            <a:noFill/>
          </a:ln>
        </p:spPr>
        <p:txBody>
          <a:bodyPr vert="horz" wrap="square" lIns="65024" tIns="32512" rIns="65024" bIns="32512" numCol="1" anchor="t" anchorCtr="0" compatLnSpc="1"/>
          <a:lstStyle/>
          <a:p>
            <a:pPr defTabSz="65024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10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箭头: 右 7"/>
          <p:cNvSpPr/>
          <p:nvPr/>
        </p:nvSpPr>
        <p:spPr bwMode="auto">
          <a:xfrm>
            <a:off x="3446959" y="2354833"/>
            <a:ext cx="735732" cy="1050347"/>
          </a:xfrm>
          <a:prstGeom prst="rightArrow">
            <a:avLst>
              <a:gd name="adj1" fmla="val 61917"/>
              <a:gd name="adj2" fmla="val 50000"/>
            </a:avLst>
          </a:prstGeom>
          <a:solidFill>
            <a:srgbClr val="C5144B"/>
          </a:solidFill>
          <a:ln w="19050" cap="flat">
            <a:noFill/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5024" tIns="32512" rIns="65024" bIns="32512" numCol="1" anchor="t" anchorCtr="0" compatLnSpc="1"/>
          <a:lstStyle/>
          <a:p>
            <a:pPr defTabSz="65024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100">
              <a:solidFill>
                <a:srgbClr val="CAF278"/>
              </a:solidFill>
              <a:latin typeface="Arial" panose="020B0604020202020204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8" name="wps稻壳儿七月上设计原创链接：http://chn.docer.com/works?userid=390257647"/>
          <p:cNvSpPr/>
          <p:nvPr/>
        </p:nvSpPr>
        <p:spPr>
          <a:xfrm>
            <a:off x="3533140" y="2663825"/>
            <a:ext cx="534035" cy="37020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ctr" defTabSz="65024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: 圆角 12"/>
          <p:cNvSpPr/>
          <p:nvPr/>
        </p:nvSpPr>
        <p:spPr bwMode="auto">
          <a:xfrm>
            <a:off x="4606691" y="1589502"/>
            <a:ext cx="351027" cy="427475"/>
          </a:xfrm>
          <a:prstGeom prst="roundRect">
            <a:avLst>
              <a:gd name="adj" fmla="val 4116"/>
            </a:avLst>
          </a:prstGeom>
          <a:solidFill>
            <a:srgbClr val="C5144B"/>
          </a:solidFill>
          <a:ln w="1905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5024" tIns="32512" rIns="65024" bIns="32512" numCol="1" spcCol="0" rtlCol="0" fromWordArt="0" anchor="t" anchorCtr="0" forceAA="0" compatLnSpc="1">
            <a:noAutofit/>
          </a:bodyPr>
          <a:lstStyle/>
          <a:p>
            <a:pPr algn="ctr" defTabSz="65024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1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" name="wps稻壳儿七月上设计原创链接：http://chn.docer.com/works?userid=390257647"/>
          <p:cNvSpPr/>
          <p:nvPr/>
        </p:nvSpPr>
        <p:spPr>
          <a:xfrm>
            <a:off x="4569648" y="1608801"/>
            <a:ext cx="4251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5024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20"/>
          <p:cNvSpPr/>
          <p:nvPr/>
        </p:nvSpPr>
        <p:spPr bwMode="auto">
          <a:xfrm>
            <a:off x="4606691" y="2487097"/>
            <a:ext cx="351027" cy="427475"/>
          </a:xfrm>
          <a:prstGeom prst="roundRect">
            <a:avLst>
              <a:gd name="adj" fmla="val 4116"/>
            </a:avLst>
          </a:prstGeom>
          <a:solidFill>
            <a:srgbClr val="C5144B"/>
          </a:solidFill>
          <a:ln w="1905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5024" tIns="32512" rIns="65024" bIns="32512" numCol="1" spcCol="0" rtlCol="0" fromWordArt="0" anchor="t" anchorCtr="0" forceAA="0" compatLnSpc="1">
            <a:noAutofit/>
          </a:bodyPr>
          <a:lstStyle/>
          <a:p>
            <a:pPr algn="ctr" defTabSz="65024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1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wps稻壳儿七月上设计原创链接：http://chn.docer.com/works?userid=390257647"/>
          <p:cNvSpPr/>
          <p:nvPr/>
        </p:nvSpPr>
        <p:spPr>
          <a:xfrm>
            <a:off x="4569648" y="2506396"/>
            <a:ext cx="4251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5024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: 圆角 23"/>
          <p:cNvSpPr/>
          <p:nvPr/>
        </p:nvSpPr>
        <p:spPr bwMode="auto">
          <a:xfrm>
            <a:off x="4606691" y="3527176"/>
            <a:ext cx="351027" cy="427475"/>
          </a:xfrm>
          <a:prstGeom prst="roundRect">
            <a:avLst>
              <a:gd name="adj" fmla="val 4116"/>
            </a:avLst>
          </a:prstGeom>
          <a:solidFill>
            <a:srgbClr val="C5144B"/>
          </a:solidFill>
          <a:ln w="19050" cap="flat">
            <a:solidFill>
              <a:schemeClr val="bg1"/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5024" tIns="32512" rIns="65024" bIns="32512" numCol="1" spcCol="0" rtlCol="0" fromWordArt="0" anchor="t" anchorCtr="0" forceAA="0" compatLnSpc="1">
            <a:noAutofit/>
          </a:bodyPr>
          <a:lstStyle/>
          <a:p>
            <a:pPr algn="ctr" defTabSz="65024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1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569648" y="3546475"/>
            <a:ext cx="4251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5024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 descr="#clear#"/>
          <p:cNvSpPr>
            <a:spLocks noChangeArrowheads="1"/>
          </p:cNvSpPr>
          <p:nvPr/>
        </p:nvSpPr>
        <p:spPr bwMode="auto">
          <a:xfrm>
            <a:off x="5097751" y="1472612"/>
            <a:ext cx="3293774" cy="73088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50240">
              <a:lnSpc>
                <a:spcPct val="130000"/>
              </a:lnSpc>
              <a:spcBef>
                <a:spcPts val="425"/>
              </a:spcBef>
              <a:spcAft>
                <a:spcPts val="425"/>
              </a:spcAft>
              <a:buNone/>
              <a:defRPr/>
            </a:pP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避免发生无保护的性行为，正确坚持使用安全套；</a:t>
            </a:r>
            <a:endParaRPr kumimoji="1"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6" name="wps稻壳儿七月上设计原创链接：http://chn.docer.com/works?userid=390257647" descr="#clear#"/>
          <p:cNvSpPr>
            <a:spLocks noChangeArrowheads="1"/>
          </p:cNvSpPr>
          <p:nvPr/>
        </p:nvSpPr>
        <p:spPr bwMode="auto">
          <a:xfrm>
            <a:off x="5097751" y="2364881"/>
            <a:ext cx="3293774" cy="73088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50240">
              <a:lnSpc>
                <a:spcPct val="130000"/>
              </a:lnSpc>
              <a:spcBef>
                <a:spcPts val="425"/>
              </a:spcBef>
              <a:spcAft>
                <a:spcPts val="425"/>
              </a:spcAft>
              <a:buNone/>
              <a:defRPr/>
            </a:pP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树立自我保护意识，倡导健康的行为方式；</a:t>
            </a:r>
            <a:endParaRPr lang="zh-CN" altLang="en-US" sz="1600" dirty="0">
              <a:solidFill>
                <a:srgbClr val="2D31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 descr="#clear#"/>
          <p:cNvSpPr>
            <a:spLocks noChangeArrowheads="1"/>
          </p:cNvSpPr>
          <p:nvPr/>
        </p:nvSpPr>
        <p:spPr bwMode="auto">
          <a:xfrm>
            <a:off x="5097751" y="3529931"/>
            <a:ext cx="3293774" cy="381258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650240">
              <a:lnSpc>
                <a:spcPct val="130000"/>
              </a:lnSpc>
              <a:spcBef>
                <a:spcPts val="425"/>
              </a:spcBef>
              <a:spcAft>
                <a:spcPts val="425"/>
              </a:spcAft>
              <a:buNone/>
              <a:defRPr/>
            </a:pPr>
            <a:r>
              <a:rPr kumimoji="1"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远离毒品，从拒绝吸烟开始</a:t>
            </a:r>
            <a:endParaRPr kumimoji="1"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56056" y="1598568"/>
            <a:ext cx="2607136" cy="259401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 cap="flat" cmpd="sng" algn="ctr">
            <a:solidFill>
              <a:schemeClr val="bg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defTabSz="685800">
              <a:defRPr/>
            </a:pPr>
            <a:endParaRPr kern="0" dirty="0">
              <a:solidFill>
                <a:srgbClr val="FFFFFF"/>
              </a:solidFill>
              <a:latin typeface="Campton Light"/>
              <a:ea typeface="方正兰亭准黑_GBK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43180"/>
            <a:ext cx="9144000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9"/>
          <a:stretch>
            <a:fillRect/>
          </a:stretch>
        </p:blipFill>
        <p:spPr>
          <a:xfrm>
            <a:off x="0" y="4516755"/>
            <a:ext cx="9144000" cy="6267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5" t="15654" r="34602" b="61806"/>
          <a:stretch>
            <a:fillRect/>
          </a:stretch>
        </p:blipFill>
        <p:spPr>
          <a:xfrm>
            <a:off x="7126901" y="104415"/>
            <a:ext cx="1799771" cy="103051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60425" y="478155"/>
            <a:ext cx="3103880" cy="71818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l" defTabSz="815340"/>
            <a:r>
              <a:rPr lang="zh-CN" altLang="en-US" sz="3655" b="1">
                <a:sym typeface="+mn-ea"/>
              </a:rPr>
              <a:t>暴露后的预防：</a:t>
            </a:r>
            <a:endParaRPr lang="zh-CN" altLang="en-US" sz="3655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55135" y="478618"/>
            <a:ext cx="309880" cy="7169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15340"/>
            <a:endParaRPr lang="zh-CN" altLang="en-US" sz="4065" b="1" dirty="0">
              <a:solidFill>
                <a:schemeClr val="tx1">
                  <a:lumMod val="95000"/>
                  <a:lumOff val="5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4355" y="1322070"/>
            <a:ext cx="8263255" cy="270510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l">
              <a:defRPr/>
            </a:pPr>
            <a:r>
              <a:rPr lang="zh-CN" altLang="en-US" sz="1400">
                <a:sym typeface="+mn-ea"/>
              </a:rPr>
              <a:t>发生易感染艾滋病危险行为后，必要时可采取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药物阻断</a:t>
            </a:r>
            <a:r>
              <a:rPr lang="zh-CN" altLang="en-US" sz="1400">
                <a:sym typeface="+mn-ea"/>
              </a:rPr>
              <a:t>，</a:t>
            </a:r>
            <a:endParaRPr lang="zh-CN" altLang="en-US" sz="1400">
              <a:sym typeface="+mn-ea"/>
            </a:endParaRPr>
          </a:p>
          <a:p>
            <a:pPr algn="l">
              <a:defRPr/>
            </a:pPr>
            <a:r>
              <a:rPr lang="zh-CN" altLang="en-US" sz="1400">
                <a:sym typeface="+mn-ea"/>
              </a:rPr>
              <a:t>减少艾滋病病毒感染的风险。</a:t>
            </a:r>
            <a:endParaRPr lang="zh-CN" altLang="en-US" sz="1400"/>
          </a:p>
          <a:p>
            <a:pPr algn="l">
              <a:defRPr/>
            </a:pPr>
            <a:endParaRPr lang="zh-CN" altLang="en-US" sz="1400"/>
          </a:p>
          <a:p>
            <a:pPr algn="l">
              <a:defRPr/>
            </a:pPr>
            <a:endParaRPr lang="zh-CN" altLang="en-US" sz="1400">
              <a:sym typeface="+mn-ea"/>
            </a:endParaRPr>
          </a:p>
          <a:p>
            <a:pPr algn="l">
              <a:defRPr/>
            </a:pPr>
            <a:r>
              <a:rPr lang="zh-CN" altLang="en-US" sz="1400">
                <a:sym typeface="+mn-ea"/>
              </a:rPr>
              <a:t>一旦发生不安全性行为等易感染艾滋病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高危行为</a:t>
            </a:r>
            <a:r>
              <a:rPr lang="zh-CN" altLang="en-US" sz="1400">
                <a:sym typeface="+mn-ea"/>
              </a:rPr>
              <a:t>后，应及</a:t>
            </a:r>
            <a:endParaRPr lang="zh-CN" altLang="en-US" sz="1400">
              <a:sym typeface="+mn-ea"/>
            </a:endParaRPr>
          </a:p>
          <a:p>
            <a:pPr algn="l">
              <a:defRPr/>
            </a:pPr>
            <a:r>
              <a:rPr lang="zh-CN" altLang="en-US" sz="1400">
                <a:sym typeface="+mn-ea"/>
              </a:rPr>
              <a:t>时到指定医院（</a:t>
            </a:r>
            <a:r>
              <a:rPr lang="zh-CN" altLang="en-US" sz="140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sym typeface="+mn-ea"/>
              </a:rPr>
              <a:t>赣州市第五人民医院</a:t>
            </a:r>
            <a:r>
              <a:rPr lang="zh-CN" altLang="en-US" sz="1400">
                <a:sym typeface="+mn-ea"/>
              </a:rPr>
              <a:t>）咨询和检测，并在</a:t>
            </a:r>
            <a:endParaRPr lang="zh-CN" altLang="en-US" sz="1400">
              <a:sym typeface="+mn-ea"/>
            </a:endParaRPr>
          </a:p>
          <a:p>
            <a:pPr algn="l">
              <a:defRPr/>
            </a:pPr>
            <a:r>
              <a:rPr lang="zh-CN" altLang="en-US" sz="1400">
                <a:sym typeface="+mn-ea"/>
              </a:rPr>
              <a:t>医生指导下进行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暴露后预防（PEP）</a:t>
            </a:r>
            <a:r>
              <a:rPr lang="zh-CN" altLang="en-US" sz="1400">
                <a:sym typeface="+mn-ea"/>
              </a:rPr>
              <a:t>用药。</a:t>
            </a:r>
            <a:endParaRPr lang="zh-CN" altLang="en-US" sz="1400"/>
          </a:p>
          <a:p>
            <a:pPr algn="l">
              <a:defRPr/>
            </a:pPr>
            <a:endParaRPr lang="zh-CN" altLang="en-US" sz="1400"/>
          </a:p>
          <a:p>
            <a:pPr algn="l">
              <a:defRPr/>
            </a:pPr>
            <a:endParaRPr lang="zh-CN" altLang="en-US" sz="1400">
              <a:sym typeface="+mn-ea"/>
            </a:endParaRPr>
          </a:p>
          <a:p>
            <a:pPr algn="l">
              <a:defRPr/>
            </a:pPr>
            <a:r>
              <a:rPr lang="zh-CN" altLang="en-US" sz="1400">
                <a:sym typeface="+mn-ea"/>
              </a:rPr>
              <a:t>暴露后预防用药可以有效降低感染艾滋病病毒的风险。</a:t>
            </a:r>
            <a:endParaRPr lang="zh-CN" altLang="en-US" sz="1400">
              <a:sym typeface="+mn-ea"/>
            </a:endParaRPr>
          </a:p>
          <a:p>
            <a:pPr algn="l">
              <a:defRPr/>
            </a:pPr>
            <a:r>
              <a:rPr lang="zh-CN" altLang="en-US" sz="1400">
                <a:sym typeface="+mn-ea"/>
              </a:rPr>
              <a:t>用药时间越早越好，在暴露后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2小时内</a:t>
            </a:r>
            <a:r>
              <a:rPr lang="zh-CN" altLang="en-US" sz="1400">
                <a:sym typeface="+mn-ea"/>
              </a:rPr>
              <a:t>服用效果最佳，</a:t>
            </a:r>
            <a:endParaRPr lang="zh-CN" altLang="en-US" sz="1400">
              <a:sym typeface="+mn-ea"/>
            </a:endParaRPr>
          </a:p>
          <a:p>
            <a:pPr algn="l">
              <a:defRPr/>
            </a:pPr>
            <a:r>
              <a:rPr lang="zh-CN" altLang="en-US" sz="1400">
                <a:solidFill>
                  <a:srgbClr val="FF0000"/>
                </a:solidFill>
                <a:sym typeface="+mn-ea"/>
              </a:rPr>
              <a:t>72小时内</a:t>
            </a:r>
            <a:r>
              <a:rPr lang="zh-CN" altLang="en-US" sz="1400">
                <a:sym typeface="+mn-ea"/>
              </a:rPr>
              <a:t>服用有较高的阻断成功率。</a:t>
            </a:r>
            <a:endParaRPr lang="zh-CN" altLang="en-US" sz="1400"/>
          </a:p>
          <a:p>
            <a:pPr algn="l">
              <a:defRPr/>
            </a:pP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方正尚酷简体"/>
              <a:ea typeface="方正尚酷简体"/>
            </a:endParaRPr>
          </a:p>
        </p:txBody>
      </p:sp>
      <p:pic>
        <p:nvPicPr>
          <p:cNvPr id="2" name="图片 27" descr="IMG_26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27980" y="1447800"/>
            <a:ext cx="3089910" cy="21615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43180"/>
            <a:ext cx="9144000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29"/>
          <a:stretch>
            <a:fillRect/>
          </a:stretch>
        </p:blipFill>
        <p:spPr>
          <a:xfrm>
            <a:off x="0" y="4284345"/>
            <a:ext cx="9144000" cy="85915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5" t="15654" r="34602" b="61806"/>
          <a:stretch>
            <a:fillRect/>
          </a:stretch>
        </p:blipFill>
        <p:spPr>
          <a:xfrm>
            <a:off x="7126901" y="104415"/>
            <a:ext cx="1799771" cy="103051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60425" y="478155"/>
            <a:ext cx="3103880" cy="71818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l" defTabSz="815340"/>
            <a:r>
              <a:rPr lang="en-US" altLang="zh-CN" sz="3655">
                <a:sym typeface="+mn-ea"/>
              </a:rPr>
              <a:t> </a:t>
            </a:r>
            <a:r>
              <a:rPr lang="zh-CN" altLang="en-US" sz="3655">
                <a:sym typeface="+mn-ea"/>
              </a:rPr>
              <a:t>检测点</a:t>
            </a:r>
            <a:r>
              <a:rPr lang="zh-CN" altLang="en-US" sz="3655" b="1">
                <a:sym typeface="+mn-ea"/>
              </a:rPr>
              <a:t>：</a:t>
            </a:r>
            <a:endParaRPr lang="zh-CN" altLang="en-US" sz="3655" b="1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655135" y="478618"/>
            <a:ext cx="309880" cy="7169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15340"/>
            <a:endParaRPr lang="zh-CN" altLang="en-US" sz="4065" b="1" dirty="0">
              <a:solidFill>
                <a:schemeClr val="tx1">
                  <a:lumMod val="95000"/>
                  <a:lumOff val="5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25195" y="1322070"/>
            <a:ext cx="7892415" cy="270510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l">
              <a:defRPr/>
            </a:pPr>
            <a:r>
              <a:rPr lang="en-US" altLang="zh-CN" sz="1400">
                <a:sym typeface="+mn-ea"/>
              </a:rPr>
              <a:t>1</a:t>
            </a:r>
            <a:r>
              <a:rPr lang="zh-CN" altLang="en-US" sz="1400">
                <a:sym typeface="+mn-ea"/>
              </a:rPr>
              <a:t>、区人民医院、潭口镇卫生院</a:t>
            </a:r>
            <a:endParaRPr lang="zh-CN" altLang="en-US" sz="1400"/>
          </a:p>
          <a:p>
            <a:pPr algn="l">
              <a:defRPr/>
            </a:pPr>
            <a:endParaRPr lang="zh-CN" altLang="en-US" sz="1400"/>
          </a:p>
          <a:p>
            <a:pPr algn="l">
              <a:defRPr/>
            </a:pPr>
            <a:r>
              <a:rPr lang="en-US" altLang="zh-CN" sz="1400"/>
              <a:t>2</a:t>
            </a:r>
            <a:r>
              <a:rPr lang="zh-CN" altLang="en-US" sz="1400"/>
              <a:t>、</a:t>
            </a:r>
            <a:r>
              <a:rPr lang="zh-CN" altLang="en-US" sz="1400">
                <a:sym typeface="+mn-ea"/>
              </a:rPr>
              <a:t>潭东镇卫生院</a:t>
            </a:r>
            <a:endParaRPr lang="zh-CN" altLang="en-US" sz="1400"/>
          </a:p>
          <a:p>
            <a:pPr algn="l">
              <a:defRPr/>
            </a:pPr>
            <a:endParaRPr lang="zh-CN" altLang="en-US" sz="1400"/>
          </a:p>
          <a:p>
            <a:pPr algn="l">
              <a:defRPr/>
            </a:pPr>
            <a:r>
              <a:rPr lang="en-US" altLang="zh-CN" sz="1400">
                <a:sym typeface="+mn-ea"/>
              </a:rPr>
              <a:t>3</a:t>
            </a:r>
            <a:r>
              <a:rPr lang="zh-CN" altLang="en-US" sz="1400">
                <a:sym typeface="+mn-ea"/>
              </a:rPr>
              <a:t>、</a:t>
            </a:r>
            <a:r>
              <a:rPr lang="zh-CN" altLang="en-US" sz="1400">
                <a:sym typeface="+mn-ea"/>
              </a:rPr>
              <a:t>璜金医院（</a:t>
            </a:r>
            <a:r>
              <a:rPr lang="en-US" altLang="zh-CN" sz="1400">
                <a:sym typeface="+mn-ea"/>
              </a:rPr>
              <a:t>VCT</a:t>
            </a:r>
            <a:r>
              <a:rPr lang="zh-CN" altLang="en-US" sz="1400">
                <a:sym typeface="+mn-ea"/>
              </a:rPr>
              <a:t>门诊）</a:t>
            </a:r>
            <a:endParaRPr lang="zh-CN" altLang="en-US" sz="1400">
              <a:sym typeface="+mn-ea"/>
            </a:endParaRPr>
          </a:p>
          <a:p>
            <a:pPr algn="l">
              <a:defRPr/>
            </a:pPr>
            <a:endParaRPr lang="zh-CN" altLang="en-US" sz="1400">
              <a:sym typeface="+mn-ea"/>
            </a:endParaRPr>
          </a:p>
          <a:p>
            <a:pPr algn="l">
              <a:defRPr/>
            </a:pPr>
            <a:r>
              <a:rPr lang="en-US" altLang="zh-CN" sz="1400">
                <a:sym typeface="+mn-ea"/>
              </a:rPr>
              <a:t>4</a:t>
            </a:r>
            <a:r>
              <a:rPr lang="zh-CN" altLang="en-US" sz="1400">
                <a:sym typeface="+mn-ea"/>
              </a:rPr>
              <a:t>、赣南师范大学医院（</a:t>
            </a:r>
            <a:r>
              <a:rPr lang="en-US" altLang="zh-CN" sz="1400">
                <a:sym typeface="+mn-ea"/>
              </a:rPr>
              <a:t>2023</a:t>
            </a:r>
            <a:r>
              <a:rPr lang="zh-CN" altLang="en-US" sz="1400">
                <a:sym typeface="+mn-ea"/>
              </a:rPr>
              <a:t>年新增）</a:t>
            </a:r>
            <a:endParaRPr lang="zh-CN" altLang="en-US" sz="1400">
              <a:sym typeface="+mn-ea"/>
            </a:endParaRPr>
          </a:p>
          <a:p>
            <a:pPr algn="l">
              <a:defRPr/>
            </a:pPr>
            <a:endParaRPr lang="zh-CN" altLang="en-US" sz="1400">
              <a:sym typeface="+mn-ea"/>
            </a:endParaRPr>
          </a:p>
          <a:p>
            <a:pPr algn="l">
              <a:defRPr/>
            </a:pPr>
            <a:r>
              <a:rPr lang="zh-CN" altLang="en-US" sz="1400">
                <a:sym typeface="+mn-ea"/>
              </a:rPr>
              <a:t>备注：各大高校均配备了自助尿检机</a:t>
            </a:r>
            <a:endParaRPr lang="zh-CN" altLang="en-US" sz="1400">
              <a:sym typeface="+mn-ea"/>
            </a:endParaRPr>
          </a:p>
          <a:p>
            <a:pPr algn="l">
              <a:defRPr/>
            </a:pPr>
            <a:endParaRPr lang="zh-CN" altLang="en-US" sz="1400">
              <a:sym typeface="+mn-ea"/>
            </a:endParaRPr>
          </a:p>
          <a:p>
            <a:pPr algn="l">
              <a:defRPr/>
            </a:pPr>
            <a:r>
              <a:rPr lang="zh-CN" altLang="en-US" sz="1400">
                <a:sym typeface="+mn-ea"/>
              </a:rPr>
              <a:t>艾滋病、丙肝定点治疗医院：赣州市第五人民医院</a:t>
            </a:r>
            <a:endParaRPr lang="zh-CN" altLang="en-US" sz="1400"/>
          </a:p>
          <a:p>
            <a:pPr algn="l">
              <a:defRPr/>
            </a:pPr>
            <a:endParaRPr lang="zh-CN" altLang="en-US" sz="1400"/>
          </a:p>
          <a:p>
            <a:pPr algn="l">
              <a:defRPr/>
            </a:pPr>
            <a:endParaRPr lang="zh-CN" altLang="en-US" sz="1400"/>
          </a:p>
          <a:p>
            <a:pPr algn="l">
              <a:defRPr/>
            </a:pPr>
            <a:endParaRPr lang="zh-CN" altLang="en-US" sz="1400">
              <a:sym typeface="+mn-ea"/>
            </a:endParaRPr>
          </a:p>
          <a:p>
            <a:pPr algn="l">
              <a:defRPr/>
            </a:pPr>
            <a:endParaRPr lang="zh-CN" altLang="en-US" sz="1400"/>
          </a:p>
          <a:p>
            <a:pPr algn="l">
              <a:defRPr/>
            </a:pPr>
            <a:endParaRPr lang="zh-CN" altLang="en-US" sz="1400"/>
          </a:p>
          <a:p>
            <a:pPr algn="l">
              <a:defRPr/>
            </a:pPr>
            <a:endParaRPr lang="zh-CN" altLang="en-US" sz="1400">
              <a:sym typeface="+mn-ea"/>
            </a:endParaRPr>
          </a:p>
          <a:p>
            <a:pPr algn="l">
              <a:defRPr/>
            </a:pPr>
            <a:endParaRPr lang="zh-CN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方正尚酷简体"/>
              <a:ea typeface="方正尚酷简体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675038" y="1599263"/>
            <a:ext cx="53412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72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27禹卫书法行书简体" panose="02000603000000000000" pitchFamily="2" charset="-128"/>
                <a:ea typeface="27禹卫书法行书简体" panose="02000603000000000000" pitchFamily="2" charset="-128"/>
              </a:rPr>
              <a:t>让艾远离</a:t>
            </a:r>
            <a:endParaRPr lang="zh-CN" altLang="en-US" sz="72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27禹卫书法行书简体" panose="02000603000000000000" pitchFamily="2" charset="-128"/>
              <a:ea typeface="27禹卫书法行书简体" panose="02000603000000000000" pitchFamily="2" charset="-128"/>
            </a:endParaRPr>
          </a:p>
          <a:p>
            <a:r>
              <a:rPr lang="zh-CN" altLang="en-US" sz="7200" b="1" dirty="0">
                <a:blipFill dpi="0"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27禹卫书法行书简体" panose="02000603000000000000" pitchFamily="2" charset="-128"/>
                <a:ea typeface="27禹卫书法行书简体" panose="02000603000000000000" pitchFamily="2" charset="-128"/>
              </a:rPr>
              <a:t>   让爱靠近</a:t>
            </a:r>
            <a:endParaRPr lang="zh-CN" altLang="en-US" sz="7200" b="1" dirty="0">
              <a:blipFill dpi="0"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27禹卫书法行书简体" panose="02000603000000000000" pitchFamily="2" charset="-128"/>
              <a:ea typeface="27禹卫书法行书简体" panose="02000603000000000000" pitchFamily="2" charset="-128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009" y="1213723"/>
            <a:ext cx="1480141" cy="14801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2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3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4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5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6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7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8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9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10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11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12.xml><?xml version="1.0" encoding="utf-8"?>
<p:tagLst xmlns:p="http://schemas.openxmlformats.org/presentationml/2006/main">
  <p:tag name="KSO_WM_DIAGRAM_VIRTUALLY_FRAME" val="{&quot;height&quot;:150.25818897637797,&quot;left&quot;:83.64322834645668,&quot;top&quot;:163.74944881889763,&quot;width&quot;:547.7599212598427}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ISPRING_SCORM_RATE_SLIDES" val="0"/>
  <p:tag name="ISPRING_PRESENTATION_TITLE" val="PowerPoint 演示文稿"/>
  <p:tag name="commondata" val="eyJoZGlkIjoiZTg0ZDBiMmRiZDQ2NWEwNWE1ZTU5MDBlZDFkMDIzYzgifQ=="/>
</p:tagLst>
</file>

<file path=ppt/theme/theme1.xml><?xml version="1.0" encoding="utf-8"?>
<a:theme xmlns:a="http://schemas.openxmlformats.org/drawingml/2006/main" name="9_自定义设计方案">
  <a:themeElements>
    <a:clrScheme name="520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375439"/>
      </a:accent1>
      <a:accent2>
        <a:srgbClr val="375439"/>
      </a:accent2>
      <a:accent3>
        <a:srgbClr val="375439"/>
      </a:accent3>
      <a:accent4>
        <a:srgbClr val="375439"/>
      </a:accent4>
      <a:accent5>
        <a:srgbClr val="375439"/>
      </a:accent5>
      <a:accent6>
        <a:srgbClr val="375439"/>
      </a:accent6>
      <a:hlink>
        <a:srgbClr val="325F0B"/>
      </a:hlink>
      <a:folHlink>
        <a:srgbClr val="79D02A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1568</Words>
  <Application>WPS 演示</Application>
  <PresentationFormat>全屏显示(16:9)</PresentationFormat>
  <Paragraphs>175</Paragraphs>
  <Slides>18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43" baseType="lpstr">
      <vt:lpstr>Arial</vt:lpstr>
      <vt:lpstr>宋体</vt:lpstr>
      <vt:lpstr>Wingdings</vt:lpstr>
      <vt:lpstr>27禹卫书法行书简体</vt:lpstr>
      <vt:lpstr>MS UI Gothic</vt:lpstr>
      <vt:lpstr>华文楷体</vt:lpstr>
      <vt:lpstr>Calibri</vt:lpstr>
      <vt:lpstr>方正兰亭准黑_GBK</vt:lpstr>
      <vt:lpstr>黑体</vt:lpstr>
      <vt:lpstr>方正尚酷简体</vt:lpstr>
      <vt:lpstr>微软雅黑</vt:lpstr>
      <vt:lpstr>Calibri</vt:lpstr>
      <vt:lpstr>等线</vt:lpstr>
      <vt:lpstr>方正兰亭粗黑_GBK</vt:lpstr>
      <vt:lpstr>方正兰亭中黑_GBK</vt:lpstr>
      <vt:lpstr>Segoe UI</vt:lpstr>
      <vt:lpstr>Arial</vt:lpstr>
      <vt:lpstr>方正苏新诗柳楷简体</vt:lpstr>
      <vt:lpstr>Times New Roman</vt:lpstr>
      <vt:lpstr>Campton Light</vt:lpstr>
      <vt:lpstr>方正兰亭准黑_GBK</vt:lpstr>
      <vt:lpstr>Arial Unicode MS</vt:lpstr>
      <vt:lpstr>Calibri Light</vt:lpstr>
      <vt:lpstr>★日文毛笔</vt:lpstr>
      <vt:lpstr>9_自定义设计方案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administrator</dc:creator>
  <cp:keywords>PPT</cp:keywords>
  <dc:description>PPT</dc:description>
  <dc:subject>PPT</dc:subject>
  <cp:category>PPT</cp:category>
  <cp:lastModifiedBy>Administrator</cp:lastModifiedBy>
  <cp:revision>112</cp:revision>
  <dcterms:created xsi:type="dcterms:W3CDTF">2017-03-27T13:25:00Z</dcterms:created>
  <dcterms:modified xsi:type="dcterms:W3CDTF">2025-10-28T11:09:45Z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0B239D9F0EF241128DA8D42BF442F478_13</vt:lpwstr>
  </property>
  <property fmtid="{D5CDD505-2E9C-101B-9397-08002B2CF9AE}" pid="3" name="KSOProductBuildVer">
    <vt:lpwstr>2052-12.1.0.23125</vt:lpwstr>
  </property>
</Properties>
</file>