
<file path=[Content_Types].xml><?xml version="1.0" encoding="utf-8"?>
<Types xmlns="http://schemas.openxmlformats.org/package/2006/content-types"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gif" ContentType="image/gif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310" r:id="rId4"/>
    <p:sldId id="309" r:id="rId5"/>
    <p:sldId id="274" r:id="rId6"/>
    <p:sldId id="280" r:id="rId7"/>
    <p:sldId id="260" r:id="rId8"/>
    <p:sldId id="258" r:id="rId9"/>
    <p:sldId id="277" r:id="rId10"/>
    <p:sldId id="278" r:id="rId11"/>
    <p:sldId id="279" r:id="rId12"/>
    <p:sldId id="261" r:id="rId13"/>
    <p:sldId id="262" r:id="rId14"/>
    <p:sldId id="306" r:id="rId16"/>
    <p:sldId id="312" r:id="rId17"/>
    <p:sldId id="264" r:id="rId18"/>
    <p:sldId id="265" r:id="rId19"/>
    <p:sldId id="266" r:id="rId20"/>
    <p:sldId id="267" r:id="rId21"/>
    <p:sldId id="307" r:id="rId22"/>
    <p:sldId id="270" r:id="rId23"/>
    <p:sldId id="272" r:id="rId24"/>
    <p:sldId id="308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5" r:id="rId33"/>
    <p:sldId id="289" r:id="rId34"/>
    <p:sldId id="290" r:id="rId35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charset="0"/>
        <a:ea typeface="宋体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charset="0"/>
        <a:ea typeface="宋体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charset="0"/>
        <a:ea typeface="宋体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charset="0"/>
        <a:ea typeface="宋体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charset="0"/>
        <a:ea typeface="宋体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charset="0"/>
        <a:ea typeface="宋体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charset="0"/>
        <a:ea typeface="宋体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charset="0"/>
        <a:ea typeface="宋体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charset="0"/>
        <a:ea typeface="宋体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吴尊友" initials="吴" lastIdx="21" clrIdx="0"/>
  <p:cmAuthor id="2" name="韩孟杰" initials="韩" lastIdx="1" clrIdx="0"/>
  <p:cmAuthor id="3" name="Aoli Xiong" initials="A" lastIdx="83" clrIdx="6"/>
  <p:cmAuthor id="4" name="Danwen Qiu" initials="D" lastIdx="2" clrIdx="7"/>
  <p:cmAuthor id="5" name="Zack Zhou" initials="Z" lastIdx="3" clrIdx="8"/>
  <p:cmAuthor id="6" name="AIDS" initials="A" lastIdx="1" clrIdx="1"/>
  <p:cmAuthor id="7" name="Zhiyu Qiu" initials="Z" lastIdx="103" clrIdx="3"/>
  <p:cmAuthor id="8" name="t" initials="t" lastIdx="9" clrIdx="0"/>
  <p:cmAuthor id="0" name="XIE, Yi" initials="XY" lastIdx="3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132229919897"/>
          <c:y val="0.111315824573086"/>
          <c:w val="0.87032016071253"/>
          <c:h val="0.6646243297418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PLWH</c:v>
                </c:pt>
              </c:strCache>
            </c:strRef>
          </c:tx>
          <c:spPr>
            <a:solidFill>
              <a:srgbClr val="CC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</c:dPt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/>
              <a:lstStyle/>
              <a:p>
                <a:pPr>
                  <a:defRPr lang="zh-CN" sz="800" b="0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HIV感染者
知晓自身感染状况</c:v>
                </c:pt>
                <c:pt idx="1">
                  <c:v>确诊HIV感染者
获得抗逆转录病毒治疗</c:v>
                </c:pt>
                <c:pt idx="2">
                  <c:v>接受治疗者
体内病毒受到抑制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c:formatCode="General">
                  <c:v>85</c:v>
                </c:pt>
                <c:pt idx="1" c:formatCode="General">
                  <c:v>75</c:v>
                </c:pt>
                <c:pt idx="2" c:formatCode="General">
                  <c:v>65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0"/>
          <c:showBubbleSize val="0"/>
        </c:dLbls>
        <c:gapWidth val="36"/>
        <c:axId val="1671333439"/>
        <c:axId val="1671334687"/>
      </c:barChart>
      <c:catAx>
        <c:axId val="1671333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sq" cmpd="sng" algn="ctr">
            <a:solidFill>
              <a:srgbClr val="868686"/>
            </a:solidFill>
            <a:miter lim="800000"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800" b="1" i="0" u="none" strike="noStrik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pPr>
          </a:p>
        </c:txPr>
        <c:crossAx val="1671334687"/>
        <c:crosses val="autoZero"/>
        <c:auto val="1"/>
        <c:lblAlgn val="ctr"/>
        <c:lblOffset val="100"/>
        <c:tickMarkSkip val="1"/>
        <c:noMultiLvlLbl val="0"/>
      </c:catAx>
      <c:valAx>
        <c:axId val="1671334687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zh-CN" sz="800" b="0" i="0" u="none" strike="noStrike" kern="1200" baseline="0">
                    <a:solidFill>
                      <a:schemeClr val="bg2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zh-CN" altLang="en-US" dirty="0"/>
                  <a:t>患者比例（</a:t>
                </a:r>
                <a:r>
                  <a:rPr lang="en-US" altLang="zh-CN" dirty="0"/>
                  <a:t>%</a:t>
                </a:r>
                <a:r>
                  <a:rPr lang="zh-CN" altLang="en-US" dirty="0"/>
                  <a:t>）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sq">
            <a:solidFill>
              <a:srgbClr val="868686"/>
            </a:solidFill>
            <a:miter lim="800000"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pPr>
          </a:p>
        </c:txPr>
        <c:crossAx val="167133343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800">
          <a:solidFill>
            <a:schemeClr val="bg2"/>
          </a:solidFill>
          <a:latin typeface="Arial" pitchFamily="34" charset="0"/>
          <a:cs typeface="Arial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E6AFB4-6107-4235-B972-06B5F193911A}" type="doc">
      <dgm:prSet loTypeId="urn:microsoft.com/office/officeart/2005/8/layout/hList6" loCatId="list" qsTypeId="urn:microsoft.com/office/officeart/2005/8/quickstyle/simple1#10" qsCatId="simple" csTypeId="urn:microsoft.com/office/officeart/2005/8/colors/colorful5#1" csCatId="colorful" phldr="1"/>
      <dgm:spPr/>
      <dgm:t>
        <a:bodyPr/>
        <a:lstStyle/>
        <a:p>
          <a:endParaRPr lang="zh-CN" altLang="en-US"/>
        </a:p>
      </dgm:t>
    </dgm:pt>
    <dgm:pt modelId="{E63958A4-0EAE-4A82-90D4-9403DFE6F03E}">
      <dgm:prSet phldrT="[文本]" phldr="0" custT="1"/>
      <dgm:spPr>
        <a:solidFill>
          <a:srgbClr val="5ECCF3"/>
        </a:solidFill>
      </dgm:spPr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kern="1200" dirty="0">
              <a:solidFill>
                <a:schemeClr val="accent1">
                  <a:lumMod val="50000"/>
                </a:schemeClr>
              </a:solidFill>
              <a:effectLst/>
              <a:latin typeface="仿宋_GB2312" pitchFamily="49" charset="-122"/>
              <a:ea typeface="仿宋_GB2312" pitchFamily="49" charset="-122"/>
            </a:rPr>
            <a:t>血 液</a:t>
          </a:r>
          <a:endParaRPr lang="en-US" altLang="zh-CN" sz="3600" b="1" kern="1200" dirty="0">
            <a:solidFill>
              <a:schemeClr val="accent1">
                <a:lumMod val="50000"/>
              </a:schemeClr>
            </a:solidFill>
            <a:effectLst/>
            <a:latin typeface="仿宋_GB2312" pitchFamily="49" charset="-122"/>
            <a:ea typeface="仿宋_GB2312" pitchFamily="49" charset="-122"/>
          </a:endParaRPr>
        </a:p>
      </dgm:t>
    </dgm:pt>
    <dgm:pt modelId="{EDEE800A-F1E7-452D-B982-F0E314552C7D}" cxnId="{7F7C6471-57DB-455D-B752-478A2B7BC9E1}" type="parTrans">
      <dgm:prSet/>
      <dgm:spPr/>
      <dgm:t>
        <a:bodyPr/>
        <a:lstStyle/>
        <a:p>
          <a:endParaRPr lang="zh-CN" altLang="en-US"/>
        </a:p>
      </dgm:t>
    </dgm:pt>
    <dgm:pt modelId="{4C37581B-2A7B-4143-BDBA-B60AA88019DD}" cxnId="{7F7C6471-57DB-455D-B752-478A2B7BC9E1}" type="sibTrans">
      <dgm:prSet/>
      <dgm:spPr/>
      <dgm:t>
        <a:bodyPr/>
        <a:lstStyle/>
        <a:p>
          <a:endParaRPr lang="zh-CN" altLang="en-US"/>
        </a:p>
      </dgm:t>
    </dgm:pt>
    <dgm:pt modelId="{BB307124-91A8-44A4-A780-69095CCFEC7E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itchFamily="34" charset="0"/>
          </a:pPr>
          <a:r>
            <a:rPr lang="zh-CN" altLang="en-US" sz="2000" b="0" kern="120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共用注射器吸毒</a:t>
          </a:r>
        </a:p>
      </dgm:t>
    </dgm:pt>
    <dgm:pt modelId="{29BE81D0-35CB-42D5-B86C-2B81CED6787A}" cxnId="{632B3C62-D07F-4DD2-A358-09E0A5B26979}" type="parTrans">
      <dgm:prSet/>
      <dgm:spPr/>
      <dgm:t>
        <a:bodyPr/>
        <a:lstStyle/>
        <a:p>
          <a:endParaRPr lang="zh-CN" altLang="en-US"/>
        </a:p>
      </dgm:t>
    </dgm:pt>
    <dgm:pt modelId="{08009EAB-4B30-4089-9051-56F5E08C17D3}" cxnId="{632B3C62-D07F-4DD2-A358-09E0A5B26979}" type="sibTrans">
      <dgm:prSet/>
      <dgm:spPr/>
      <dgm:t>
        <a:bodyPr/>
        <a:lstStyle/>
        <a:p>
          <a:endParaRPr lang="zh-CN" altLang="en-US"/>
        </a:p>
      </dgm:t>
    </dgm:pt>
    <dgm:pt modelId="{3EE839E2-023B-4004-8EB5-E9A247C8FC9F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b="0" kern="120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输血</a:t>
          </a:r>
          <a:r>
            <a:rPr lang="en-US" altLang="zh-CN" sz="2000" b="0" kern="120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/</a:t>
          </a:r>
          <a:r>
            <a:rPr lang="zh-CN" altLang="en-US" sz="2000" b="0" kern="120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血制品</a:t>
          </a:r>
        </a:p>
      </dgm:t>
    </dgm:pt>
    <dgm:pt modelId="{53AF1226-A849-4F99-84DC-F658E09A7F39}" cxnId="{3A403DFF-F498-4994-9A39-B582D2319DD0}" type="parTrans">
      <dgm:prSet/>
      <dgm:spPr/>
      <dgm:t>
        <a:bodyPr/>
        <a:lstStyle/>
        <a:p>
          <a:endParaRPr lang="zh-CN" altLang="en-US"/>
        </a:p>
      </dgm:t>
    </dgm:pt>
    <dgm:pt modelId="{6D76F86B-BA35-465C-9245-DF6B3BC8A937}" cxnId="{3A403DFF-F498-4994-9A39-B582D2319DD0}" type="sibTrans">
      <dgm:prSet/>
      <dgm:spPr/>
      <dgm:t>
        <a:bodyPr/>
        <a:lstStyle/>
        <a:p>
          <a:endParaRPr lang="zh-CN" altLang="en-US"/>
        </a:p>
      </dgm:t>
    </dgm:pt>
    <dgm:pt modelId="{555B11FE-A65A-4779-A15D-AB336F7767CA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b="0" kern="120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器官移植</a:t>
          </a:r>
        </a:p>
      </dgm:t>
    </dgm:pt>
    <dgm:pt modelId="{067C004A-A967-49AA-B1C3-B691AF3C2A59}" cxnId="{45EEC8BE-C66D-4524-9A2E-4E7A1665E554}" type="parTrans">
      <dgm:prSet/>
      <dgm:spPr/>
      <dgm:t>
        <a:bodyPr/>
        <a:lstStyle/>
        <a:p>
          <a:endParaRPr lang="zh-CN" altLang="en-US"/>
        </a:p>
      </dgm:t>
    </dgm:pt>
    <dgm:pt modelId="{CDD6783F-D23D-4E11-910F-4CBE620F3F4D}" cxnId="{45EEC8BE-C66D-4524-9A2E-4E7A1665E554}" type="sibTrans">
      <dgm:prSet/>
      <dgm:spPr/>
      <dgm:t>
        <a:bodyPr/>
        <a:lstStyle/>
        <a:p>
          <a:endParaRPr lang="zh-CN" altLang="en-US"/>
        </a:p>
      </dgm:t>
    </dgm:pt>
    <dgm:pt modelId="{EFF09F97-C6B2-49F0-9D2E-E6752A324B9E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b="0" kern="120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纹身、纹眉</a:t>
          </a:r>
        </a:p>
      </dgm:t>
    </dgm:pt>
    <dgm:pt modelId="{AE86CCE7-B6B1-4051-B165-95FA2A60BFAF}" cxnId="{B4B7F3A6-9660-435B-AB2D-275DF0EEC850}" type="parTrans">
      <dgm:prSet/>
      <dgm:spPr/>
      <dgm:t>
        <a:bodyPr/>
        <a:lstStyle/>
        <a:p>
          <a:endParaRPr lang="zh-CN" altLang="en-US"/>
        </a:p>
      </dgm:t>
    </dgm:pt>
    <dgm:pt modelId="{3F2E5866-8793-4FEF-8735-8FE887A7045D}" cxnId="{B4B7F3A6-9660-435B-AB2D-275DF0EEC850}" type="sibTrans">
      <dgm:prSet/>
      <dgm:spPr/>
      <dgm:t>
        <a:bodyPr/>
        <a:lstStyle/>
        <a:p>
          <a:endParaRPr lang="zh-CN" altLang="en-US"/>
        </a:p>
      </dgm:t>
    </dgm:pt>
    <dgm:pt modelId="{3FE9DD0E-AA76-4384-B658-1AABA3044192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b="0" kern="120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共用剃须刀</a:t>
          </a:r>
        </a:p>
      </dgm:t>
    </dgm:pt>
    <dgm:pt modelId="{32C6B134-CCC9-4D3D-8695-8F9A0A64AA6A}" cxnId="{5234D74C-E3C9-4080-A19E-590F861F254A}" type="parTrans">
      <dgm:prSet/>
      <dgm:spPr/>
      <dgm:t>
        <a:bodyPr/>
        <a:lstStyle/>
        <a:p>
          <a:endParaRPr lang="zh-CN" altLang="en-US"/>
        </a:p>
      </dgm:t>
    </dgm:pt>
    <dgm:pt modelId="{4EEA5470-04DD-48E1-AF13-F2C2BAB37E3B}" cxnId="{5234D74C-E3C9-4080-A19E-590F861F254A}" type="sibTrans">
      <dgm:prSet/>
      <dgm:spPr/>
      <dgm:t>
        <a:bodyPr/>
        <a:lstStyle/>
        <a:p>
          <a:endParaRPr lang="zh-CN" altLang="en-US"/>
        </a:p>
      </dgm:t>
    </dgm:pt>
    <dgm:pt modelId="{EF7235B8-F6D7-4467-917F-BCA2F5E8BF5E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b="0" kern="120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职业暴露</a:t>
          </a:r>
        </a:p>
      </dgm:t>
    </dgm:pt>
    <dgm:pt modelId="{BDCD3B4A-3FF1-4E9E-8285-479503B46D45}" cxnId="{5B335468-54CC-426E-A936-5248415EE79A}" type="parTrans">
      <dgm:prSet/>
      <dgm:spPr/>
      <dgm:t>
        <a:bodyPr/>
        <a:lstStyle/>
        <a:p>
          <a:endParaRPr lang="zh-CN" altLang="en-US"/>
        </a:p>
      </dgm:t>
    </dgm:pt>
    <dgm:pt modelId="{06460503-BAF1-480A-A1EE-D15FE47F9288}" cxnId="{5B335468-54CC-426E-A936-5248415EE79A}" type="sibTrans">
      <dgm:prSet/>
      <dgm:spPr/>
      <dgm:t>
        <a:bodyPr/>
        <a:lstStyle/>
        <a:p>
          <a:endParaRPr lang="zh-CN" altLang="en-US"/>
        </a:p>
      </dgm:t>
    </dgm:pt>
    <dgm:pt modelId="{8471BD60-A36C-4135-975C-5129B646520C}">
      <dgm:prSet phldrT="[文本]" phldr="0" custT="1"/>
      <dgm:spPr>
        <a:solidFill>
          <a:srgbClr val="5DCEAF"/>
        </a:solidFill>
      </dgm:spPr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dirty="0">
              <a:solidFill>
                <a:schemeClr val="accent1">
                  <a:lumMod val="50000"/>
                </a:schemeClr>
              </a:solidFill>
              <a:effectLst/>
              <a:latin typeface="仿宋_GB2312" pitchFamily="49" charset="-122"/>
              <a:ea typeface="仿宋_GB2312" pitchFamily="49" charset="-122"/>
            </a:rPr>
            <a:t>性</a:t>
          </a:r>
        </a:p>
      </dgm:t>
    </dgm:pt>
    <dgm:pt modelId="{1C18605B-851C-435C-B1EE-1FFC931E0DCD}" cxnId="{BF1811B3-0995-490B-B7FA-FBE327DB5CE2}" type="parTrans">
      <dgm:prSet/>
      <dgm:spPr/>
      <dgm:t>
        <a:bodyPr/>
        <a:lstStyle/>
        <a:p>
          <a:endParaRPr lang="zh-CN" altLang="en-US"/>
        </a:p>
      </dgm:t>
    </dgm:pt>
    <dgm:pt modelId="{3773C6C8-6BA6-4CDA-A7A2-4F846A520705}" cxnId="{BF1811B3-0995-490B-B7FA-FBE327DB5CE2}" type="sibTrans">
      <dgm:prSet/>
      <dgm:spPr/>
      <dgm:t>
        <a:bodyPr/>
        <a:lstStyle/>
        <a:p>
          <a:endParaRPr lang="zh-CN" altLang="en-US"/>
        </a:p>
      </dgm:t>
    </dgm:pt>
    <dgm:pt modelId="{477C52B1-C097-490C-A211-9EB4D5880560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b="0" dirty="0" smtClean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阴道性行为</a:t>
          </a:r>
          <a:endParaRPr lang="zh-CN" altLang="en-US" sz="2000" b="0" dirty="0">
            <a:solidFill>
              <a:srgbClr val="C00000"/>
            </a:solidFill>
            <a:latin typeface="仿宋_GB2312" pitchFamily="49" charset="-122"/>
            <a:ea typeface="仿宋_GB2312" pitchFamily="49" charset="-122"/>
          </a:endParaRPr>
        </a:p>
      </dgm:t>
    </dgm:pt>
    <dgm:pt modelId="{82B16931-3642-4BAC-B6E8-8F797EFFB84D}" cxnId="{2DA7AD45-38D6-46BC-B2EB-BE3E5CE5DB25}" type="parTrans">
      <dgm:prSet/>
      <dgm:spPr/>
      <dgm:t>
        <a:bodyPr/>
        <a:lstStyle/>
        <a:p>
          <a:endParaRPr lang="zh-CN" altLang="en-US"/>
        </a:p>
      </dgm:t>
    </dgm:pt>
    <dgm:pt modelId="{C8B0153F-79AD-41B1-83D8-7F5323C99E0A}" cxnId="{2DA7AD45-38D6-46BC-B2EB-BE3E5CE5DB25}" type="sibTrans">
      <dgm:prSet/>
      <dgm:spPr/>
      <dgm:t>
        <a:bodyPr/>
        <a:lstStyle/>
        <a:p>
          <a:endParaRPr lang="zh-CN" altLang="en-US"/>
        </a:p>
      </dgm:t>
    </dgm:pt>
    <dgm:pt modelId="{7E514612-1315-4D9E-8CFB-391E72C36130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b="0" dirty="0" smtClean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肛门性行为</a:t>
          </a:r>
          <a:endParaRPr lang="zh-CN" altLang="en-US" sz="2000" b="0" dirty="0">
            <a:solidFill>
              <a:srgbClr val="C00000"/>
            </a:solidFill>
            <a:latin typeface="仿宋_GB2312" pitchFamily="49" charset="-122"/>
            <a:ea typeface="仿宋_GB2312" pitchFamily="49" charset="-122"/>
          </a:endParaRPr>
        </a:p>
      </dgm:t>
    </dgm:pt>
    <dgm:pt modelId="{5E660F72-33CD-42B8-9C28-5D624A05D8B5}" cxnId="{54E19FB5-E296-4A0D-B916-85F0C3339B59}" type="parTrans">
      <dgm:prSet/>
      <dgm:spPr/>
      <dgm:t>
        <a:bodyPr/>
        <a:lstStyle/>
        <a:p>
          <a:endParaRPr lang="zh-CN" altLang="en-US"/>
        </a:p>
      </dgm:t>
    </dgm:pt>
    <dgm:pt modelId="{047EAB5E-F771-4E7D-9771-64AC51E37D4D}" cxnId="{54E19FB5-E296-4A0D-B916-85F0C3339B59}" type="sibTrans">
      <dgm:prSet/>
      <dgm:spPr/>
      <dgm:t>
        <a:bodyPr/>
        <a:lstStyle/>
        <a:p>
          <a:endParaRPr lang="zh-CN" altLang="en-US"/>
        </a:p>
      </dgm:t>
    </dgm:pt>
    <dgm:pt modelId="{68E1F7AC-34A3-4D3E-8A4A-540DB9D64424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b="0" dirty="0" smtClean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口交</a:t>
          </a:r>
          <a:endParaRPr lang="zh-CN" altLang="en-US" sz="2000" b="0" dirty="0">
            <a:solidFill>
              <a:srgbClr val="C00000"/>
            </a:solidFill>
            <a:latin typeface="仿宋_GB2312" pitchFamily="49" charset="-122"/>
            <a:ea typeface="仿宋_GB2312" pitchFamily="49" charset="-122"/>
          </a:endParaRPr>
        </a:p>
      </dgm:t>
    </dgm:pt>
    <dgm:pt modelId="{535A1436-CE4C-4942-AD29-C675D736060D}" cxnId="{D17A8C71-C2E2-4318-94C1-C5FA90BDD8DC}" type="parTrans">
      <dgm:prSet/>
      <dgm:spPr/>
      <dgm:t>
        <a:bodyPr/>
        <a:lstStyle/>
        <a:p>
          <a:endParaRPr lang="zh-CN" altLang="en-US"/>
        </a:p>
      </dgm:t>
    </dgm:pt>
    <dgm:pt modelId="{D40D6849-64E8-48DD-AFC7-F8AD40839374}" cxnId="{D17A8C71-C2E2-4318-94C1-C5FA90BDD8DC}" type="sibTrans">
      <dgm:prSet/>
      <dgm:spPr/>
      <dgm:t>
        <a:bodyPr/>
        <a:lstStyle/>
        <a:p>
          <a:endParaRPr lang="zh-CN" altLang="en-US"/>
        </a:p>
      </dgm:t>
    </dgm:pt>
    <dgm:pt modelId="{B95D9611-55F5-47AC-A099-31371AB734A5}">
      <dgm:prSet phldrT="[文本]" phldr="0" custT="1"/>
      <dgm:spPr>
        <a:solidFill>
          <a:srgbClr val="A7EA52"/>
        </a:solidFill>
      </dgm:spPr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dirty="0">
              <a:solidFill>
                <a:schemeClr val="accent1">
                  <a:lumMod val="50000"/>
                </a:schemeClr>
              </a:solidFill>
              <a:effectLst/>
              <a:latin typeface="仿宋_GB2312" pitchFamily="49" charset="-122"/>
              <a:ea typeface="仿宋_GB2312" pitchFamily="49" charset="-122"/>
            </a:rPr>
            <a:t>母 婴</a:t>
          </a:r>
        </a:p>
      </dgm:t>
    </dgm:pt>
    <dgm:pt modelId="{61F3543C-2DEA-451F-9930-898B15CDA19A}" cxnId="{9CB8ADEC-8523-4B43-BD6D-2A1E45E338CD}" type="parTrans">
      <dgm:prSet/>
      <dgm:spPr/>
      <dgm:t>
        <a:bodyPr/>
        <a:lstStyle/>
        <a:p>
          <a:endParaRPr lang="zh-CN" altLang="en-US"/>
        </a:p>
      </dgm:t>
    </dgm:pt>
    <dgm:pt modelId="{BE4EA953-C4E5-4B78-9CBD-F414D25776C0}" cxnId="{9CB8ADEC-8523-4B43-BD6D-2A1E45E338CD}" type="sibTrans">
      <dgm:prSet/>
      <dgm:spPr/>
      <dgm:t>
        <a:bodyPr/>
        <a:lstStyle/>
        <a:p>
          <a:endParaRPr lang="zh-CN" altLang="en-US"/>
        </a:p>
      </dgm:t>
    </dgm:pt>
    <dgm:pt modelId="{8DF4E9EA-5A04-4CF4-9F75-15546EC8EB5E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400" b="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妊娠期间</a:t>
          </a:r>
        </a:p>
      </dgm:t>
    </dgm:pt>
    <dgm:pt modelId="{7ACA8C06-A566-4EA1-9E36-896A712BEF36}" cxnId="{AFF5CADC-4A3A-4ECB-A872-1C27747B5E75}" type="parTrans">
      <dgm:prSet/>
      <dgm:spPr/>
      <dgm:t>
        <a:bodyPr/>
        <a:lstStyle/>
        <a:p>
          <a:endParaRPr lang="zh-CN" altLang="en-US"/>
        </a:p>
      </dgm:t>
    </dgm:pt>
    <dgm:pt modelId="{90AB533E-1C99-4868-BD49-A9637A2E0D83}" cxnId="{AFF5CADC-4A3A-4ECB-A872-1C27747B5E75}" type="sibTrans">
      <dgm:prSet/>
      <dgm:spPr/>
      <dgm:t>
        <a:bodyPr/>
        <a:lstStyle/>
        <a:p>
          <a:endParaRPr lang="zh-CN" altLang="en-US"/>
        </a:p>
      </dgm:t>
    </dgm:pt>
    <dgm:pt modelId="{76C05FCD-2E71-40EE-BCF0-874F10DEC71D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400" b="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分娩过程</a:t>
          </a:r>
        </a:p>
      </dgm:t>
    </dgm:pt>
    <dgm:pt modelId="{40C64BA6-CC64-4A96-BAC3-475E6BC2EFD3}" cxnId="{B90F1621-5823-4F1B-A731-17C8C3077671}" type="parTrans">
      <dgm:prSet/>
      <dgm:spPr/>
      <dgm:t>
        <a:bodyPr/>
        <a:lstStyle/>
        <a:p>
          <a:endParaRPr lang="zh-CN" altLang="en-US"/>
        </a:p>
      </dgm:t>
    </dgm:pt>
    <dgm:pt modelId="{929E995B-822C-45E0-B523-57D9A9C7534B}" cxnId="{B90F1621-5823-4F1B-A731-17C8C3077671}" type="sibTrans">
      <dgm:prSet/>
      <dgm:spPr/>
      <dgm:t>
        <a:bodyPr/>
        <a:lstStyle/>
        <a:p>
          <a:endParaRPr lang="zh-CN" altLang="en-US"/>
        </a:p>
      </dgm:t>
    </dgm:pt>
    <dgm:pt modelId="{F7D4FCE5-9607-447C-A240-26ADB17332E4}">
      <dgm:prSet phldr="0" custT="1"/>
      <dgm:spPr/>
      <dgm:t>
        <a:bodyPr vert="horz" wrap="square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400" b="0" dirty="0">
              <a:solidFill>
                <a:srgbClr val="C00000"/>
              </a:solidFill>
              <a:latin typeface="仿宋_GB2312" pitchFamily="49" charset="-122"/>
              <a:ea typeface="仿宋_GB2312" pitchFamily="49" charset="-122"/>
            </a:rPr>
            <a:t>产后哺乳</a:t>
          </a:r>
          <a:endParaRPr sz="6500">
            <a:latin typeface="仿宋_GB2312" pitchFamily="49" charset="-122"/>
            <a:ea typeface="仿宋_GB2312" pitchFamily="49" charset="-122"/>
          </a:endParaRPr>
        </a:p>
      </dgm:t>
    </dgm:pt>
    <dgm:pt modelId="{B658693C-4667-4B8D-A952-79234EE25355}" cxnId="{71338FB3-7147-4D5E-8049-BD72A469A1C6}" type="parTrans">
      <dgm:prSet/>
      <dgm:spPr/>
      <dgm:t>
        <a:bodyPr/>
        <a:lstStyle/>
        <a:p>
          <a:endParaRPr lang="zh-CN" altLang="en-US"/>
        </a:p>
      </dgm:t>
    </dgm:pt>
    <dgm:pt modelId="{06BEA798-D1A3-4717-B70D-8BE012B7A5BF}" cxnId="{71338FB3-7147-4D5E-8049-BD72A469A1C6}" type="sibTrans">
      <dgm:prSet/>
      <dgm:spPr/>
      <dgm:t>
        <a:bodyPr/>
        <a:lstStyle/>
        <a:p>
          <a:endParaRPr lang="zh-CN" altLang="en-US"/>
        </a:p>
      </dgm:t>
    </dgm:pt>
    <dgm:pt modelId="{8319BDB2-3AFE-4DFF-8620-C390FD80FCE5}" type="pres">
      <dgm:prSet presAssocID="{FFE6AFB4-6107-4235-B972-06B5F193911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0313C13-BA59-4799-BB0C-EF6DC04E9FD2}" type="pres">
      <dgm:prSet presAssocID="{E63958A4-0EAE-4A82-90D4-9403DFE6F03E}" presName="node" presStyleLbl="node1" presStyleIdx="0" presStyleCnt="3" custLinFactNeighborX="-40165" custLinFactNeighborY="-427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7FE0F9B-48F6-4A13-8F71-42305BB94739}" type="pres">
      <dgm:prSet presAssocID="{4C37581B-2A7B-4143-BDBA-B60AA88019DD}" presName="sibTrans" presStyleCnt="0"/>
      <dgm:spPr/>
    </dgm:pt>
    <dgm:pt modelId="{49607385-3586-4B2D-A3AE-5ED49F1BBCB9}" type="pres">
      <dgm:prSet presAssocID="{8471BD60-A36C-4135-975C-5129B646520C}" presName="node" presStyleLbl="node1" presStyleIdx="1" presStyleCnt="3" custLinFactNeighborX="1" custLinFactNeighborY="218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E582BE6-A9B3-4EF0-8B7A-4EAEB64C228E}" type="pres">
      <dgm:prSet presAssocID="{3773C6C8-6BA6-4CDA-A7A2-4F846A520705}" presName="sibTrans" presStyleCnt="0"/>
      <dgm:spPr/>
    </dgm:pt>
    <dgm:pt modelId="{873EF4D3-6E04-4655-910A-C501FFE228E7}" type="pres">
      <dgm:prSet presAssocID="{B95D9611-55F5-47AC-A099-31371AB734A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17A8C71-C2E2-4318-94C1-C5FA90BDD8DC}" srcId="{8471BD60-A36C-4135-975C-5129B646520C}" destId="{68E1F7AC-34A3-4D3E-8A4A-540DB9D64424}" srcOrd="2" destOrd="0" parTransId="{535A1436-CE4C-4942-AD29-C675D736060D}" sibTransId="{D40D6849-64E8-48DD-AFC7-F8AD40839374}"/>
    <dgm:cxn modelId="{6274E3B9-F8BC-4818-8879-B9A6A7898434}" type="presOf" srcId="{E63958A4-0EAE-4A82-90D4-9403DFE6F03E}" destId="{00313C13-BA59-4799-BB0C-EF6DC04E9FD2}" srcOrd="0" destOrd="0" presId="urn:microsoft.com/office/officeart/2005/8/layout/hList6"/>
    <dgm:cxn modelId="{7D20CA7A-F55D-420F-BF2B-7629760B89C3}" type="presOf" srcId="{68E1F7AC-34A3-4D3E-8A4A-540DB9D64424}" destId="{49607385-3586-4B2D-A3AE-5ED49F1BBCB9}" srcOrd="0" destOrd="3" presId="urn:microsoft.com/office/officeart/2005/8/layout/hList6"/>
    <dgm:cxn modelId="{5234D74C-E3C9-4080-A19E-590F861F254A}" srcId="{E63958A4-0EAE-4A82-90D4-9403DFE6F03E}" destId="{3FE9DD0E-AA76-4384-B658-1AABA3044192}" srcOrd="4" destOrd="0" parTransId="{32C6B134-CCC9-4D3D-8695-8F9A0A64AA6A}" sibTransId="{4EEA5470-04DD-48E1-AF13-F2C2BAB37E3B}"/>
    <dgm:cxn modelId="{7F7C6471-57DB-455D-B752-478A2B7BC9E1}" srcId="{FFE6AFB4-6107-4235-B972-06B5F193911A}" destId="{E63958A4-0EAE-4A82-90D4-9403DFE6F03E}" srcOrd="0" destOrd="0" parTransId="{EDEE800A-F1E7-452D-B982-F0E314552C7D}" sibTransId="{4C37581B-2A7B-4143-BDBA-B60AA88019DD}"/>
    <dgm:cxn modelId="{1E220B75-4657-4041-977A-27E5D552EFAE}" type="presOf" srcId="{BB307124-91A8-44A4-A780-69095CCFEC7E}" destId="{00313C13-BA59-4799-BB0C-EF6DC04E9FD2}" srcOrd="0" destOrd="1" presId="urn:microsoft.com/office/officeart/2005/8/layout/hList6"/>
    <dgm:cxn modelId="{C1FCE776-D278-4EBE-8EF9-FD7E389E3B9A}" type="presOf" srcId="{8471BD60-A36C-4135-975C-5129B646520C}" destId="{49607385-3586-4B2D-A3AE-5ED49F1BBCB9}" srcOrd="0" destOrd="0" presId="urn:microsoft.com/office/officeart/2005/8/layout/hList6"/>
    <dgm:cxn modelId="{91C58FD8-3055-4726-9B29-EF0EBA8BCD2E}" type="presOf" srcId="{EF7235B8-F6D7-4467-917F-BCA2F5E8BF5E}" destId="{00313C13-BA59-4799-BB0C-EF6DC04E9FD2}" srcOrd="0" destOrd="6" presId="urn:microsoft.com/office/officeart/2005/8/layout/hList6"/>
    <dgm:cxn modelId="{6775F339-0D74-47A9-B93E-E0EF9C5CD397}" type="presOf" srcId="{477C52B1-C097-490C-A211-9EB4D5880560}" destId="{49607385-3586-4B2D-A3AE-5ED49F1BBCB9}" srcOrd="0" destOrd="1" presId="urn:microsoft.com/office/officeart/2005/8/layout/hList6"/>
    <dgm:cxn modelId="{B32CEF1F-592C-42FC-87F2-4C196CB1C484}" type="presOf" srcId="{EFF09F97-C6B2-49F0-9D2E-E6752A324B9E}" destId="{00313C13-BA59-4799-BB0C-EF6DC04E9FD2}" srcOrd="0" destOrd="4" presId="urn:microsoft.com/office/officeart/2005/8/layout/hList6"/>
    <dgm:cxn modelId="{9E4C593F-D444-4C8D-B25D-2A004961973F}" type="presOf" srcId="{76C05FCD-2E71-40EE-BCF0-874F10DEC71D}" destId="{873EF4D3-6E04-4655-910A-C501FFE228E7}" srcOrd="0" destOrd="2" presId="urn:microsoft.com/office/officeart/2005/8/layout/hList6"/>
    <dgm:cxn modelId="{33E2F77B-76B2-4BF0-95D6-E530D11A9958}" type="presOf" srcId="{3FE9DD0E-AA76-4384-B658-1AABA3044192}" destId="{00313C13-BA59-4799-BB0C-EF6DC04E9FD2}" srcOrd="0" destOrd="5" presId="urn:microsoft.com/office/officeart/2005/8/layout/hList6"/>
    <dgm:cxn modelId="{AFF5CADC-4A3A-4ECB-A872-1C27747B5E75}" srcId="{B95D9611-55F5-47AC-A099-31371AB734A5}" destId="{8DF4E9EA-5A04-4CF4-9F75-15546EC8EB5E}" srcOrd="0" destOrd="0" parTransId="{7ACA8C06-A566-4EA1-9E36-896A712BEF36}" sibTransId="{90AB533E-1C99-4868-BD49-A9637A2E0D83}"/>
    <dgm:cxn modelId="{632B3C62-D07F-4DD2-A358-09E0A5B26979}" srcId="{E63958A4-0EAE-4A82-90D4-9403DFE6F03E}" destId="{BB307124-91A8-44A4-A780-69095CCFEC7E}" srcOrd="0" destOrd="0" parTransId="{29BE81D0-35CB-42D5-B86C-2B81CED6787A}" sibTransId="{08009EAB-4B30-4089-9051-56F5E08C17D3}"/>
    <dgm:cxn modelId="{BF1811B3-0995-490B-B7FA-FBE327DB5CE2}" srcId="{FFE6AFB4-6107-4235-B972-06B5F193911A}" destId="{8471BD60-A36C-4135-975C-5129B646520C}" srcOrd="1" destOrd="0" parTransId="{1C18605B-851C-435C-B1EE-1FFC931E0DCD}" sibTransId="{3773C6C8-6BA6-4CDA-A7A2-4F846A520705}"/>
    <dgm:cxn modelId="{9CB8ADEC-8523-4B43-BD6D-2A1E45E338CD}" srcId="{FFE6AFB4-6107-4235-B972-06B5F193911A}" destId="{B95D9611-55F5-47AC-A099-31371AB734A5}" srcOrd="2" destOrd="0" parTransId="{61F3543C-2DEA-451F-9930-898B15CDA19A}" sibTransId="{BE4EA953-C4E5-4B78-9CBD-F414D25776C0}"/>
    <dgm:cxn modelId="{75EAC183-841C-44FA-8D7D-B0BE91E936DE}" type="presOf" srcId="{7E514612-1315-4D9E-8CFB-391E72C36130}" destId="{49607385-3586-4B2D-A3AE-5ED49F1BBCB9}" srcOrd="0" destOrd="2" presId="urn:microsoft.com/office/officeart/2005/8/layout/hList6"/>
    <dgm:cxn modelId="{119A6E1A-F42D-4BCA-A309-550EFB9557FD}" type="presOf" srcId="{B95D9611-55F5-47AC-A099-31371AB734A5}" destId="{873EF4D3-6E04-4655-910A-C501FFE228E7}" srcOrd="0" destOrd="0" presId="urn:microsoft.com/office/officeart/2005/8/layout/hList6"/>
    <dgm:cxn modelId="{9A15103D-659F-4066-A12E-6E1BE6B19A9A}" type="presOf" srcId="{3EE839E2-023B-4004-8EB5-E9A247C8FC9F}" destId="{00313C13-BA59-4799-BB0C-EF6DC04E9FD2}" srcOrd="0" destOrd="2" presId="urn:microsoft.com/office/officeart/2005/8/layout/hList6"/>
    <dgm:cxn modelId="{71338FB3-7147-4D5E-8049-BD72A469A1C6}" srcId="{B95D9611-55F5-47AC-A099-31371AB734A5}" destId="{F7D4FCE5-9607-447C-A240-26ADB17332E4}" srcOrd="2" destOrd="0" parTransId="{B658693C-4667-4B8D-A952-79234EE25355}" sibTransId="{06BEA798-D1A3-4717-B70D-8BE012B7A5BF}"/>
    <dgm:cxn modelId="{54E19FB5-E296-4A0D-B916-85F0C3339B59}" srcId="{8471BD60-A36C-4135-975C-5129B646520C}" destId="{7E514612-1315-4D9E-8CFB-391E72C36130}" srcOrd="1" destOrd="0" parTransId="{5E660F72-33CD-42B8-9C28-5D624A05D8B5}" sibTransId="{047EAB5E-F771-4E7D-9771-64AC51E37D4D}"/>
    <dgm:cxn modelId="{B33A6CFA-BB5F-471E-9DCF-9C90EEE7050A}" type="presOf" srcId="{8DF4E9EA-5A04-4CF4-9F75-15546EC8EB5E}" destId="{873EF4D3-6E04-4655-910A-C501FFE228E7}" srcOrd="0" destOrd="1" presId="urn:microsoft.com/office/officeart/2005/8/layout/hList6"/>
    <dgm:cxn modelId="{2DA7AD45-38D6-46BC-B2EB-BE3E5CE5DB25}" srcId="{8471BD60-A36C-4135-975C-5129B646520C}" destId="{477C52B1-C097-490C-A211-9EB4D5880560}" srcOrd="0" destOrd="0" parTransId="{82B16931-3642-4BAC-B6E8-8F797EFFB84D}" sibTransId="{C8B0153F-79AD-41B1-83D8-7F5323C99E0A}"/>
    <dgm:cxn modelId="{3A403DFF-F498-4994-9A39-B582D2319DD0}" srcId="{E63958A4-0EAE-4A82-90D4-9403DFE6F03E}" destId="{3EE839E2-023B-4004-8EB5-E9A247C8FC9F}" srcOrd="1" destOrd="0" parTransId="{53AF1226-A849-4F99-84DC-F658E09A7F39}" sibTransId="{6D76F86B-BA35-465C-9245-DF6B3BC8A937}"/>
    <dgm:cxn modelId="{3997E0BF-1B8E-4A72-AE94-FA2E1A182E06}" type="presOf" srcId="{555B11FE-A65A-4779-A15D-AB336F7767CA}" destId="{00313C13-BA59-4799-BB0C-EF6DC04E9FD2}" srcOrd="0" destOrd="3" presId="urn:microsoft.com/office/officeart/2005/8/layout/hList6"/>
    <dgm:cxn modelId="{45EEC8BE-C66D-4524-9A2E-4E7A1665E554}" srcId="{E63958A4-0EAE-4A82-90D4-9403DFE6F03E}" destId="{555B11FE-A65A-4779-A15D-AB336F7767CA}" srcOrd="2" destOrd="0" parTransId="{067C004A-A967-49AA-B1C3-B691AF3C2A59}" sibTransId="{CDD6783F-D23D-4E11-910F-4CBE620F3F4D}"/>
    <dgm:cxn modelId="{5D3FCC31-063F-4656-B206-BD7ED55CC351}" type="presOf" srcId="{F7D4FCE5-9607-447C-A240-26ADB17332E4}" destId="{873EF4D3-6E04-4655-910A-C501FFE228E7}" srcOrd="0" destOrd="3" presId="urn:microsoft.com/office/officeart/2005/8/layout/hList6"/>
    <dgm:cxn modelId="{B4B7F3A6-9660-435B-AB2D-275DF0EEC850}" srcId="{E63958A4-0EAE-4A82-90D4-9403DFE6F03E}" destId="{EFF09F97-C6B2-49F0-9D2E-E6752A324B9E}" srcOrd="3" destOrd="0" parTransId="{AE86CCE7-B6B1-4051-B165-95FA2A60BFAF}" sibTransId="{3F2E5866-8793-4FEF-8735-8FE887A7045D}"/>
    <dgm:cxn modelId="{5B335468-54CC-426E-A936-5248415EE79A}" srcId="{E63958A4-0EAE-4A82-90D4-9403DFE6F03E}" destId="{EF7235B8-F6D7-4467-917F-BCA2F5E8BF5E}" srcOrd="5" destOrd="0" parTransId="{BDCD3B4A-3FF1-4E9E-8285-479503B46D45}" sibTransId="{06460503-BAF1-480A-A1EE-D15FE47F9288}"/>
    <dgm:cxn modelId="{DF9E5217-A84C-47DD-99AE-BF531FB37D58}" type="presOf" srcId="{FFE6AFB4-6107-4235-B972-06B5F193911A}" destId="{8319BDB2-3AFE-4DFF-8620-C390FD80FCE5}" srcOrd="0" destOrd="0" presId="urn:microsoft.com/office/officeart/2005/8/layout/hList6"/>
    <dgm:cxn modelId="{B90F1621-5823-4F1B-A731-17C8C3077671}" srcId="{B95D9611-55F5-47AC-A099-31371AB734A5}" destId="{76C05FCD-2E71-40EE-BCF0-874F10DEC71D}" srcOrd="1" destOrd="0" parTransId="{40C64BA6-CC64-4A96-BAC3-475E6BC2EFD3}" sibTransId="{929E995B-822C-45E0-B523-57D9A9C7534B}"/>
    <dgm:cxn modelId="{53E6BA34-890C-4FC0-BF0E-4E59464B4D00}" type="presParOf" srcId="{8319BDB2-3AFE-4DFF-8620-C390FD80FCE5}" destId="{00313C13-BA59-4799-BB0C-EF6DC04E9FD2}" srcOrd="0" destOrd="0" presId="urn:microsoft.com/office/officeart/2005/8/layout/hList6"/>
    <dgm:cxn modelId="{203D96F0-2C3F-4D2E-BFCD-694F9FDCAA02}" type="presParOf" srcId="{8319BDB2-3AFE-4DFF-8620-C390FD80FCE5}" destId="{87FE0F9B-48F6-4A13-8F71-42305BB94739}" srcOrd="1" destOrd="0" presId="urn:microsoft.com/office/officeart/2005/8/layout/hList6"/>
    <dgm:cxn modelId="{385130A3-088A-4220-AF3C-6EE4889F3CB1}" type="presParOf" srcId="{8319BDB2-3AFE-4DFF-8620-C390FD80FCE5}" destId="{49607385-3586-4B2D-A3AE-5ED49F1BBCB9}" srcOrd="2" destOrd="0" presId="urn:microsoft.com/office/officeart/2005/8/layout/hList6"/>
    <dgm:cxn modelId="{50D79B1C-14AD-4401-853A-FB9730353989}" type="presParOf" srcId="{8319BDB2-3AFE-4DFF-8620-C390FD80FCE5}" destId="{8E582BE6-A9B3-4EF0-8B7A-4EAEB64C228E}" srcOrd="3" destOrd="0" presId="urn:microsoft.com/office/officeart/2005/8/layout/hList6"/>
    <dgm:cxn modelId="{7AB649D7-AF04-4C02-B040-CB48D5E008FB}" type="presParOf" srcId="{8319BDB2-3AFE-4DFF-8620-C390FD80FCE5}" destId="{873EF4D3-6E04-4655-910A-C501FFE228E7}" srcOrd="4" destOrd="0" presId="urn:microsoft.com/office/officeart/2005/8/layout/hList6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648575" cy="4673600"/>
        <a:chOff x="0" y="0"/>
        <a:chExt cx="7648575" cy="4673600"/>
      </a:xfrm>
    </dsp:grpSpPr>
    <dsp:sp modelId="{00313C13-BA59-4799-BB0C-EF6DC04E9FD2}">
      <dsp:nvSpPr>
        <dsp:cNvPr id="3" name="流程图: 手动操作 2"/>
        <dsp:cNvSpPr/>
      </dsp:nvSpPr>
      <dsp:spPr bwMode="white">
        <a:xfrm rot="-5400000">
          <a:off x="-1122740" y="1122740"/>
          <a:ext cx="4673600" cy="2428119"/>
        </a:xfrm>
        <a:prstGeom prst="flowChartManualOperation">
          <a:avLst/>
        </a:prstGeom>
        <a:solidFill>
          <a:srgbClr val="5ECCF3"/>
        </a:solidFill>
      </dsp:spPr>
      <dsp:style>
        <a:lnRef idx="2">
          <a:schemeClr val="lt1"/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vert="horz" wrap="square" lIns="228600" tIns="0" rIns="45720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kern="1200" dirty="0">
              <a:solidFill>
                <a:schemeClr val="accent1">
                  <a:lumMod val="50000"/>
                </a:schemeClr>
              </a:solidFill>
              <a:effectLst/>
              <a:latin typeface="仿宋_GB2312" panose="02010609030101010101" pitchFamily="49" charset="-122"/>
              <a:ea typeface="仿宋_GB2312" panose="02010609030101010101" pitchFamily="49" charset="-122"/>
            </a:rPr>
            <a:t>血 液</a:t>
          </a:r>
          <a:endParaRPr lang="en-US" altLang="zh-CN" sz="3600" b="1" kern="1200" dirty="0">
            <a:solidFill>
              <a:schemeClr val="accent1">
                <a:lumMod val="50000"/>
              </a:schemeClr>
            </a:solidFill>
            <a:effectLst/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zh-CN" altLang="en-US" sz="2000" b="0" kern="120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共用注射器吸毒</a:t>
          </a:r>
          <a:endParaRPr lang="zh-CN" altLang="en-US" sz="2000" b="0" kern="120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b="0" kern="120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输血</a:t>
          </a:r>
          <a:r>
            <a:rPr lang="en-US" altLang="zh-CN" sz="2000" b="0" kern="120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/</a:t>
          </a:r>
          <a:r>
            <a:rPr lang="zh-CN" altLang="en-US" sz="2000" b="0" kern="120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血制品</a:t>
          </a:r>
          <a:endParaRPr lang="zh-CN" altLang="en-US" sz="2000" b="0" kern="120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b="0" kern="120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器官移植</a:t>
          </a:r>
          <a:endParaRPr lang="zh-CN" altLang="en-US" sz="2000" b="0" kern="120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b="0" kern="120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纹身、纹眉</a:t>
          </a:r>
          <a:endParaRPr lang="zh-CN" altLang="en-US" sz="2000" b="0" kern="120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b="0" kern="120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共用剃须刀</a:t>
          </a:r>
          <a:endParaRPr lang="zh-CN" altLang="en-US" sz="2000" b="0" kern="120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b="0" kern="120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职业暴露</a:t>
          </a:r>
        </a:p>
      </dsp:txBody>
      <dsp:txXfrm rot="-5400000">
        <a:off x="-1122740" y="1122740"/>
        <a:ext cx="4673600" cy="2428119"/>
      </dsp:txXfrm>
    </dsp:sp>
    <dsp:sp modelId="{49607385-3586-4B2D-A3AE-5ED49F1BBCB9}">
      <dsp:nvSpPr>
        <dsp:cNvPr id="4" name="流程图: 手动操作 3"/>
        <dsp:cNvSpPr/>
      </dsp:nvSpPr>
      <dsp:spPr bwMode="white">
        <a:xfrm rot="-5400000">
          <a:off x="1487489" y="1122740"/>
          <a:ext cx="4673600" cy="2428119"/>
        </a:xfrm>
        <a:prstGeom prst="flowChartManualOperation">
          <a:avLst/>
        </a:prstGeom>
        <a:solidFill>
          <a:srgbClr val="5DCEAF"/>
        </a:solidFill>
      </dsp:spPr>
      <dsp:style>
        <a:lnRef idx="2">
          <a:schemeClr val="lt1"/>
        </a:lnRef>
        <a:fillRef idx="1">
          <a:schemeClr val="accent5">
            <a:hueOff val="-4950000"/>
            <a:satOff val="20000"/>
            <a:lumOff val="4314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vert="horz" wrap="square" lIns="228600" tIns="0" rIns="45720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dirty="0">
              <a:solidFill>
                <a:schemeClr val="accent1">
                  <a:lumMod val="50000"/>
                </a:schemeClr>
              </a:solidFill>
              <a:effectLst/>
              <a:latin typeface="仿宋_GB2312" panose="02010609030101010101" pitchFamily="49" charset="-122"/>
              <a:ea typeface="仿宋_GB2312" panose="02010609030101010101" pitchFamily="49" charset="-122"/>
            </a:rPr>
            <a:t>性</a:t>
          </a:r>
          <a:endParaRPr lang="zh-CN" altLang="en-US" sz="3600" b="1" dirty="0">
            <a:solidFill>
              <a:schemeClr val="accent1">
                <a:lumMod val="50000"/>
              </a:schemeClr>
            </a:solidFill>
            <a:effectLst/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b="0" dirty="0" smtClean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阴道性行为</a:t>
          </a:r>
          <a:endParaRPr lang="zh-CN" altLang="en-US" sz="2000" b="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b="0" dirty="0" smtClean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肛门性行为</a:t>
          </a:r>
          <a:endParaRPr lang="zh-CN" altLang="en-US" sz="2000" b="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b="0" dirty="0" smtClean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口交</a:t>
          </a:r>
          <a:endParaRPr lang="zh-CN" altLang="en-US" sz="2000" b="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</dsp:txBody>
      <dsp:txXfrm rot="-5400000">
        <a:off x="1487489" y="1122740"/>
        <a:ext cx="4673600" cy="2428119"/>
      </dsp:txXfrm>
    </dsp:sp>
    <dsp:sp modelId="{873EF4D3-6E04-4655-910A-C501FFE228E7}">
      <dsp:nvSpPr>
        <dsp:cNvPr id="5" name="流程图: 手动操作 4"/>
        <dsp:cNvSpPr/>
      </dsp:nvSpPr>
      <dsp:spPr bwMode="white">
        <a:xfrm rot="-5400000">
          <a:off x="4097715" y="1122740"/>
          <a:ext cx="4673600" cy="2428119"/>
        </a:xfrm>
        <a:prstGeom prst="flowChartManualOperation">
          <a:avLst/>
        </a:prstGeom>
        <a:solidFill>
          <a:srgbClr val="A7EA52"/>
        </a:solidFill>
      </dsp:spPr>
      <dsp:style>
        <a:lnRef idx="2">
          <a:schemeClr val="lt1"/>
        </a:lnRef>
        <a:fillRef idx="1">
          <a:schemeClr val="accent5">
            <a:hueOff val="-9900000"/>
            <a:satOff val="40000"/>
            <a:lumOff val="862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5400000" vert="horz" wrap="square" lIns="228600" tIns="0" rIns="45720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b="1" dirty="0">
              <a:solidFill>
                <a:schemeClr val="accent1">
                  <a:lumMod val="50000"/>
                </a:schemeClr>
              </a:solidFill>
              <a:effectLst/>
              <a:latin typeface="仿宋_GB2312" panose="02010609030101010101" pitchFamily="49" charset="-122"/>
              <a:ea typeface="仿宋_GB2312" panose="02010609030101010101" pitchFamily="49" charset="-122"/>
            </a:rPr>
            <a:t>母 婴</a:t>
          </a:r>
          <a:endParaRPr lang="zh-CN" altLang="en-US" sz="3600" b="1" dirty="0">
            <a:solidFill>
              <a:schemeClr val="accent1">
                <a:lumMod val="50000"/>
              </a:schemeClr>
            </a:solidFill>
            <a:effectLst/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b="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妊娠期间</a:t>
          </a:r>
          <a:endParaRPr lang="zh-CN" altLang="en-US" sz="2400" b="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b="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分娩过程</a:t>
          </a:r>
          <a:endParaRPr lang="zh-CN" altLang="en-US" sz="2400" b="0" dirty="0">
            <a:solidFill>
              <a:srgbClr val="C00000"/>
            </a:solidFill>
            <a:latin typeface="仿宋_GB2312" panose="02010609030101010101" pitchFamily="49" charset="-122"/>
            <a:ea typeface="仿宋_GB2312" panose="02010609030101010101" pitchFamily="49" charset="-122"/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400" b="0" dirty="0">
              <a:solidFill>
                <a:srgbClr val="C00000"/>
              </a:solidFill>
              <a:latin typeface="仿宋_GB2312" panose="02010609030101010101" pitchFamily="49" charset="-122"/>
              <a:ea typeface="仿宋_GB2312" panose="02010609030101010101" pitchFamily="49" charset="-122"/>
            </a:rPr>
            <a:t>产后哺乳</a:t>
          </a:r>
          <a:endParaRPr sz="6500">
            <a:latin typeface="仿宋_GB2312" panose="02010609030101010101" pitchFamily="49" charset="-122"/>
            <a:ea typeface="仿宋_GB2312" panose="02010609030101010101" pitchFamily="49" charset="-122"/>
          </a:endParaRPr>
        </a:p>
      </dsp:txBody>
      <dsp:txXfrm rot="-5400000">
        <a:off x="4097715" y="1122740"/>
        <a:ext cx="4673600" cy="2428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type="flowChartManualOperation" r:blip="" rot="-90">
              <dgm:adjLst/>
            </dgm:shape>
          </dgm:if>
          <dgm:else name="Name6">
            <dgm:shape xmlns:r="http://schemas.openxmlformats.org/officeDocument/2006/relationships" type="flowChartManualOperation" r:blip="" rot="90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 smtClean="0"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2253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53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384175"/>
            <a:r>
              <a:rPr lang="zh-CN" altLang="en-US"/>
              <a:t>第二级</a:t>
            </a:r>
            <a:endParaRPr lang="zh-CN" altLang="en-US"/>
          </a:p>
          <a:p>
            <a:pPr lvl="2" indent="841375"/>
            <a:r>
              <a:rPr lang="zh-CN" altLang="en-US"/>
              <a:t>第三级</a:t>
            </a:r>
            <a:endParaRPr lang="zh-CN" altLang="en-US"/>
          </a:p>
          <a:p>
            <a:pPr lvl="3" indent="1298575"/>
            <a:r>
              <a:rPr lang="zh-CN" altLang="en-US"/>
              <a:t>第四级</a:t>
            </a:r>
            <a:endParaRPr lang="zh-CN" altLang="en-US"/>
          </a:p>
          <a:p>
            <a:pPr lvl="4" indent="1755775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379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r>
              <a:rPr lang="zh-CN" altLang="en-US" dirty="0"/>
              <a:t>以上图片中所列行为不会传播艾滋病病毒。</a:t>
            </a:r>
            <a:endParaRPr lang="en-US" altLang="zh-CN" dirty="0"/>
          </a:p>
          <a:p>
            <a:pPr lvl="0"/>
            <a:r>
              <a:rPr lang="zh-CN" altLang="en-US" dirty="0"/>
              <a:t>蚊子叮咬不会传播艾滋病病毒，因为艾滋病病毒在蚊子血中或体液中不能存活，仅限于携带艾滋病病毒从一个个体到另外一个个体。但是蚊子的喙部很细，在蚊子叮咬一个感染者后上面沾染的艾滋病病毒量很少，当它短时间内去叮咬下一个健康的个体时，其喙部沾染的极少量艾滋病病毒不足以造成一个健康人感染。截止目前为止，还未见有一例因为蚊子叮咬导致的艾滋病病毒感染。</a:t>
            </a: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686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dirty="0">
                <a:latin typeface="Arial" pitchFamily="34" charset="0"/>
                <a:ea typeface="微软雅黑" charset="-122"/>
              </a:rPr>
              <a:t>HIV</a:t>
            </a:r>
            <a:r>
              <a:rPr lang="zh-CN" altLang="en-US" dirty="0">
                <a:latin typeface="Arial" pitchFamily="34" charset="0"/>
                <a:ea typeface="微软雅黑" charset="-122"/>
              </a:rPr>
              <a:t>预防策略包括行为干预与生物医学干预。行为干预主要有性教育、倡导正确使用安全套等；生物医学干预主要包括</a:t>
            </a:r>
            <a:r>
              <a:rPr lang="en-US" altLang="zh-CN" dirty="0">
                <a:latin typeface="Arial" pitchFamily="34" charset="0"/>
                <a:ea typeface="微软雅黑" charset="-122"/>
              </a:rPr>
              <a:t>HIV</a:t>
            </a:r>
            <a:r>
              <a:rPr lang="zh-CN" altLang="en-US" dirty="0">
                <a:latin typeface="Arial" pitchFamily="34" charset="0"/>
                <a:ea typeface="微软雅黑" charset="-122"/>
              </a:rPr>
              <a:t>暴露前预防</a:t>
            </a:r>
            <a:r>
              <a:rPr lang="en-US" altLang="zh-CN" dirty="0">
                <a:latin typeface="Arial" pitchFamily="34" charset="0"/>
                <a:ea typeface="微软雅黑" charset="-122"/>
              </a:rPr>
              <a:t>PrEP</a:t>
            </a:r>
            <a:r>
              <a:rPr lang="zh-CN" altLang="en-US" dirty="0">
                <a:latin typeface="Arial" pitchFamily="34" charset="0"/>
                <a:ea typeface="微软雅黑" charset="-122"/>
              </a:rPr>
              <a:t>、暴露后预防</a:t>
            </a:r>
            <a:r>
              <a:rPr lang="en-US" altLang="zh-CN" dirty="0">
                <a:latin typeface="Arial" pitchFamily="34" charset="0"/>
                <a:ea typeface="微软雅黑" charset="-122"/>
              </a:rPr>
              <a:t>PEP</a:t>
            </a:r>
            <a:r>
              <a:rPr lang="zh-CN" altLang="en-US" dirty="0">
                <a:latin typeface="Arial" pitchFamily="34" charset="0"/>
                <a:ea typeface="微软雅黑" charset="-122"/>
              </a:rPr>
              <a:t>、发现</a:t>
            </a:r>
            <a:r>
              <a:rPr lang="en-US" altLang="zh-CN" dirty="0">
                <a:latin typeface="Arial" pitchFamily="34" charset="0"/>
                <a:ea typeface="微软雅黑" charset="-122"/>
              </a:rPr>
              <a:t>HIV</a:t>
            </a:r>
            <a:r>
              <a:rPr lang="zh-CN" altLang="en-US" dirty="0">
                <a:latin typeface="Arial" pitchFamily="34" charset="0"/>
                <a:ea typeface="微软雅黑" charset="-122"/>
              </a:rPr>
              <a:t>即开始治疗等。</a:t>
            </a:r>
            <a:r>
              <a:rPr lang="en-US" altLang="zh-CN" dirty="0">
                <a:latin typeface="Arial" pitchFamily="34" charset="0"/>
                <a:ea typeface="微软雅黑" charset="-122"/>
              </a:rPr>
              <a:t>PrEP</a:t>
            </a:r>
            <a:r>
              <a:rPr lang="zh-CN" altLang="en-US" dirty="0">
                <a:latin typeface="Arial" pitchFamily="34" charset="0"/>
                <a:ea typeface="微软雅黑" charset="-122"/>
              </a:rPr>
              <a:t>是非常重要有效的预防手段。</a:t>
            </a:r>
            <a:endParaRPr lang="zh-CN" altLang="en-US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p>
            <a:pPr lvl="0" algn="r"/>
            <a:fld id="{9A0DB2DC-4C9A-4742-B13C-FB6460FD3503}" type="slidenum">
              <a:rPr lang="en-GB" altLang="zh-CN" sz="1200"/>
            </a:fld>
            <a:endParaRPr lang="en-GB" altLang="zh-CN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GIF文件\疾控中心标识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0" y="1071563"/>
            <a:ext cx="8501063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0" y="1071563"/>
            <a:ext cx="4357688" cy="1588"/>
          </a:xfrm>
          <a:prstGeom prst="line">
            <a:avLst/>
          </a:prstGeom>
          <a:ln w="1016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88"/>
            <a:ext cx="632477" cy="642944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100000"/>
              </a:schemeClr>
            </a:glow>
          </a:effectLst>
          <a:scene3d>
            <a:camera prst="orthographicFront"/>
            <a:lightRig rig="threePt" dir="t"/>
          </a:scene3d>
          <a:sp3d extrusionH="25400"/>
        </p:spPr>
      </p:pic>
      <p:pic>
        <p:nvPicPr>
          <p:cNvPr id="20485" name="Picture 2" descr="G:\GIF文件\疾控中心标识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86500"/>
            <a:ext cx="846138" cy="571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矩形 16"/>
          <p:cNvSpPr/>
          <p:nvPr/>
        </p:nvSpPr>
        <p:spPr>
          <a:xfrm>
            <a:off x="785813" y="6357938"/>
            <a:ext cx="1071563" cy="357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altLang="en-US" sz="1600" strike="noStrike" noProof="1" dirty="0" smtClean="0">
                <a:solidFill>
                  <a:schemeClr val="tx1"/>
                </a:solidFill>
                <a:latin typeface="黑体" charset="-122"/>
                <a:ea typeface="黑体" charset="-122"/>
              </a:rPr>
              <a:t>疾控中心</a:t>
            </a:r>
            <a:endParaRPr lang="zh-CN" altLang="en-US" sz="1600" strike="noStrike" noProof="1" dirty="0">
              <a:solidFill>
                <a:schemeClr val="tx1"/>
              </a:solidFill>
              <a:latin typeface="黑体" charset="-122"/>
              <a:ea typeface="黑体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30775" y="6286500"/>
            <a:ext cx="4213225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charset="0"/>
                <a:ea typeface="宋体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charset="0"/>
                <a:ea typeface="宋体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charset="0"/>
                <a:ea typeface="宋体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charset="0"/>
                <a:ea typeface="宋体" pitchFamily="2" charset="-122"/>
                <a:cs typeface="+mn-cs"/>
              </a:defRPr>
            </a:lvl5pPr>
          </a:lstStyle>
          <a:p>
            <a:pPr lvl="0" algn="r"/>
            <a:r>
              <a:rPr lang="zh-CN" altLang="en-US" sz="2400" dirty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社会共治  终结艾滋  共享健康</a:t>
            </a:r>
            <a:endParaRPr lang="zh-CN" altLang="en-US" sz="2400" dirty="0">
              <a:solidFill>
                <a:srgbClr val="C00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:\GIF文件\疾控中心标识透明.g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43625"/>
            <a:ext cx="1058863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l"/>
              <a:defRPr/>
            </a:lvl1pPr>
            <a:lvl2pPr>
              <a:buClr>
                <a:schemeClr val="tx2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l"/>
              <a:defRPr/>
            </a:lvl2pPr>
            <a:lvl3pPr>
              <a:buClr>
                <a:schemeClr val="tx2">
                  <a:lumMod val="60000"/>
                  <a:lumOff val="40000"/>
                </a:schemeClr>
              </a:buClr>
              <a:defRPr/>
            </a:lvl3pPr>
            <a:lvl4pPr>
              <a:buSzPct val="50000"/>
              <a:buFont typeface="Wingdings" pitchFamily="2" charset="2"/>
              <a:buNone/>
              <a:defRPr/>
            </a:lvl4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586A0-61D5-4F20-BC83-F1EE37FCBC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7D547-7039-4645-8E62-BEBC61FD3513}" type="slidenum">
              <a:rPr lang="zh-CN" altLang="en-US" smtClean="0"/>
            </a:fld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316765"/>
            <a:ext cx="9144000" cy="9601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../media/image3.png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alphaModFix amt="49000"/>
            <a:lum/>
          </a:blip>
          <a:srcRect/>
          <a:tile tx="0" ty="0" sx="82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fontAlgn="base"/>
            <a:endParaRPr lang="zh-CN" altLang="en-US" strike="noStrike" noProof="1">
              <a:latin typeface="Arial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itchFamily="34" charset="0"/>
                <a:ea typeface="宋体" pitchFamily="2" charset="-122"/>
                <a:cs typeface="+mn-cs"/>
              </a:rPr>
            </a:fld>
            <a:endParaRPr lang="zh-CN" altLang="en-US" strike="noStrike" noProof="1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4.jpeg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wmf"/><Relationship Id="rId8" Type="http://schemas.openxmlformats.org/officeDocument/2006/relationships/image" Target="../media/image17.png"/><Relationship Id="rId7" Type="http://schemas.openxmlformats.org/officeDocument/2006/relationships/image" Target="../media/image16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9.wmf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9.xml"/><Relationship Id="rId5" Type="http://schemas.openxmlformats.org/officeDocument/2006/relationships/hyperlink" Target="file:///H:\&#23459;&#20256;&#35270;&#39057;\&#31105;&#27602;&#38450;&#33406;&#24494;&#35838;&#22530;.mp4" TargetMode="External"/><Relationship Id="rId4" Type="http://schemas.openxmlformats.org/officeDocument/2006/relationships/hyperlink" Target="file:///H:\&#23459;&#20256;&#35270;&#39057;\&#33406;&#20262;&#32456;&#29256;1127_Hirender&#20248;&#21270;_H264_AAC_320.mov" TargetMode="External"/><Relationship Id="rId3" Type="http://schemas.openxmlformats.org/officeDocument/2006/relationships/image" Target="../media/image25.emf"/><Relationship Id="rId2" Type="http://schemas.openxmlformats.org/officeDocument/2006/relationships/oleObject" Target="../embeddings/oleObject1.bin"/><Relationship Id="rId1" Type="http://schemas.openxmlformats.org/officeDocument/2006/relationships/tags" Target="../tags/tag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image" Target="../media/image26.jpeg"/><Relationship Id="rId6" Type="http://schemas.openxmlformats.org/officeDocument/2006/relationships/hyperlink" Target="file:///H:\&#23459;&#20256;&#35270;&#39057;\6.&#33406;&#28363;&#30149;&#21487;&#20197;&#33258;&#26816;&#21527;&#65311;.mp4" TargetMode="External"/><Relationship Id="rId5" Type="http://schemas.openxmlformats.org/officeDocument/2006/relationships/hyperlink" Target="file:///H:\&#23459;&#20256;&#35270;&#39057;\5.&#26816;&#27979;&#20102;&#38451;&#24615;&#35813;&#24590;&#20040;&#21150;.mp4" TargetMode="External"/><Relationship Id="rId4" Type="http://schemas.openxmlformats.org/officeDocument/2006/relationships/hyperlink" Target="file:///H:\&#23459;&#20256;&#35270;&#39057;\4.&#20320;&#35201;&#21435;&#21738;&#37324;&#26816;&#27979;.mp4" TargetMode="External"/><Relationship Id="rId3" Type="http://schemas.openxmlformats.org/officeDocument/2006/relationships/hyperlink" Target="file:///H:\&#23459;&#20256;&#35270;&#39057;\3.&#20320;&#35201;&#21861;&#26102;&#26816;&#27979;.mp4" TargetMode="External"/><Relationship Id="rId2" Type="http://schemas.openxmlformats.org/officeDocument/2006/relationships/hyperlink" Target="file:///H:\&#23459;&#20256;&#35270;&#39057;\2.%20&#20320;&#35201;&#26816;&#27979;&#21527;.mp4" TargetMode="External"/><Relationship Id="rId1" Type="http://schemas.openxmlformats.org/officeDocument/2006/relationships/hyperlink" Target="file:///H:\&#23459;&#20256;&#35270;&#39057;\1.%20&#20026;&#21861;&#35201;&#26816;&#27979;.mp4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7.GIF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hyperlink" Target="file:///H:\&#23459;&#20256;&#35270;&#39057;\&#24615;&#30149;&#23459;&#20256;&#36827;&#20225;&#19994;.mp4" TargetMode="External"/><Relationship Id="rId1" Type="http://schemas.openxmlformats.org/officeDocument/2006/relationships/hyperlink" Target="file:///H:\&#23459;&#20256;&#35270;&#39057;\&#21361;&#38505;&#30340;&#20851;&#31995;4K.mp4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标题 3073"/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ctr"/>
          <a:p>
            <a:pPr defTabSz="914400">
              <a:buClrTx/>
              <a:buSzPct val="100000"/>
            </a:pPr>
            <a:r>
              <a:rPr lang="zh-CN" altLang="zh-CN" b="1" baseline="0">
                <a:latin typeface="Arial" pitchFamily="34" charset="0"/>
              </a:rPr>
              <a:t>守护青春 远离艾滋</a:t>
            </a:r>
            <a:endParaRPr lang="zh-CN" altLang="zh-CN" b="1" baseline="0">
              <a:latin typeface="Arial" pitchFamily="34" charset="0"/>
            </a:endParaRPr>
          </a:p>
        </p:txBody>
      </p:sp>
      <p:sp>
        <p:nvSpPr>
          <p:cNvPr id="23554" name="副标题 3074"/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t"/>
          <a:p>
            <a:pPr defTabSz="914400">
              <a:buClrTx/>
              <a:buSzPct val="100000"/>
            </a:pPr>
            <a:r>
              <a:rPr lang="zh-CN" altLang="zh-CN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门头沟区疾控中心</a:t>
            </a:r>
            <a:endParaRPr lang="zh-CN" altLang="zh-CN" kern="1200" baseline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defTabSz="914400">
              <a:buClrTx/>
              <a:buSzPct val="100000"/>
            </a:pPr>
            <a:r>
              <a:rPr lang="en-US" altLang="zh-CN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2024.12.06</a:t>
            </a:r>
            <a:endParaRPr lang="en-US" altLang="zh-CN" kern="1200" baseline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艾滋病流行形势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olidFill>
                  <a:srgbClr val="FF0000"/>
                </a:solidFill>
                <a:latin typeface="楷体" charset="-122"/>
                <a:ea typeface="楷体" charset="-122"/>
                <a:cs typeface="方正粗黑宋简体" pitchFamily="2" charset="-122"/>
                <a:sym typeface="+mn-ea"/>
              </a:rPr>
              <a:t>全球流行现况</a:t>
            </a:r>
            <a:endParaRPr lang="zh-CN" altLang="en-US" dirty="0">
              <a:solidFill>
                <a:srgbClr val="FF0000"/>
              </a:solidFill>
              <a:latin typeface="楷体" charset="-122"/>
              <a:ea typeface="楷体" charset="-122"/>
              <a:cs typeface="方正粗黑宋简体" pitchFamily="2" charset="-122"/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 sz="2000"/>
              <a:t>       2023</a:t>
            </a:r>
            <a:r>
              <a:rPr lang="zh-CN" altLang="en-US" sz="2000"/>
              <a:t>年统计数据</a:t>
            </a:r>
            <a:endParaRPr lang="zh-CN" altLang="en-US" sz="2000"/>
          </a:p>
        </p:txBody>
      </p:sp>
      <p:sp>
        <p:nvSpPr>
          <p:cNvPr id="12" name="Rectangle: Rounded Corners 11"/>
          <p:cNvSpPr/>
          <p:nvPr/>
        </p:nvSpPr>
        <p:spPr>
          <a:xfrm>
            <a:off x="928012" y="2165850"/>
            <a:ext cx="3403093" cy="41148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p>
            <a:pPr defTabSz="685800">
              <a:defRPr/>
            </a:pPr>
            <a:r>
              <a:rPr lang="en-US" sz="1350" b="1" kern="0" dirty="0" smtClean="0">
                <a:solidFill>
                  <a:schemeClr val="accent3">
                    <a:lumMod val="50000"/>
                  </a:schemeClr>
                </a:solidFill>
              </a:rPr>
              <a:t>39.9M</a:t>
            </a:r>
            <a:r>
              <a:rPr lang="en-US" sz="1350" b="1" kern="0" dirty="0">
                <a:solidFill>
                  <a:schemeClr val="accent3">
                    <a:lumMod val="50000"/>
                  </a:schemeClr>
                </a:solidFill>
              </a:rPr>
              <a:t>	 </a:t>
            </a:r>
            <a:r>
              <a:rPr lang="zh-CN" altLang="en-US" sz="1050" kern="0" dirty="0">
                <a:solidFill>
                  <a:schemeClr val="accent3">
                    <a:lumMod val="50000"/>
                  </a:schemeClr>
                </a:solidFill>
              </a:rPr>
              <a:t>人感染</a:t>
            </a:r>
            <a:r>
              <a:rPr lang="en-US" altLang="zh-CN" sz="1050" kern="0" dirty="0">
                <a:solidFill>
                  <a:schemeClr val="accent3">
                    <a:lumMod val="50000"/>
                  </a:schemeClr>
                </a:solidFill>
              </a:rPr>
              <a:t>HIV</a:t>
            </a:r>
            <a:endParaRPr lang="en-US" sz="1050" kern="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Rectangle: Rounded Corners 15"/>
          <p:cNvSpPr/>
          <p:nvPr/>
        </p:nvSpPr>
        <p:spPr>
          <a:xfrm>
            <a:off x="928012" y="2715899"/>
            <a:ext cx="3403093" cy="41148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lIns="68580" tIns="34290" rIns="68580" bIns="34290" rtlCol="0" anchor="ctr"/>
          <a:p>
            <a:pPr defTabSz="685800">
              <a:defRPr/>
            </a:pPr>
            <a:r>
              <a:rPr lang="en-US" sz="1350" b="1" kern="0" dirty="0">
                <a:solidFill>
                  <a:schemeClr val="accent3">
                    <a:lumMod val="50000"/>
                  </a:schemeClr>
                </a:solidFill>
              </a:rPr>
              <a:t>1.3M 	 </a:t>
            </a:r>
            <a:r>
              <a:rPr lang="zh-CN" altLang="en-US" sz="1050" kern="0" dirty="0">
                <a:solidFill>
                  <a:schemeClr val="accent3">
                    <a:lumMod val="50000"/>
                  </a:schemeClr>
                </a:solidFill>
              </a:rPr>
              <a:t>新发</a:t>
            </a:r>
            <a:r>
              <a:rPr lang="en-US" altLang="zh-CN" sz="1050" kern="0" dirty="0">
                <a:solidFill>
                  <a:schemeClr val="accent3">
                    <a:lumMod val="50000"/>
                  </a:schemeClr>
                </a:solidFill>
              </a:rPr>
              <a:t>HIV</a:t>
            </a:r>
            <a:r>
              <a:rPr lang="zh-CN" altLang="en-US" sz="1050" kern="0" dirty="0">
                <a:solidFill>
                  <a:schemeClr val="accent3">
                    <a:lumMod val="50000"/>
                  </a:schemeClr>
                </a:solidFill>
              </a:rPr>
              <a:t>感染者</a:t>
            </a:r>
            <a:endParaRPr lang="en-US" sz="1050" kern="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Rectangle: Rounded Corners 13"/>
          <p:cNvSpPr/>
          <p:nvPr/>
        </p:nvSpPr>
        <p:spPr>
          <a:xfrm>
            <a:off x="928012" y="3223364"/>
            <a:ext cx="3403093" cy="41148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defTabSz="685800">
              <a:defRPr/>
            </a:pPr>
            <a:r>
              <a:rPr lang="en-US" sz="1350" b="1" kern="0" dirty="0">
                <a:solidFill>
                  <a:schemeClr val="accent3">
                    <a:lumMod val="50000"/>
                  </a:schemeClr>
                </a:solidFill>
              </a:rPr>
              <a:t>630,000	 </a:t>
            </a:r>
            <a:r>
              <a:rPr lang="zh-CN" altLang="en-US" sz="1050" kern="0" dirty="0">
                <a:solidFill>
                  <a:schemeClr val="accent3">
                    <a:lumMod val="50000"/>
                  </a:schemeClr>
                </a:solidFill>
              </a:rPr>
              <a:t>人死于</a:t>
            </a:r>
            <a:r>
              <a:rPr lang="en-US" altLang="zh-CN" sz="1050" kern="0" dirty="0">
                <a:solidFill>
                  <a:schemeClr val="accent3">
                    <a:lumMod val="50000"/>
                  </a:schemeClr>
                </a:solidFill>
              </a:rPr>
              <a:t>AIDS</a:t>
            </a:r>
            <a:r>
              <a:rPr lang="zh-CN" altLang="en-US" sz="1050" kern="0" dirty="0">
                <a:solidFill>
                  <a:schemeClr val="accent3">
                    <a:lumMod val="50000"/>
                  </a:schemeClr>
                </a:solidFill>
              </a:rPr>
              <a:t>相关疾病</a:t>
            </a:r>
            <a:endParaRPr lang="zh-CN" altLang="en-US" sz="1050" kern="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5" name="Chart 41"/>
          <p:cNvGraphicFramePr/>
          <p:nvPr/>
        </p:nvGraphicFramePr>
        <p:xfrm>
          <a:off x="840672" y="3977423"/>
          <a:ext cx="3576946" cy="161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4554734" y="2165985"/>
            <a:ext cx="2725541" cy="1706258"/>
            <a:chOff x="5078914" y="2131625"/>
            <a:chExt cx="4538959" cy="2503360"/>
          </a:xfrm>
        </p:grpSpPr>
        <p:sp>
          <p:nvSpPr>
            <p:cNvPr id="7" name="Freeform: Shape 6"/>
            <p:cNvSpPr/>
            <p:nvPr/>
          </p:nvSpPr>
          <p:spPr>
            <a:xfrm>
              <a:off x="5774015" y="2561497"/>
              <a:ext cx="3193256" cy="1147762"/>
            </a:xfrm>
            <a:custGeom>
              <a:avLst/>
              <a:gdLst>
                <a:gd name="connsiteX0" fmla="*/ 0 w 3193256"/>
                <a:gd name="connsiteY0" fmla="*/ 966787 h 1147762"/>
                <a:gd name="connsiteX1" fmla="*/ 0 w 3193256"/>
                <a:gd name="connsiteY1" fmla="*/ 504825 h 1147762"/>
                <a:gd name="connsiteX2" fmla="*/ 230981 w 3193256"/>
                <a:gd name="connsiteY2" fmla="*/ 216694 h 1147762"/>
                <a:gd name="connsiteX3" fmla="*/ 421481 w 3193256"/>
                <a:gd name="connsiteY3" fmla="*/ 33337 h 1147762"/>
                <a:gd name="connsiteX4" fmla="*/ 585787 w 3193256"/>
                <a:gd name="connsiteY4" fmla="*/ 2381 h 1147762"/>
                <a:gd name="connsiteX5" fmla="*/ 740568 w 3193256"/>
                <a:gd name="connsiteY5" fmla="*/ 0 h 1147762"/>
                <a:gd name="connsiteX6" fmla="*/ 931068 w 3193256"/>
                <a:gd name="connsiteY6" fmla="*/ 76200 h 1147762"/>
                <a:gd name="connsiteX7" fmla="*/ 1226343 w 3193256"/>
                <a:gd name="connsiteY7" fmla="*/ 228600 h 1147762"/>
                <a:gd name="connsiteX8" fmla="*/ 1528762 w 3193256"/>
                <a:gd name="connsiteY8" fmla="*/ 323850 h 1147762"/>
                <a:gd name="connsiteX9" fmla="*/ 1912143 w 3193256"/>
                <a:gd name="connsiteY9" fmla="*/ 445294 h 1147762"/>
                <a:gd name="connsiteX10" fmla="*/ 2336006 w 3193256"/>
                <a:gd name="connsiteY10" fmla="*/ 569119 h 1147762"/>
                <a:gd name="connsiteX11" fmla="*/ 2626518 w 3193256"/>
                <a:gd name="connsiteY11" fmla="*/ 659606 h 1147762"/>
                <a:gd name="connsiteX12" fmla="*/ 2678906 w 3193256"/>
                <a:gd name="connsiteY12" fmla="*/ 661987 h 1147762"/>
                <a:gd name="connsiteX13" fmla="*/ 3033712 w 3193256"/>
                <a:gd name="connsiteY13" fmla="*/ 788194 h 1147762"/>
                <a:gd name="connsiteX14" fmla="*/ 3193256 w 3193256"/>
                <a:gd name="connsiteY14" fmla="*/ 831056 h 1147762"/>
                <a:gd name="connsiteX15" fmla="*/ 3193256 w 3193256"/>
                <a:gd name="connsiteY15" fmla="*/ 1147762 h 1147762"/>
                <a:gd name="connsiteX16" fmla="*/ 2817018 w 3193256"/>
                <a:gd name="connsiteY16" fmla="*/ 1076325 h 1147762"/>
                <a:gd name="connsiteX17" fmla="*/ 2652712 w 3193256"/>
                <a:gd name="connsiteY17" fmla="*/ 1042987 h 1147762"/>
                <a:gd name="connsiteX18" fmla="*/ 1883568 w 3193256"/>
                <a:gd name="connsiteY18" fmla="*/ 914400 h 1147762"/>
                <a:gd name="connsiteX19" fmla="*/ 1307306 w 3193256"/>
                <a:gd name="connsiteY19" fmla="*/ 816769 h 1147762"/>
                <a:gd name="connsiteX20" fmla="*/ 942975 w 3193256"/>
                <a:gd name="connsiteY20" fmla="*/ 723900 h 1147762"/>
                <a:gd name="connsiteX21" fmla="*/ 714375 w 3193256"/>
                <a:gd name="connsiteY21" fmla="*/ 673894 h 1147762"/>
                <a:gd name="connsiteX22" fmla="*/ 459581 w 3193256"/>
                <a:gd name="connsiteY22" fmla="*/ 685800 h 1147762"/>
                <a:gd name="connsiteX23" fmla="*/ 423862 w 3193256"/>
                <a:gd name="connsiteY23" fmla="*/ 690562 h 1147762"/>
                <a:gd name="connsiteX24" fmla="*/ 216693 w 3193256"/>
                <a:gd name="connsiteY24" fmla="*/ 800100 h 1147762"/>
                <a:gd name="connsiteX25" fmla="*/ 0 w 3193256"/>
                <a:gd name="connsiteY25" fmla="*/ 966787 h 114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193256" h="1147762">
                  <a:moveTo>
                    <a:pt x="0" y="966787"/>
                  </a:moveTo>
                  <a:lnTo>
                    <a:pt x="0" y="504825"/>
                  </a:lnTo>
                  <a:lnTo>
                    <a:pt x="230981" y="216694"/>
                  </a:lnTo>
                  <a:lnTo>
                    <a:pt x="421481" y="33337"/>
                  </a:lnTo>
                  <a:lnTo>
                    <a:pt x="585787" y="2381"/>
                  </a:lnTo>
                  <a:lnTo>
                    <a:pt x="740568" y="0"/>
                  </a:lnTo>
                  <a:lnTo>
                    <a:pt x="931068" y="76200"/>
                  </a:lnTo>
                  <a:lnTo>
                    <a:pt x="1226343" y="228600"/>
                  </a:lnTo>
                  <a:lnTo>
                    <a:pt x="1528762" y="323850"/>
                  </a:lnTo>
                  <a:lnTo>
                    <a:pt x="1912143" y="445294"/>
                  </a:lnTo>
                  <a:lnTo>
                    <a:pt x="2336006" y="569119"/>
                  </a:lnTo>
                  <a:lnTo>
                    <a:pt x="2626518" y="659606"/>
                  </a:lnTo>
                  <a:lnTo>
                    <a:pt x="2678906" y="661987"/>
                  </a:lnTo>
                  <a:lnTo>
                    <a:pt x="3033712" y="788194"/>
                  </a:lnTo>
                  <a:lnTo>
                    <a:pt x="3193256" y="831056"/>
                  </a:lnTo>
                  <a:lnTo>
                    <a:pt x="3193256" y="1147762"/>
                  </a:lnTo>
                  <a:lnTo>
                    <a:pt x="2817018" y="1076325"/>
                  </a:lnTo>
                  <a:lnTo>
                    <a:pt x="2652712" y="1042987"/>
                  </a:lnTo>
                  <a:lnTo>
                    <a:pt x="1883568" y="914400"/>
                  </a:lnTo>
                  <a:lnTo>
                    <a:pt x="1307306" y="816769"/>
                  </a:lnTo>
                  <a:lnTo>
                    <a:pt x="942975" y="723900"/>
                  </a:lnTo>
                  <a:lnTo>
                    <a:pt x="714375" y="673894"/>
                  </a:lnTo>
                  <a:lnTo>
                    <a:pt x="459581" y="685800"/>
                  </a:lnTo>
                  <a:lnTo>
                    <a:pt x="423862" y="690562"/>
                  </a:lnTo>
                  <a:lnTo>
                    <a:pt x="216693" y="800100"/>
                  </a:lnTo>
                  <a:lnTo>
                    <a:pt x="0" y="966787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685800">
                <a:lnSpc>
                  <a:spcPct val="90000"/>
                </a:lnSpc>
                <a:defRPr/>
              </a:pPr>
              <a:endParaRPr lang="en-GB" sz="135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5776508" y="4114516"/>
              <a:ext cx="0" cy="28800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" name="Freeform: Shape 10"/>
            <p:cNvSpPr/>
            <p:nvPr/>
          </p:nvSpPr>
          <p:spPr>
            <a:xfrm>
              <a:off x="5775957" y="2259303"/>
              <a:ext cx="3623166" cy="1855275"/>
            </a:xfrm>
            <a:custGeom>
              <a:avLst/>
              <a:gdLst>
                <a:gd name="connsiteX0" fmla="*/ 0 w 3551993"/>
                <a:gd name="connsiteY0" fmla="*/ 0 h 1244099"/>
                <a:gd name="connsiteX1" fmla="*/ 0 w 3551993"/>
                <a:gd name="connsiteY1" fmla="*/ 1244099 h 1244099"/>
                <a:gd name="connsiteX2" fmla="*/ 3551993 w 3551993"/>
                <a:gd name="connsiteY2" fmla="*/ 1244099 h 124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1993" h="1244099">
                  <a:moveTo>
                    <a:pt x="0" y="0"/>
                  </a:moveTo>
                  <a:lnTo>
                    <a:pt x="0" y="1244099"/>
                  </a:lnTo>
                  <a:lnTo>
                    <a:pt x="3551993" y="1244099"/>
                  </a:lnTo>
                </a:path>
              </a:pathLst>
            </a:cu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685800">
                <a:defRPr/>
              </a:pPr>
              <a:endParaRPr lang="en-GB" sz="135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rot="5400000" flipV="1">
              <a:off x="5757753" y="3350019"/>
              <a:ext cx="0" cy="26808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 flipV="1">
              <a:off x="5757753" y="2985397"/>
              <a:ext cx="0" cy="26808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V="1">
              <a:off x="5757753" y="2245901"/>
              <a:ext cx="0" cy="26808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 flipV="1">
              <a:off x="5757753" y="2625072"/>
              <a:ext cx="0" cy="26808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1" name="TextBox 20"/>
            <p:cNvSpPr txBox="1"/>
            <p:nvPr/>
          </p:nvSpPr>
          <p:spPr>
            <a:xfrm rot="16200000">
              <a:off x="4456246" y="2927429"/>
              <a:ext cx="1858682" cy="613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zh-CN" altLang="en-US" sz="900" dirty="0"/>
                <a:t>新发</a:t>
              </a:r>
              <a:r>
                <a:rPr lang="en-US" altLang="zh-CN" sz="900" dirty="0"/>
                <a:t>HVI</a:t>
              </a:r>
              <a:r>
                <a:rPr lang="zh-CN" altLang="en-US" sz="900" dirty="0"/>
                <a:t>感染患者人数（百万人）</a:t>
              </a:r>
              <a:endParaRPr lang="en-US" sz="9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505843" y="4105963"/>
              <a:ext cx="535392" cy="472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en-GB" sz="750"/>
                <a:t>1990</a:t>
              </a:r>
              <a:endParaRPr lang="en-GB" sz="75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73971" y="2872626"/>
              <a:ext cx="320371" cy="302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 defTabSz="685800">
                <a:defRPr/>
              </a:pPr>
              <a:r>
                <a:rPr lang="en-GB" sz="750"/>
                <a:t>3</a:t>
              </a:r>
              <a:endParaRPr lang="en-GB" sz="75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473971" y="2131625"/>
              <a:ext cx="320371" cy="302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 defTabSz="685800">
                <a:defRPr/>
              </a:pPr>
              <a:r>
                <a:rPr lang="en-GB" sz="750"/>
                <a:t>5</a:t>
              </a:r>
              <a:endParaRPr lang="en-GB" sz="75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473972" y="2513594"/>
              <a:ext cx="320371" cy="302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 defTabSz="685800">
                <a:defRPr/>
              </a:pPr>
              <a:r>
                <a:rPr lang="en-GB" sz="750"/>
                <a:t>4</a:t>
              </a:r>
              <a:endParaRPr lang="en-GB" sz="750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8008563" y="2487459"/>
              <a:ext cx="212584" cy="0"/>
            </a:xfrm>
            <a:prstGeom prst="line">
              <a:avLst/>
            </a:prstGeom>
            <a:noFill/>
            <a:ln w="19050" cap="sq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8192053" y="2363186"/>
              <a:ext cx="853173" cy="641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685800">
                <a:defRPr/>
              </a:pPr>
              <a:r>
                <a:rPr lang="zh-CN" altLang="en-US" sz="750" dirty="0"/>
                <a:t>新诊断</a:t>
              </a:r>
              <a:r>
                <a:rPr lang="en-US" altLang="zh-CN" sz="750" dirty="0"/>
                <a:t>HIV</a:t>
              </a:r>
              <a:endParaRPr lang="en-US" altLang="zh-CN" sz="750" dirty="0"/>
            </a:p>
            <a:p>
              <a:pPr defTabSz="685800">
                <a:defRPr/>
              </a:pPr>
              <a:r>
                <a:rPr lang="en-GB" sz="750" dirty="0"/>
                <a:t>Target</a:t>
              </a:r>
              <a:endParaRPr lang="en-GB" sz="75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73971" y="3240097"/>
              <a:ext cx="320371" cy="302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 defTabSz="685800">
                <a:defRPr/>
              </a:pPr>
              <a:r>
                <a:rPr lang="en-GB" sz="750"/>
                <a:t>2</a:t>
              </a:r>
              <a:endParaRPr lang="en-GB" sz="750"/>
            </a:p>
          </p:txBody>
        </p:sp>
        <p:cxnSp>
          <p:nvCxnSpPr>
            <p:cNvPr id="33" name="Straight Connector 32"/>
            <p:cNvCxnSpPr/>
            <p:nvPr/>
          </p:nvCxnSpPr>
          <p:spPr>
            <a:xfrm rot="5400000" flipV="1">
              <a:off x="5757753" y="3686684"/>
              <a:ext cx="0" cy="26808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473971" y="3578277"/>
              <a:ext cx="320371" cy="302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 defTabSz="685800">
                <a:defRPr/>
              </a:pPr>
              <a:r>
                <a:rPr lang="en-GB" sz="750"/>
                <a:t>1</a:t>
              </a:r>
              <a:endParaRPr lang="en-GB" sz="750"/>
            </a:p>
          </p:txBody>
        </p:sp>
        <p:sp>
          <p:nvSpPr>
            <p:cNvPr id="37" name="Oval 36"/>
            <p:cNvSpPr/>
            <p:nvPr/>
          </p:nvSpPr>
          <p:spPr>
            <a:xfrm>
              <a:off x="8095178" y="2595479"/>
              <a:ext cx="76885" cy="7688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685800">
                <a:lnSpc>
                  <a:spcPct val="90000"/>
                </a:lnSpc>
                <a:defRPr/>
              </a:pPr>
              <a:endParaRPr lang="en-GB" sz="1350">
                <a:solidFill>
                  <a:schemeClr val="tx1"/>
                </a:solidFill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 flipV="1">
              <a:off x="6271808" y="4114516"/>
              <a:ext cx="0" cy="28800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6001142" y="4105963"/>
              <a:ext cx="535392" cy="472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en-GB" sz="750"/>
                <a:t>1995</a:t>
              </a:r>
              <a:endParaRPr lang="en-GB" sz="750"/>
            </a:p>
          </p:txBody>
        </p:sp>
        <p:cxnSp>
          <p:nvCxnSpPr>
            <p:cNvPr id="81" name="Straight Connector 80"/>
            <p:cNvCxnSpPr/>
            <p:nvPr/>
          </p:nvCxnSpPr>
          <p:spPr>
            <a:xfrm flipV="1">
              <a:off x="6793302" y="4114516"/>
              <a:ext cx="0" cy="28800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6522637" y="4105963"/>
              <a:ext cx="535392" cy="472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en-GB" sz="750"/>
                <a:t>2000</a:t>
              </a:r>
              <a:endParaRPr lang="en-GB" sz="750"/>
            </a:p>
          </p:txBody>
        </p:sp>
        <p:cxnSp>
          <p:nvCxnSpPr>
            <p:cNvPr id="83" name="Straight Connector 82"/>
            <p:cNvCxnSpPr/>
            <p:nvPr/>
          </p:nvCxnSpPr>
          <p:spPr>
            <a:xfrm flipV="1">
              <a:off x="7310033" y="4114516"/>
              <a:ext cx="0" cy="28800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7039368" y="4105963"/>
              <a:ext cx="535392" cy="472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en-GB" sz="750"/>
                <a:t>2005</a:t>
              </a:r>
              <a:endParaRPr lang="en-GB" sz="750"/>
            </a:p>
          </p:txBody>
        </p:sp>
        <p:cxnSp>
          <p:nvCxnSpPr>
            <p:cNvPr id="85" name="Straight Connector 84"/>
            <p:cNvCxnSpPr/>
            <p:nvPr/>
          </p:nvCxnSpPr>
          <p:spPr>
            <a:xfrm flipV="1">
              <a:off x="7817240" y="4114516"/>
              <a:ext cx="0" cy="28800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7546574" y="4105963"/>
              <a:ext cx="535392" cy="472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en-GB" sz="750"/>
                <a:t>2010</a:t>
              </a:r>
              <a:endParaRPr lang="en-GB" sz="750"/>
            </a:p>
          </p:txBody>
        </p:sp>
        <p:cxnSp>
          <p:nvCxnSpPr>
            <p:cNvPr id="87" name="Straight Connector 86"/>
            <p:cNvCxnSpPr/>
            <p:nvPr/>
          </p:nvCxnSpPr>
          <p:spPr>
            <a:xfrm flipV="1">
              <a:off x="8333971" y="4114516"/>
              <a:ext cx="0" cy="28800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8063304" y="4105963"/>
              <a:ext cx="535392" cy="472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en-GB" sz="750"/>
                <a:t>2015</a:t>
              </a:r>
              <a:endParaRPr lang="en-GB" sz="750"/>
            </a:p>
          </p:txBody>
        </p:sp>
        <p:cxnSp>
          <p:nvCxnSpPr>
            <p:cNvPr id="89" name="Straight Connector 88"/>
            <p:cNvCxnSpPr/>
            <p:nvPr/>
          </p:nvCxnSpPr>
          <p:spPr>
            <a:xfrm flipV="1">
              <a:off x="8848321" y="4114516"/>
              <a:ext cx="0" cy="28800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8577655" y="4105963"/>
              <a:ext cx="535392" cy="472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en-GB" sz="750"/>
                <a:t>2020</a:t>
              </a:r>
              <a:endParaRPr lang="en-GB" sz="750"/>
            </a:p>
          </p:txBody>
        </p:sp>
        <p:cxnSp>
          <p:nvCxnSpPr>
            <p:cNvPr id="91" name="Straight Connector 90"/>
            <p:cNvCxnSpPr/>
            <p:nvPr/>
          </p:nvCxnSpPr>
          <p:spPr>
            <a:xfrm flipV="1">
              <a:off x="9350765" y="4114516"/>
              <a:ext cx="0" cy="28800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9082481" y="4105963"/>
              <a:ext cx="535392" cy="472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en-GB" sz="750"/>
                <a:t>2025</a:t>
              </a:r>
              <a:endParaRPr lang="en-GB" sz="750"/>
            </a:p>
          </p:txBody>
        </p:sp>
        <p:sp>
          <p:nvSpPr>
            <p:cNvPr id="93" name="Freeform: Shape 92"/>
            <p:cNvSpPr/>
            <p:nvPr/>
          </p:nvSpPr>
          <p:spPr>
            <a:xfrm>
              <a:off x="5781697" y="2952022"/>
              <a:ext cx="3173668" cy="621506"/>
            </a:xfrm>
            <a:custGeom>
              <a:avLst/>
              <a:gdLst>
                <a:gd name="connsiteX0" fmla="*/ 0 w 3200400"/>
                <a:gd name="connsiteY0" fmla="*/ 390525 h 628650"/>
                <a:gd name="connsiteX1" fmla="*/ 121444 w 3200400"/>
                <a:gd name="connsiteY1" fmla="*/ 254794 h 628650"/>
                <a:gd name="connsiteX2" fmla="*/ 219075 w 3200400"/>
                <a:gd name="connsiteY2" fmla="*/ 166687 h 628650"/>
                <a:gd name="connsiteX3" fmla="*/ 414337 w 3200400"/>
                <a:gd name="connsiteY3" fmla="*/ 30956 h 628650"/>
                <a:gd name="connsiteX4" fmla="*/ 628650 w 3200400"/>
                <a:gd name="connsiteY4" fmla="*/ 0 h 628650"/>
                <a:gd name="connsiteX5" fmla="*/ 728662 w 3200400"/>
                <a:gd name="connsiteY5" fmla="*/ 7144 h 628650"/>
                <a:gd name="connsiteX6" fmla="*/ 850106 w 3200400"/>
                <a:gd name="connsiteY6" fmla="*/ 38100 h 628650"/>
                <a:gd name="connsiteX7" fmla="*/ 1028700 w 3200400"/>
                <a:gd name="connsiteY7" fmla="*/ 102394 h 628650"/>
                <a:gd name="connsiteX8" fmla="*/ 1171575 w 3200400"/>
                <a:gd name="connsiteY8" fmla="*/ 157162 h 628650"/>
                <a:gd name="connsiteX9" fmla="*/ 1359694 w 3200400"/>
                <a:gd name="connsiteY9" fmla="*/ 209550 h 628650"/>
                <a:gd name="connsiteX10" fmla="*/ 1657350 w 3200400"/>
                <a:gd name="connsiteY10" fmla="*/ 266700 h 628650"/>
                <a:gd name="connsiteX11" fmla="*/ 1926431 w 3200400"/>
                <a:gd name="connsiteY11" fmla="*/ 342900 h 628650"/>
                <a:gd name="connsiteX12" fmla="*/ 2271712 w 3200400"/>
                <a:gd name="connsiteY12" fmla="*/ 414337 h 628650"/>
                <a:gd name="connsiteX13" fmla="*/ 2557462 w 3200400"/>
                <a:gd name="connsiteY13" fmla="*/ 481012 h 628650"/>
                <a:gd name="connsiteX14" fmla="*/ 2693194 w 3200400"/>
                <a:gd name="connsiteY14" fmla="*/ 504825 h 628650"/>
                <a:gd name="connsiteX15" fmla="*/ 2881312 w 3200400"/>
                <a:gd name="connsiteY15" fmla="*/ 550069 h 628650"/>
                <a:gd name="connsiteX16" fmla="*/ 3090862 w 3200400"/>
                <a:gd name="connsiteY16" fmla="*/ 602456 h 628650"/>
                <a:gd name="connsiteX17" fmla="*/ 3200400 w 3200400"/>
                <a:gd name="connsiteY17" fmla="*/ 628650 h 628650"/>
                <a:gd name="-1" fmla="*/ 0 w 3190875"/>
                <a:gd name="-2" fmla="*/ 390525 h 621506"/>
                <a:gd name="-3" fmla="*/ 121444 w 3190875"/>
                <a:gd name="-4" fmla="*/ 254794 h 621506"/>
                <a:gd name="-5" fmla="*/ 219075 w 3190875"/>
                <a:gd name="-6" fmla="*/ 166687 h 621506"/>
                <a:gd name="-7" fmla="*/ 414337 w 3190875"/>
                <a:gd name="-8" fmla="*/ 30956 h 621506"/>
                <a:gd name="-9" fmla="*/ 628650 w 3190875"/>
                <a:gd name="-10" fmla="*/ 0 h 621506"/>
                <a:gd name="-11" fmla="*/ 728662 w 3190875"/>
                <a:gd name="-12" fmla="*/ 7144 h 621506"/>
                <a:gd name="-13" fmla="*/ 850106 w 3190875"/>
                <a:gd name="-14" fmla="*/ 38100 h 621506"/>
                <a:gd name="-15" fmla="*/ 1028700 w 3190875"/>
                <a:gd name="-16" fmla="*/ 102394 h 621506"/>
                <a:gd name="-17" fmla="*/ 1171575 w 3190875"/>
                <a:gd name="-18" fmla="*/ 157162 h 621506"/>
                <a:gd name="-19" fmla="*/ 1359694 w 3190875"/>
                <a:gd name="-20" fmla="*/ 209550 h 621506"/>
                <a:gd name="-21" fmla="*/ 1657350 w 3190875"/>
                <a:gd name="-22" fmla="*/ 266700 h 621506"/>
                <a:gd name="-23" fmla="*/ 1926431 w 3190875"/>
                <a:gd name="-24" fmla="*/ 342900 h 621506"/>
                <a:gd name="-25" fmla="*/ 2271712 w 3190875"/>
                <a:gd name="-26" fmla="*/ 414337 h 621506"/>
                <a:gd name="-27" fmla="*/ 2557462 w 3190875"/>
                <a:gd name="-28" fmla="*/ 481012 h 621506"/>
                <a:gd name="-29" fmla="*/ 2693194 w 3190875"/>
                <a:gd name="-30" fmla="*/ 504825 h 621506"/>
                <a:gd name="-31" fmla="*/ 2881312 w 3190875"/>
                <a:gd name="-32" fmla="*/ 550069 h 621506"/>
                <a:gd name="-33" fmla="*/ 3090862 w 3190875"/>
                <a:gd name="-34" fmla="*/ 602456 h 621506"/>
                <a:gd name="-35" fmla="*/ 3190875 w 3190875"/>
                <a:gd name="-36" fmla="*/ 621506 h 621506"/>
                <a:gd name="-37" fmla="*/ 0 w 3190875"/>
                <a:gd name="-38" fmla="*/ 390525 h 621506"/>
                <a:gd name="-39" fmla="*/ 121444 w 3190875"/>
                <a:gd name="-40" fmla="*/ 254794 h 621506"/>
                <a:gd name="-41" fmla="*/ 219075 w 3190875"/>
                <a:gd name="-42" fmla="*/ 166687 h 621506"/>
                <a:gd name="-43" fmla="*/ 414337 w 3190875"/>
                <a:gd name="-44" fmla="*/ 30956 h 621506"/>
                <a:gd name="-45" fmla="*/ 519113 w 3190875"/>
                <a:gd name="-46" fmla="*/ 9525 h 621506"/>
                <a:gd name="-47" fmla="*/ 628650 w 3190875"/>
                <a:gd name="-48" fmla="*/ 0 h 621506"/>
                <a:gd name="-49" fmla="*/ 728662 w 3190875"/>
                <a:gd name="-50" fmla="*/ 7144 h 621506"/>
                <a:gd name="-51" fmla="*/ 850106 w 3190875"/>
                <a:gd name="-52" fmla="*/ 38100 h 621506"/>
                <a:gd name="-53" fmla="*/ 1028700 w 3190875"/>
                <a:gd name="-54" fmla="*/ 102394 h 621506"/>
                <a:gd name="-55" fmla="*/ 1171575 w 3190875"/>
                <a:gd name="-56" fmla="*/ 157162 h 621506"/>
                <a:gd name="-57" fmla="*/ 1359694 w 3190875"/>
                <a:gd name="-58" fmla="*/ 209550 h 621506"/>
                <a:gd name="-59" fmla="*/ 1657350 w 3190875"/>
                <a:gd name="-60" fmla="*/ 266700 h 621506"/>
                <a:gd name="-61" fmla="*/ 1926431 w 3190875"/>
                <a:gd name="-62" fmla="*/ 342900 h 621506"/>
                <a:gd name="-63" fmla="*/ 2271712 w 3190875"/>
                <a:gd name="-64" fmla="*/ 414337 h 621506"/>
                <a:gd name="-65" fmla="*/ 2557462 w 3190875"/>
                <a:gd name="-66" fmla="*/ 481012 h 621506"/>
                <a:gd name="-67" fmla="*/ 2693194 w 3190875"/>
                <a:gd name="-68" fmla="*/ 504825 h 621506"/>
                <a:gd name="-69" fmla="*/ 2881312 w 3190875"/>
                <a:gd name="-70" fmla="*/ 550069 h 621506"/>
                <a:gd name="-71" fmla="*/ 3090862 w 3190875"/>
                <a:gd name="-72" fmla="*/ 602456 h 621506"/>
                <a:gd name="connsiteX18" fmla="*/ 3190875 w 3190875"/>
                <a:gd name="connsiteY18" fmla="*/ 621506 h 621506"/>
                <a:gd name="-73" fmla="*/ 0 w 3178969"/>
                <a:gd name="-74" fmla="*/ 390525 h 621506"/>
                <a:gd name="-75" fmla="*/ 121444 w 3178969"/>
                <a:gd name="-76" fmla="*/ 254794 h 621506"/>
                <a:gd name="-77" fmla="*/ 219075 w 3178969"/>
                <a:gd name="-78" fmla="*/ 166687 h 621506"/>
                <a:gd name="-79" fmla="*/ 414337 w 3178969"/>
                <a:gd name="-80" fmla="*/ 30956 h 621506"/>
                <a:gd name="-81" fmla="*/ 519113 w 3178969"/>
                <a:gd name="-82" fmla="*/ 9525 h 621506"/>
                <a:gd name="-83" fmla="*/ 628650 w 3178969"/>
                <a:gd name="-84" fmla="*/ 0 h 621506"/>
                <a:gd name="-85" fmla="*/ 728662 w 3178969"/>
                <a:gd name="-86" fmla="*/ 7144 h 621506"/>
                <a:gd name="-87" fmla="*/ 850106 w 3178969"/>
                <a:gd name="-88" fmla="*/ 38100 h 621506"/>
                <a:gd name="-89" fmla="*/ 1028700 w 3178969"/>
                <a:gd name="-90" fmla="*/ 102394 h 621506"/>
                <a:gd name="-91" fmla="*/ 1171575 w 3178969"/>
                <a:gd name="-92" fmla="*/ 157162 h 621506"/>
                <a:gd name="-93" fmla="*/ 1359694 w 3178969"/>
                <a:gd name="-94" fmla="*/ 209550 h 621506"/>
                <a:gd name="-95" fmla="*/ 1657350 w 3178969"/>
                <a:gd name="-96" fmla="*/ 266700 h 621506"/>
                <a:gd name="-97" fmla="*/ 1926431 w 3178969"/>
                <a:gd name="-98" fmla="*/ 342900 h 621506"/>
                <a:gd name="-99" fmla="*/ 2271712 w 3178969"/>
                <a:gd name="-100" fmla="*/ 414337 h 621506"/>
                <a:gd name="-101" fmla="*/ 2557462 w 3178969"/>
                <a:gd name="-102" fmla="*/ 481012 h 621506"/>
                <a:gd name="-103" fmla="*/ 2693194 w 3178969"/>
                <a:gd name="-104" fmla="*/ 504825 h 621506"/>
                <a:gd name="-105" fmla="*/ 2881312 w 3178969"/>
                <a:gd name="-106" fmla="*/ 550069 h 621506"/>
                <a:gd name="-107" fmla="*/ 3090862 w 3178969"/>
                <a:gd name="-108" fmla="*/ 602456 h 621506"/>
                <a:gd name="-109" fmla="*/ 3178969 w 3178969"/>
                <a:gd name="-110" fmla="*/ 621506 h 621506"/>
                <a:gd name="-111" fmla="*/ 0 w 3173668"/>
                <a:gd name="-112" fmla="*/ 387875 h 621506"/>
                <a:gd name="-113" fmla="*/ 116143 w 3173668"/>
                <a:gd name="-114" fmla="*/ 254794 h 621506"/>
                <a:gd name="-115" fmla="*/ 213774 w 3173668"/>
                <a:gd name="-116" fmla="*/ 166687 h 621506"/>
                <a:gd name="-117" fmla="*/ 409036 w 3173668"/>
                <a:gd name="-118" fmla="*/ 30956 h 621506"/>
                <a:gd name="-119" fmla="*/ 513812 w 3173668"/>
                <a:gd name="-120" fmla="*/ 9525 h 621506"/>
                <a:gd name="-121" fmla="*/ 623349 w 3173668"/>
                <a:gd name="-122" fmla="*/ 0 h 621506"/>
                <a:gd name="-123" fmla="*/ 723361 w 3173668"/>
                <a:gd name="-124" fmla="*/ 7144 h 621506"/>
                <a:gd name="-125" fmla="*/ 844805 w 3173668"/>
                <a:gd name="-126" fmla="*/ 38100 h 621506"/>
                <a:gd name="-127" fmla="*/ 1023399 w 3173668"/>
                <a:gd name="-128" fmla="*/ 102394 h 621506"/>
                <a:gd name="-129" fmla="*/ 1166274 w 3173668"/>
                <a:gd name="-130" fmla="*/ 157162 h 621506"/>
                <a:gd name="-131" fmla="*/ 1354393 w 3173668"/>
                <a:gd name="-132" fmla="*/ 209550 h 621506"/>
                <a:gd name="-133" fmla="*/ 1652049 w 3173668"/>
                <a:gd name="-134" fmla="*/ 266700 h 621506"/>
                <a:gd name="-135" fmla="*/ 1921130 w 3173668"/>
                <a:gd name="-136" fmla="*/ 342900 h 621506"/>
                <a:gd name="-137" fmla="*/ 2266411 w 3173668"/>
                <a:gd name="-138" fmla="*/ 414337 h 621506"/>
                <a:gd name="-139" fmla="*/ 2552161 w 3173668"/>
                <a:gd name="-140" fmla="*/ 481012 h 621506"/>
                <a:gd name="-141" fmla="*/ 2687893 w 3173668"/>
                <a:gd name="-142" fmla="*/ 504825 h 621506"/>
                <a:gd name="-143" fmla="*/ 2876011 w 3173668"/>
                <a:gd name="-144" fmla="*/ 550069 h 621506"/>
                <a:gd name="-145" fmla="*/ 3085561 w 3173668"/>
                <a:gd name="-146" fmla="*/ 602456 h 621506"/>
                <a:gd name="-147" fmla="*/ 3173668 w 3173668"/>
                <a:gd name="-148" fmla="*/ 621506 h 621506"/>
              </a:gdLst>
              <a:ahLst/>
              <a:cxnLst>
                <a:cxn ang="0">
                  <a:pos x="-111" y="-112"/>
                </a:cxn>
                <a:cxn ang="0">
                  <a:pos x="-113" y="-114"/>
                </a:cxn>
                <a:cxn ang="0">
                  <a:pos x="-115" y="-116"/>
                </a:cxn>
                <a:cxn ang="0">
                  <a:pos x="-117" y="-118"/>
                </a:cxn>
                <a:cxn ang="0">
                  <a:pos x="-119" y="-120"/>
                </a:cxn>
                <a:cxn ang="0">
                  <a:pos x="-121" y="-122"/>
                </a:cxn>
                <a:cxn ang="0">
                  <a:pos x="-123" y="-124"/>
                </a:cxn>
                <a:cxn ang="0">
                  <a:pos x="-125" y="-126"/>
                </a:cxn>
                <a:cxn ang="0">
                  <a:pos x="-127" y="-128"/>
                </a:cxn>
                <a:cxn ang="0">
                  <a:pos x="-129" y="-130"/>
                </a:cxn>
                <a:cxn ang="0">
                  <a:pos x="-131" y="-132"/>
                </a:cxn>
                <a:cxn ang="0">
                  <a:pos x="-133" y="-134"/>
                </a:cxn>
                <a:cxn ang="0">
                  <a:pos x="-135" y="-136"/>
                </a:cxn>
                <a:cxn ang="0">
                  <a:pos x="-137" y="-138"/>
                </a:cxn>
                <a:cxn ang="0">
                  <a:pos x="-139" y="-140"/>
                </a:cxn>
                <a:cxn ang="0">
                  <a:pos x="-141" y="-142"/>
                </a:cxn>
                <a:cxn ang="0">
                  <a:pos x="-143" y="-144"/>
                </a:cxn>
                <a:cxn ang="0">
                  <a:pos x="-145" y="-146"/>
                </a:cxn>
                <a:cxn ang="0">
                  <a:pos x="-147" y="-148"/>
                </a:cxn>
              </a:cxnLst>
              <a:rect l="l" t="t" r="r" b="b"/>
              <a:pathLst>
                <a:path w="3173668" h="621506">
                  <a:moveTo>
                    <a:pt x="0" y="387875"/>
                  </a:moveTo>
                  <a:lnTo>
                    <a:pt x="116143" y="254794"/>
                  </a:lnTo>
                  <a:lnTo>
                    <a:pt x="213774" y="166687"/>
                  </a:lnTo>
                  <a:lnTo>
                    <a:pt x="409036" y="30956"/>
                  </a:lnTo>
                  <a:cubicBezTo>
                    <a:pt x="443961" y="25400"/>
                    <a:pt x="478887" y="15081"/>
                    <a:pt x="513812" y="9525"/>
                  </a:cubicBezTo>
                  <a:lnTo>
                    <a:pt x="623349" y="0"/>
                  </a:lnTo>
                  <a:lnTo>
                    <a:pt x="723361" y="7144"/>
                  </a:lnTo>
                  <a:lnTo>
                    <a:pt x="844805" y="38100"/>
                  </a:lnTo>
                  <a:lnTo>
                    <a:pt x="1023399" y="102394"/>
                  </a:lnTo>
                  <a:lnTo>
                    <a:pt x="1166274" y="157162"/>
                  </a:lnTo>
                  <a:lnTo>
                    <a:pt x="1354393" y="209550"/>
                  </a:lnTo>
                  <a:lnTo>
                    <a:pt x="1652049" y="266700"/>
                  </a:lnTo>
                  <a:lnTo>
                    <a:pt x="1921130" y="342900"/>
                  </a:lnTo>
                  <a:lnTo>
                    <a:pt x="2266411" y="414337"/>
                  </a:lnTo>
                  <a:lnTo>
                    <a:pt x="2552161" y="481012"/>
                  </a:lnTo>
                  <a:lnTo>
                    <a:pt x="2687893" y="504825"/>
                  </a:lnTo>
                  <a:lnTo>
                    <a:pt x="2876011" y="550069"/>
                  </a:lnTo>
                  <a:lnTo>
                    <a:pt x="3085561" y="602456"/>
                  </a:lnTo>
                  <a:cubicBezTo>
                    <a:pt x="3122074" y="611187"/>
                    <a:pt x="3137155" y="612775"/>
                    <a:pt x="3173668" y="621506"/>
                  </a:cubicBezTo>
                </a:path>
              </a:pathLst>
            </a:custGeom>
            <a:noFill/>
            <a:ln w="19050" cap="sq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p>
              <a:pPr algn="ctr" defTabSz="685800">
                <a:defRPr/>
              </a:pPr>
              <a:endParaRPr lang="en-GB" sz="1350"/>
            </a:p>
          </p:txBody>
        </p:sp>
        <p:sp>
          <p:nvSpPr>
            <p:cNvPr id="94" name="Oval 93"/>
            <p:cNvSpPr/>
            <p:nvPr/>
          </p:nvSpPr>
          <p:spPr>
            <a:xfrm>
              <a:off x="9314462" y="3947158"/>
              <a:ext cx="76885" cy="7688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685800">
                <a:lnSpc>
                  <a:spcPct val="90000"/>
                </a:lnSpc>
                <a:defRPr/>
              </a:pPr>
              <a:endParaRPr lang="en-GB" sz="1350">
                <a:solidFill>
                  <a:schemeClr val="tx1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794342" y="4297728"/>
              <a:ext cx="3686206" cy="33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defTabSz="685800">
                <a:defRPr/>
              </a:pPr>
              <a:r>
                <a:rPr lang="en-US" sz="900"/>
                <a:t>Years</a:t>
              </a:r>
              <a:endParaRPr lang="en-US" sz="900"/>
            </a:p>
          </p:txBody>
        </p:sp>
        <p:cxnSp>
          <p:nvCxnSpPr>
            <p:cNvPr id="96" name="Straight Connector 95"/>
            <p:cNvCxnSpPr/>
            <p:nvPr/>
          </p:nvCxnSpPr>
          <p:spPr>
            <a:xfrm rot="5400000" flipV="1">
              <a:off x="5757753" y="4101022"/>
              <a:ext cx="0" cy="26808"/>
            </a:xfrm>
            <a:prstGeom prst="line">
              <a:avLst/>
            </a:prstGeom>
            <a:noFill/>
            <a:ln w="9525" cap="sq">
              <a:solidFill>
                <a:srgbClr val="7170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5473969" y="3992511"/>
              <a:ext cx="320371" cy="302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 defTabSz="685800">
                <a:defRPr/>
              </a:pPr>
              <a:r>
                <a:rPr lang="en-GB" sz="750"/>
                <a:t>0</a:t>
              </a:r>
              <a:endParaRPr lang="en-GB" sz="750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942205" y="4706620"/>
            <a:ext cx="38061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685800">
              <a:defRPr/>
            </a:pPr>
            <a:r>
              <a:rPr lang="zh-CN" altLang="en-US" sz="1200" dirty="0">
                <a:solidFill>
                  <a:prstClr val="black"/>
                </a:solidFill>
                <a:sym typeface="+mn-ea"/>
              </a:rPr>
              <a:t>如需在</a:t>
            </a:r>
            <a:r>
              <a:rPr lang="en-US" altLang="zh-CN" sz="1200" dirty="0">
                <a:solidFill>
                  <a:prstClr val="black"/>
                </a:solidFill>
                <a:sym typeface="+mn-ea"/>
              </a:rPr>
              <a:t>2025</a:t>
            </a:r>
            <a:r>
              <a:rPr lang="zh-CN" altLang="en-US" sz="1200" dirty="0">
                <a:solidFill>
                  <a:prstClr val="black"/>
                </a:solidFill>
                <a:sym typeface="+mn-ea"/>
              </a:rPr>
              <a:t>年实现新发感染人数低至</a:t>
            </a:r>
            <a:r>
              <a:rPr lang="en-US" altLang="zh-CN" sz="1200" b="1" dirty="0">
                <a:solidFill>
                  <a:schemeClr val="accent3">
                    <a:lumMod val="50000"/>
                  </a:schemeClr>
                </a:solidFill>
                <a:sym typeface="+mn-ea"/>
              </a:rPr>
              <a:t>37</a:t>
            </a:r>
            <a:r>
              <a:rPr lang="zh-CN" altLang="en-US" sz="1200" b="1" dirty="0">
                <a:solidFill>
                  <a:schemeClr val="accent3">
                    <a:lumMod val="50000"/>
                  </a:schemeClr>
                </a:solidFill>
                <a:sym typeface="+mn-ea"/>
              </a:rPr>
              <a:t>万</a:t>
            </a:r>
            <a:r>
              <a:rPr lang="zh-CN" altLang="en-US" sz="1200" dirty="0">
                <a:solidFill>
                  <a:prstClr val="black"/>
                </a:solidFill>
                <a:sym typeface="+mn-ea"/>
              </a:rPr>
              <a:t>的目标，</a:t>
            </a:r>
            <a:endParaRPr lang="en-US" altLang="zh-CN" sz="1200" dirty="0">
              <a:solidFill>
                <a:prstClr val="black"/>
              </a:solidFill>
            </a:endParaRPr>
          </a:p>
          <a:p>
            <a:pPr algn="ctr" defTabSz="685800">
              <a:defRPr/>
            </a:pPr>
            <a:r>
              <a:rPr lang="zh-CN" altLang="en-US" sz="1200" dirty="0">
                <a:solidFill>
                  <a:prstClr val="black"/>
                </a:solidFill>
                <a:sym typeface="+mn-ea"/>
              </a:rPr>
              <a:t>新发</a:t>
            </a:r>
            <a:r>
              <a:rPr lang="en-US" altLang="zh-CN" sz="1200" dirty="0">
                <a:solidFill>
                  <a:prstClr val="black"/>
                </a:solidFill>
                <a:sym typeface="+mn-ea"/>
              </a:rPr>
              <a:t>HIV</a:t>
            </a:r>
            <a:r>
              <a:rPr lang="zh-CN" altLang="en-US" sz="1200" dirty="0">
                <a:solidFill>
                  <a:prstClr val="black"/>
                </a:solidFill>
                <a:sym typeface="+mn-ea"/>
              </a:rPr>
              <a:t>感染的逐年下降速度应达到</a:t>
            </a:r>
            <a:r>
              <a:rPr lang="en-US" altLang="zh-CN" sz="1200" b="1" dirty="0">
                <a:solidFill>
                  <a:schemeClr val="accent3">
                    <a:lumMod val="50000"/>
                  </a:schemeClr>
                </a:solidFill>
                <a:sym typeface="+mn-ea"/>
              </a:rPr>
              <a:t>83%</a:t>
            </a:r>
            <a:r>
              <a:rPr lang="zh-CN" altLang="en-US" sz="1200" dirty="0">
                <a:solidFill>
                  <a:prstClr val="black"/>
                </a:solidFill>
                <a:sym typeface="+mn-ea"/>
              </a:rPr>
              <a:t>，</a:t>
            </a:r>
            <a:endParaRPr lang="en-US" altLang="zh-CN" sz="1200" dirty="0">
              <a:solidFill>
                <a:prstClr val="black"/>
              </a:solidFill>
            </a:endParaRPr>
          </a:p>
          <a:p>
            <a:pPr algn="ctr" defTabSz="685800">
              <a:defRPr/>
            </a:pPr>
            <a:r>
              <a:rPr lang="zh-CN" altLang="en-US" sz="1200" dirty="0">
                <a:solidFill>
                  <a:prstClr val="black"/>
                </a:solidFill>
                <a:sym typeface="+mn-ea"/>
              </a:rPr>
              <a:t>而目前的下降速度远低于这一速度</a:t>
            </a:r>
            <a:endParaRPr lang="zh-CN" altLang="en-US" sz="1200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604" y="1957162"/>
            <a:ext cx="1347738" cy="19152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什么是艾滋病</a:t>
            </a:r>
            <a:endParaRPr lang="zh-CN" altLang="en-US"/>
          </a:p>
        </p:txBody>
      </p:sp>
      <p:pic>
        <p:nvPicPr>
          <p:cNvPr id="24578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2263" y="1557338"/>
            <a:ext cx="3770312" cy="2647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文本框 4"/>
          <p:cNvSpPr txBox="1"/>
          <p:nvPr/>
        </p:nvSpPr>
        <p:spPr>
          <a:xfrm>
            <a:off x="603250" y="1493838"/>
            <a:ext cx="4994275" cy="33226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>
                <a:latin typeface="Arial" pitchFamily="34" charset="0"/>
                <a:ea typeface="宋体" pitchFamily="2" charset="-122"/>
              </a:rPr>
              <a:t>艾滋病的全称是获得性免疫缺陷综合症，是由人类免疫缺陷病毒，又称艾滋病病毒引起的一种慢性传染病。艾滋病病毒主要侵犯、破坏CD4+ T淋巴细胞，导致机体免疫细胞功能受损乃至缺陷，最终并发各种严重机会性感染和肿瘤。具有传播迅速、发病缓慢、病死率高的特点。</a:t>
            </a:r>
            <a:endParaRPr lang="zh-CN" altLang="en-US" sz="2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4580" name="文本框 5"/>
          <p:cNvSpPr txBox="1"/>
          <p:nvPr/>
        </p:nvSpPr>
        <p:spPr>
          <a:xfrm>
            <a:off x="603250" y="4816475"/>
            <a:ext cx="7131050" cy="10144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>
                <a:latin typeface="Arial" pitchFamily="34" charset="0"/>
                <a:ea typeface="宋体" pitchFamily="2" charset="-122"/>
              </a:rPr>
              <a:t>艾滋病病毒在人体内的潜伏期可以长达数年，患艾滋病以前，感染者可以没有任何症状地生活和工作多年。</a:t>
            </a:r>
            <a:endParaRPr lang="zh-CN" altLang="en-US" sz="2000"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标题 1"/>
          <p:cNvSpPr>
            <a:spLocks noGrp="1"/>
          </p:cNvSpPr>
          <p:nvPr>
            <p:ph type="title"/>
          </p:nvPr>
        </p:nvSpPr>
        <p:spPr>
          <a:xfrm>
            <a:off x="838200" y="285750"/>
            <a:ext cx="8264525" cy="915988"/>
          </a:xfrm>
        </p:spPr>
        <p:txBody>
          <a:bodyPr lIns="91440" tIns="45720" rIns="91440" bIns="45720" anchor="ctr"/>
          <a:p>
            <a:r>
              <a:rPr lang="zh-CN" altLang="en-US" dirty="0">
                <a:solidFill>
                  <a:srgbClr val="FF0000"/>
                </a:solidFill>
                <a:latin typeface="楷体" charset="-122"/>
                <a:ea typeface="楷体" charset="-122"/>
                <a:sym typeface="宋体" pitchFamily="2" charset="-122"/>
              </a:rPr>
              <a:t>艾滋病病毒</a:t>
            </a:r>
            <a:endParaRPr lang="zh-CN" altLang="en-US" dirty="0">
              <a:solidFill>
                <a:srgbClr val="FF0000"/>
              </a:solidFill>
              <a:latin typeface="楷体" charset="-122"/>
              <a:ea typeface="楷体" charset="-122"/>
              <a:sym typeface="宋体" pitchFamily="2" charset="-122"/>
            </a:endParaRPr>
          </a:p>
        </p:txBody>
      </p:sp>
      <p:sp>
        <p:nvSpPr>
          <p:cNvPr id="25602" name="文本占位符 2"/>
          <p:cNvSpPr>
            <a:spLocks noGrp="1"/>
          </p:cNvSpPr>
          <p:nvPr>
            <p:ph type="body" idx="1"/>
          </p:nvPr>
        </p:nvSpPr>
        <p:spPr>
          <a:xfrm>
            <a:off x="176213" y="1139825"/>
            <a:ext cx="8791575" cy="5273675"/>
          </a:xfrm>
        </p:spPr>
        <p:txBody>
          <a:bodyPr lIns="91440" tIns="45720" rIns="91440" bIns="45720" anchor="t"/>
          <a:p>
            <a:pPr>
              <a:lnSpc>
                <a:spcPct val="150000"/>
              </a:lnSpc>
            </a:pPr>
            <a:r>
              <a:rPr lang="zh-CN" altLang="en-US" sz="2400"/>
              <a:t>人类免疫缺陷病毒（</a:t>
            </a:r>
            <a:r>
              <a:rPr lang="en-US" altLang="zh-CN" sz="2400"/>
              <a:t>HIV)</a:t>
            </a:r>
            <a:endParaRPr lang="zh-CN" altLang="en-US" sz="2400"/>
          </a:p>
          <a:p>
            <a:pPr lvl="1">
              <a:lnSpc>
                <a:spcPct val="150000"/>
              </a:lnSpc>
            </a:pPr>
            <a:r>
              <a:rPr lang="zh-CN" altLang="en-US" sz="2100"/>
              <a:t>单链</a:t>
            </a:r>
            <a:r>
              <a:rPr lang="en-US" altLang="zh-CN" sz="2100"/>
              <a:t>RNA</a:t>
            </a:r>
            <a:r>
              <a:rPr lang="zh-CN" altLang="en-US" sz="2100"/>
              <a:t>病毒，属于反转录病毒科，慢病毒属中的人类慢病毒组</a:t>
            </a:r>
            <a:endParaRPr lang="zh-CN" altLang="en-US" sz="2100"/>
          </a:p>
          <a:p>
            <a:pPr lvl="1">
              <a:lnSpc>
                <a:spcPct val="150000"/>
              </a:lnSpc>
            </a:pPr>
            <a:r>
              <a:rPr lang="zh-CN" altLang="en-US" sz="2100"/>
              <a:t>直径</a:t>
            </a:r>
            <a:r>
              <a:rPr lang="en-US" altLang="zh-CN" sz="2100"/>
              <a:t>10-120nm</a:t>
            </a:r>
            <a:r>
              <a:rPr lang="zh-CN" altLang="en-US" sz="2100"/>
              <a:t>的球形颗粒，由核心和包膜两部分组成</a:t>
            </a:r>
            <a:endParaRPr lang="zh-CN" altLang="en-US" sz="2100"/>
          </a:p>
          <a:p>
            <a:pPr lvl="1">
              <a:lnSpc>
                <a:spcPct val="150000"/>
              </a:lnSpc>
            </a:pPr>
            <a:r>
              <a:rPr lang="zh-CN" altLang="en-US" sz="2100"/>
              <a:t>主要感染</a:t>
            </a:r>
            <a:r>
              <a:rPr lang="en-US" altLang="zh-CN" sz="2100"/>
              <a:t>CD4</a:t>
            </a:r>
            <a:r>
              <a:rPr lang="en-US" altLang="zh-CN" sz="2100" baseline="30000"/>
              <a:t>+</a:t>
            </a:r>
            <a:r>
              <a:rPr lang="en-US" altLang="zh-CN" sz="2100"/>
              <a:t>T</a:t>
            </a:r>
            <a:r>
              <a:rPr lang="zh-CN" altLang="en-US" sz="2100"/>
              <a:t>细胞，</a:t>
            </a:r>
            <a:r>
              <a:rPr lang="en-US" altLang="zh-CN" sz="2100"/>
              <a:t>CD4</a:t>
            </a:r>
            <a:r>
              <a:rPr lang="en-US" altLang="zh-CN" sz="2100" baseline="30000"/>
              <a:t>+</a:t>
            </a:r>
            <a:r>
              <a:rPr lang="zh-CN" altLang="en-US" sz="2100"/>
              <a:t>分子作为病毒受体</a:t>
            </a:r>
            <a:endParaRPr lang="zh-CN" altLang="en-US" sz="2100"/>
          </a:p>
          <a:p>
            <a:pPr lvl="1">
              <a:lnSpc>
                <a:spcPct val="150000"/>
              </a:lnSpc>
            </a:pPr>
            <a:r>
              <a:rPr lang="zh-CN" altLang="en-US" sz="2100"/>
              <a:t>分型</a:t>
            </a:r>
            <a:r>
              <a:rPr lang="en-US" altLang="zh-CN" sz="2100"/>
              <a:t>HIV-1</a:t>
            </a:r>
            <a:r>
              <a:rPr lang="zh-CN" altLang="en-US" sz="2100"/>
              <a:t>、</a:t>
            </a:r>
            <a:r>
              <a:rPr lang="en-US" altLang="zh-CN" sz="2100"/>
              <a:t>HIV-2</a:t>
            </a:r>
            <a:r>
              <a:rPr lang="zh-CN" altLang="en-US" sz="2100"/>
              <a:t>，</a:t>
            </a:r>
            <a:r>
              <a:rPr lang="en-US" altLang="zh-CN" sz="2100"/>
              <a:t>HIV-1</a:t>
            </a:r>
            <a:r>
              <a:rPr lang="zh-CN" altLang="en-US" sz="2100"/>
              <a:t>可分为</a:t>
            </a:r>
            <a:r>
              <a:rPr lang="en-US" altLang="zh-CN" sz="2100"/>
              <a:t>M</a:t>
            </a:r>
            <a:r>
              <a:rPr lang="zh-CN" altLang="en-US" sz="2100"/>
              <a:t>、</a:t>
            </a:r>
            <a:r>
              <a:rPr lang="en-US" altLang="zh-CN" sz="2100"/>
              <a:t>N</a:t>
            </a:r>
            <a:r>
              <a:rPr lang="zh-CN" altLang="en-US" sz="2100"/>
              <a:t>、</a:t>
            </a:r>
            <a:r>
              <a:rPr lang="en-US" altLang="zh-CN" sz="2100"/>
              <a:t>O3</a:t>
            </a:r>
            <a:r>
              <a:rPr lang="zh-CN" altLang="en-US" sz="2100"/>
              <a:t>个亚型组</a:t>
            </a:r>
            <a:r>
              <a:rPr lang="en-US" altLang="zh-CN" sz="2100"/>
              <a:t>13</a:t>
            </a:r>
            <a:r>
              <a:rPr lang="zh-CN" altLang="en-US" sz="2100"/>
              <a:t>个亚型，</a:t>
            </a:r>
            <a:r>
              <a:rPr lang="en-US" altLang="zh-CN" sz="2100"/>
              <a:t>HIV-2</a:t>
            </a:r>
            <a:r>
              <a:rPr lang="zh-CN" altLang="en-US" sz="2100"/>
              <a:t>至少有</a:t>
            </a:r>
            <a:r>
              <a:rPr lang="en-US" altLang="zh-CN" sz="2100"/>
              <a:t>A</a:t>
            </a:r>
            <a:r>
              <a:rPr lang="zh-CN" altLang="en-US" sz="2100"/>
              <a:t>、</a:t>
            </a:r>
            <a:r>
              <a:rPr lang="en-US" altLang="zh-CN" sz="2100"/>
              <a:t>B</a:t>
            </a:r>
            <a:r>
              <a:rPr lang="zh-CN" altLang="en-US" sz="2100"/>
              <a:t>、</a:t>
            </a:r>
            <a:r>
              <a:rPr lang="en-US" altLang="zh-CN" sz="2100"/>
              <a:t>C</a:t>
            </a:r>
            <a:r>
              <a:rPr lang="zh-CN" altLang="en-US" sz="2100"/>
              <a:t>、</a:t>
            </a:r>
            <a:r>
              <a:rPr lang="en-US" altLang="zh-CN" sz="2100"/>
              <a:t>D</a:t>
            </a:r>
            <a:r>
              <a:rPr lang="zh-CN" altLang="en-US" sz="2100"/>
              <a:t>、</a:t>
            </a:r>
            <a:r>
              <a:rPr lang="en-US" altLang="zh-CN" sz="2100"/>
              <a:t>E</a:t>
            </a:r>
            <a:r>
              <a:rPr lang="zh-CN" altLang="en-US" sz="2100"/>
              <a:t>、</a:t>
            </a:r>
            <a:r>
              <a:rPr lang="en-US" altLang="zh-CN" sz="2100"/>
              <a:t>F</a:t>
            </a:r>
            <a:r>
              <a:rPr lang="zh-CN" altLang="en-US" sz="2100"/>
              <a:t>、</a:t>
            </a:r>
            <a:r>
              <a:rPr lang="en-US" altLang="zh-CN" sz="2100"/>
              <a:t>G7</a:t>
            </a:r>
            <a:r>
              <a:rPr lang="zh-CN" altLang="en-US" sz="2100"/>
              <a:t>个亚型</a:t>
            </a:r>
            <a:endParaRPr lang="zh-CN" altLang="en-US" sz="2100"/>
          </a:p>
        </p:txBody>
      </p:sp>
      <p:pic>
        <p:nvPicPr>
          <p:cNvPr id="2560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0088" y="4176713"/>
            <a:ext cx="3187700" cy="22367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艾滋病病毒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26626" name="内容占位符 2"/>
          <p:cNvSpPr>
            <a:spLocks noGrp="1"/>
          </p:cNvSpPr>
          <p:nvPr>
            <p:ph sz="half"/>
          </p:nvPr>
        </p:nvSpPr>
        <p:spPr>
          <a:xfrm>
            <a:off x="254000" y="1885950"/>
            <a:ext cx="4343400" cy="3592513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91440" tIns="45720" rIns="91440" bIns="45720" anchor="t"/>
          <a:lstStyle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>
              <a:buFont typeface="Wingdings" charset="0"/>
              <a:buChar char="ü"/>
            </a:pPr>
            <a:r>
              <a:rPr lang="zh-CN" altLang="en-US" sz="2000">
                <a:sym typeface="宋体" pitchFamily="2" charset="-122"/>
              </a:rPr>
              <a:t>复制能力强、快</a:t>
            </a:r>
            <a:endParaRPr lang="zh-CN" altLang="en-US" sz="2000"/>
          </a:p>
          <a:p>
            <a:pPr lvl="0">
              <a:buFont typeface="Wingdings" charset="0"/>
              <a:buChar char="ü"/>
            </a:pPr>
            <a:r>
              <a:rPr lang="zh-CN" altLang="en-US" sz="2000">
                <a:sym typeface="宋体" pitchFamily="2" charset="-122"/>
              </a:rPr>
              <a:t>具有迅速变异的能力，是变异最快的病毒之一</a:t>
            </a:r>
            <a:endParaRPr lang="zh-CN" altLang="en-US" sz="2000">
              <a:sym typeface="宋体" pitchFamily="2" charset="-122"/>
            </a:endParaRPr>
          </a:p>
          <a:p>
            <a:pPr lvl="0">
              <a:buFont typeface="Wingdings" charset="0"/>
              <a:buChar char="ü"/>
            </a:pPr>
            <a:r>
              <a:rPr lang="zh-CN" altLang="en-US" sz="2000">
                <a:sym typeface="宋体" pitchFamily="2" charset="-122"/>
              </a:rPr>
              <a:t>对外界环境抵抗力低</a:t>
            </a:r>
            <a:endParaRPr lang="zh-CN" altLang="en-US" sz="2000"/>
          </a:p>
          <a:p>
            <a:pPr lvl="0">
              <a:buFont typeface="Wingdings" charset="0"/>
              <a:buChar char="ü"/>
            </a:pPr>
            <a:r>
              <a:rPr lang="zh-CN" altLang="en-US" sz="2000"/>
              <a:t>不能单独在体外生存</a:t>
            </a:r>
            <a:endParaRPr lang="zh-CN" altLang="en-US" sz="2000"/>
          </a:p>
          <a:p>
            <a:pPr lvl="0">
              <a:buFont typeface="Wingdings" charset="0"/>
              <a:buChar char="ü"/>
            </a:pPr>
            <a:r>
              <a:rPr lang="zh-CN" altLang="en-US" sz="2000"/>
              <a:t>高温、干燥或者通常用的化学消毒剂都可以将其杀死</a:t>
            </a:r>
            <a:endParaRPr lang="zh-CN" altLang="en-US" sz="2000"/>
          </a:p>
          <a:p>
            <a:pPr lvl="0">
              <a:buFont typeface="Wingdings" charset="0"/>
              <a:buChar char="ü"/>
            </a:pPr>
            <a:r>
              <a:rPr lang="zh-CN" altLang="en-US" sz="2000">
                <a:sym typeface="宋体" pitchFamily="2" charset="-122"/>
              </a:rPr>
              <a:t>对</a:t>
            </a:r>
            <a:r>
              <a:rPr lang="en-US" altLang="zh-CN" sz="2000">
                <a:sym typeface="宋体" pitchFamily="2" charset="-122"/>
              </a:rPr>
              <a:t>0.1%</a:t>
            </a:r>
            <a:r>
              <a:rPr lang="zh-CN" altLang="en-US" sz="2000">
                <a:sym typeface="宋体" pitchFamily="2" charset="-122"/>
              </a:rPr>
              <a:t>甲醛，紫外线和γ射线不敏感</a:t>
            </a:r>
            <a:endParaRPr lang="zh-CN" altLang="en-US" sz="2000">
              <a:sym typeface="宋体" pitchFamily="2" charset="-122"/>
            </a:endParaRPr>
          </a:p>
          <a:p>
            <a:pPr lvl="0">
              <a:buFont typeface="Wingdings" charset="0"/>
              <a:buChar char="ü"/>
            </a:pPr>
            <a:endParaRPr lang="zh-CN" altLang="en-US" sz="2000"/>
          </a:p>
        </p:txBody>
      </p:sp>
      <p:pic>
        <p:nvPicPr>
          <p:cNvPr id="26627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33925" y="1885950"/>
            <a:ext cx="3873500" cy="2905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艾滋病病毒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27650" name="文本占位符 2"/>
          <p:cNvSpPr>
            <a:spLocks noGrp="1"/>
          </p:cNvSpPr>
          <p:nvPr>
            <p:ph type="body"/>
          </p:nvPr>
        </p:nvSpPr>
        <p:spPr>
          <a:xfrm>
            <a:off x="0" y="1600200"/>
            <a:ext cx="8229600" cy="4525963"/>
          </a:xfrm>
        </p:spPr>
        <p:txBody>
          <a:bodyPr lIns="91440" tIns="45720" rIns="91440" bIns="45720" anchor="t"/>
          <a:p>
            <a:pPr>
              <a:lnSpc>
                <a:spcPct val="150000"/>
              </a:lnSpc>
            </a:pPr>
            <a:r>
              <a:rPr lang="zh-CN" altLang="en-US">
                <a:sym typeface="宋体" pitchFamily="2" charset="-122"/>
              </a:rPr>
              <a:t>HIV本身并不会引发任何疾病，而是当免疫系统被HIV破坏后，人体由于失去抵抗能力而感染其他的疾病导致死亡！</a:t>
            </a:r>
            <a:endParaRPr lang="zh-CN" altLang="en-US">
              <a:sym typeface="宋体" pitchFamily="2" charset="-122"/>
            </a:endParaRPr>
          </a:p>
          <a:p>
            <a:endParaRPr lang="zh-CN" altLang="en-US">
              <a:sym typeface="宋体" pitchFamily="2" charset="-122"/>
            </a:endParaRPr>
          </a:p>
        </p:txBody>
      </p:sp>
      <p:pic>
        <p:nvPicPr>
          <p:cNvPr id="27651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3375" y="3975100"/>
            <a:ext cx="3155950" cy="21510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 dirty="0">
                <a:solidFill>
                  <a:srgbClr val="FF0000"/>
                </a:solidFill>
                <a:latin typeface="楷体" charset="-122"/>
                <a:ea typeface="楷体" charset="-122"/>
                <a:sym typeface="宋体" pitchFamily="2" charset="-122"/>
              </a:rPr>
              <a:t>全球艾滋病研究史上的重要事件</a:t>
            </a:r>
            <a:endParaRPr lang="zh-CN" altLang="en-US" dirty="0">
              <a:solidFill>
                <a:srgbClr val="FF0000"/>
              </a:solidFill>
              <a:latin typeface="楷体" charset="-122"/>
              <a:ea typeface="楷体" charset="-122"/>
              <a:sym typeface="宋体" pitchFamily="2" charset="-122"/>
            </a:endParaRPr>
          </a:p>
        </p:txBody>
      </p:sp>
      <p:sp>
        <p:nvSpPr>
          <p:cNvPr id="28674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p>
            <a:pPr>
              <a:lnSpc>
                <a:spcPts val="2800"/>
              </a:lnSpc>
              <a:spcBef>
                <a:spcPts val="25"/>
              </a:spcBef>
              <a:spcAft>
                <a:spcPct val="0"/>
              </a:spcAft>
            </a:pPr>
            <a:r>
              <a:rPr lang="zh-CN" altLang="en-US" sz="2000" dirty="0">
                <a:sym typeface="宋体" pitchFamily="2" charset="-122"/>
              </a:rPr>
              <a:t>1981年：世界上首例艾滋病病人被报告</a:t>
            </a:r>
            <a:endParaRPr lang="zh-CN" altLang="en-US" sz="2000" dirty="0"/>
          </a:p>
          <a:p>
            <a:pPr>
              <a:lnSpc>
                <a:spcPts val="2800"/>
              </a:lnSpc>
              <a:spcBef>
                <a:spcPts val="25"/>
              </a:spcBef>
              <a:spcAft>
                <a:spcPct val="0"/>
              </a:spcAft>
            </a:pPr>
            <a:r>
              <a:rPr lang="zh-CN" altLang="en-US" sz="2000" dirty="0">
                <a:sym typeface="宋体" pitchFamily="2" charset="-122"/>
              </a:rPr>
              <a:t>1983年：分离出艾滋病病毒（法国巴斯德）</a:t>
            </a:r>
            <a:endParaRPr lang="zh-CN" altLang="en-US" sz="2000" dirty="0"/>
          </a:p>
          <a:p>
            <a:pPr>
              <a:lnSpc>
                <a:spcPts val="2800"/>
              </a:lnSpc>
              <a:spcBef>
                <a:spcPts val="25"/>
              </a:spcBef>
              <a:spcAft>
                <a:spcPct val="0"/>
              </a:spcAft>
            </a:pPr>
            <a:r>
              <a:rPr lang="zh-CN" altLang="en-US" sz="2000" dirty="0">
                <a:sym typeface="宋体" pitchFamily="2" charset="-122"/>
              </a:rPr>
              <a:t>1984年：发现CD4分子是艾滋病病毒的受体</a:t>
            </a:r>
            <a:endParaRPr lang="zh-CN" altLang="en-US" sz="2000" dirty="0"/>
          </a:p>
          <a:p>
            <a:pPr>
              <a:lnSpc>
                <a:spcPts val="2800"/>
              </a:lnSpc>
              <a:spcBef>
                <a:spcPts val="25"/>
              </a:spcBef>
              <a:spcAft>
                <a:spcPct val="0"/>
              </a:spcAft>
            </a:pPr>
            <a:r>
              <a:rPr lang="zh-CN" altLang="en-US" sz="2000" dirty="0">
                <a:sym typeface="宋体" pitchFamily="2" charset="-122"/>
              </a:rPr>
              <a:t>1987年：发现首个抗艾滋病药物：叠氮胸苷(AZT)</a:t>
            </a:r>
            <a:endParaRPr lang="zh-CN" altLang="en-US" sz="2000" dirty="0"/>
          </a:p>
          <a:p>
            <a:pPr>
              <a:lnSpc>
                <a:spcPts val="2800"/>
              </a:lnSpc>
              <a:spcBef>
                <a:spcPts val="25"/>
              </a:spcBef>
              <a:spcAft>
                <a:spcPct val="0"/>
              </a:spcAft>
            </a:pPr>
            <a:r>
              <a:rPr lang="zh-CN" altLang="en-US" sz="2000" dirty="0">
                <a:sym typeface="宋体" pitchFamily="2" charset="-122"/>
              </a:rPr>
              <a:t>1993年：艾滋病的二联治疗：AZT+DDL</a:t>
            </a:r>
            <a:endParaRPr lang="zh-CN" altLang="en-US" sz="2000" dirty="0"/>
          </a:p>
          <a:p>
            <a:pPr>
              <a:lnSpc>
                <a:spcPts val="2800"/>
              </a:lnSpc>
              <a:spcBef>
                <a:spcPts val="25"/>
              </a:spcBef>
              <a:spcAft>
                <a:spcPct val="0"/>
              </a:spcAft>
            </a:pPr>
            <a:r>
              <a:rPr lang="zh-CN" altLang="en-US" sz="2000" dirty="0">
                <a:sym typeface="宋体" pitchFamily="2" charset="-122"/>
              </a:rPr>
              <a:t>1997年：艾滋病的免疫功能重建</a:t>
            </a:r>
            <a:endParaRPr lang="zh-CN" altLang="en-US" sz="2000" dirty="0"/>
          </a:p>
          <a:p>
            <a:pPr>
              <a:lnSpc>
                <a:spcPts val="2800"/>
              </a:lnSpc>
              <a:spcBef>
                <a:spcPts val="25"/>
              </a:spcBef>
              <a:spcAft>
                <a:spcPct val="0"/>
              </a:spcAft>
            </a:pPr>
            <a:r>
              <a:rPr lang="zh-CN" altLang="en-US" sz="2000" dirty="0">
                <a:sym typeface="宋体" pitchFamily="2" charset="-122"/>
              </a:rPr>
              <a:t>2011年：治疗作为预防</a:t>
            </a:r>
            <a:endParaRPr lang="zh-CN" altLang="en-US" sz="2000" dirty="0"/>
          </a:p>
          <a:p>
            <a:pPr>
              <a:lnSpc>
                <a:spcPts val="2800"/>
              </a:lnSpc>
              <a:spcBef>
                <a:spcPts val="25"/>
              </a:spcBef>
              <a:spcAft>
                <a:spcPct val="0"/>
              </a:spcAft>
            </a:pPr>
            <a:r>
              <a:rPr lang="zh-CN" altLang="en-US" sz="2000" dirty="0">
                <a:sym typeface="宋体" pitchFamily="2" charset="-122"/>
              </a:rPr>
              <a:t>2015年：发现即治疗的新策略</a:t>
            </a:r>
            <a:endParaRPr lang="zh-CN" altLang="en-US" sz="2000" dirty="0"/>
          </a:p>
          <a:p>
            <a:pPr>
              <a:lnSpc>
                <a:spcPts val="2800"/>
              </a:lnSpc>
              <a:spcBef>
                <a:spcPts val="25"/>
              </a:spcBef>
              <a:spcAft>
                <a:spcPct val="0"/>
              </a:spcAft>
            </a:pPr>
            <a:endParaRPr lang="zh-CN" altLang="en-US" dirty="0"/>
          </a:p>
          <a:p>
            <a:pPr algn="ctr">
              <a:lnSpc>
                <a:spcPts val="2800"/>
              </a:lnSpc>
              <a:spcBef>
                <a:spcPts val="25"/>
              </a:spcBef>
              <a:spcAft>
                <a:spcPct val="0"/>
              </a:spcAft>
              <a:buNone/>
            </a:pPr>
            <a:r>
              <a:rPr lang="zh-CN" altLang="en-US" sz="1800" dirty="0">
                <a:latin typeface="楷体" charset="-122"/>
                <a:ea typeface="楷体" charset="-122"/>
                <a:sym typeface="宋体" pitchFamily="2" charset="-122"/>
              </a:rPr>
              <a:t>经过四十年的研究，艾滋病从“绝症”逐渐演变为一个可控性的慢性疾病</a:t>
            </a:r>
            <a:endParaRPr lang="zh-CN" altLang="en-US" sz="1800" dirty="0">
              <a:latin typeface="楷体" charset="-122"/>
              <a:ea typeface="楷体" charset="-122"/>
            </a:endParaRPr>
          </a:p>
          <a:p>
            <a:pPr algn="ctr">
              <a:lnSpc>
                <a:spcPts val="2800"/>
              </a:lnSpc>
              <a:spcBef>
                <a:spcPts val="25"/>
              </a:spcBef>
              <a:spcAft>
                <a:spcPct val="0"/>
              </a:spcAft>
              <a:buNone/>
            </a:pPr>
            <a:r>
              <a:rPr lang="zh-CN" altLang="en-US" sz="1800" dirty="0">
                <a:latin typeface="楷体" charset="-122"/>
                <a:ea typeface="楷体" charset="-122"/>
                <a:sym typeface="宋体" pitchFamily="2" charset="-122"/>
              </a:rPr>
              <a:t>但目前仍缺乏治愈的方法和有效疫苗</a:t>
            </a:r>
            <a:endParaRPr lang="zh-CN" altLang="en-US" dirty="0">
              <a:latin typeface="楷体" charset="-122"/>
              <a:ea typeface="楷体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历史上的重要事件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29698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p>
            <a:endParaRPr lang="zh-CN" altLang="en-US"/>
          </a:p>
        </p:txBody>
      </p:sp>
      <p:pic>
        <p:nvPicPr>
          <p:cNvPr id="29699" name="内容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3650" y="1600200"/>
            <a:ext cx="6616700" cy="4083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中国艾滋病的发展情况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0722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p>
            <a:pPr>
              <a:spcBef>
                <a:spcPts val="2500"/>
              </a:spcBef>
              <a:spcAft>
                <a:spcPct val="0"/>
              </a:spcAft>
            </a:pPr>
            <a:r>
              <a:rPr lang="zh-CN" altLang="en-US" sz="2000"/>
              <a:t>1985年  主要大城市中有少数病例出现（北京、上海）</a:t>
            </a:r>
            <a:endParaRPr lang="zh-CN" altLang="en-US" sz="2000"/>
          </a:p>
          <a:p>
            <a:pPr>
              <a:spcBef>
                <a:spcPts val="2500"/>
              </a:spcBef>
              <a:spcAft>
                <a:spcPct val="0"/>
              </a:spcAft>
            </a:pPr>
            <a:r>
              <a:rPr lang="zh-CN" altLang="en-US" sz="2000"/>
              <a:t>1989年  HIV感染者（静脉吸毒）开始在云南省大面积流行</a:t>
            </a:r>
            <a:endParaRPr lang="zh-CN" altLang="en-US" sz="2000"/>
          </a:p>
          <a:p>
            <a:pPr>
              <a:spcBef>
                <a:spcPts val="2500"/>
              </a:spcBef>
              <a:spcAft>
                <a:spcPct val="0"/>
              </a:spcAft>
            </a:pPr>
            <a:r>
              <a:rPr lang="zh-CN" altLang="en-US" sz="2000"/>
              <a:t>1992年  河南省通过非法卖血行为开始传播HIV</a:t>
            </a:r>
            <a:endParaRPr lang="zh-CN" altLang="en-US" sz="2000"/>
          </a:p>
          <a:p>
            <a:pPr>
              <a:spcBef>
                <a:spcPts val="2500"/>
              </a:spcBef>
              <a:spcAft>
                <a:spcPct val="0"/>
              </a:spcAft>
            </a:pPr>
            <a:r>
              <a:rPr lang="zh-CN" altLang="en-US" sz="2000"/>
              <a:t>1994年  艾滋病在全国范围内扩大其流行范围</a:t>
            </a:r>
            <a:endParaRPr lang="zh-CN" altLang="en-US" sz="2000"/>
          </a:p>
          <a:p>
            <a:pPr>
              <a:spcBef>
                <a:spcPts val="2500"/>
              </a:spcBef>
              <a:spcAft>
                <a:spcPct val="0"/>
              </a:spcAft>
            </a:pPr>
            <a:r>
              <a:rPr lang="zh-CN" altLang="en-US" sz="2000"/>
              <a:t>1998年  全国31个省（直辖市、自治区）均出现艾滋病病毒感染者</a:t>
            </a:r>
            <a:endParaRPr lang="zh-CN" altLang="en-US" sz="2000"/>
          </a:p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标题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 dirty="0">
                <a:solidFill>
                  <a:srgbClr val="FF0000"/>
                </a:solidFill>
                <a:latin typeface="楷体" charset="-122"/>
                <a:ea typeface="楷体" charset="-122"/>
                <a:sym typeface="宋体" pitchFamily="2" charset="-122"/>
              </a:rPr>
              <a:t>艾滋病的传播途径</a:t>
            </a:r>
            <a:endParaRPr lang="zh-CN" altLang="en-US" dirty="0">
              <a:solidFill>
                <a:srgbClr val="FF0000"/>
              </a:solidFill>
              <a:latin typeface="楷体" charset="-122"/>
              <a:ea typeface="楷体" charset="-122"/>
              <a:sym typeface="宋体" pitchFamily="2" charset="-122"/>
            </a:endParaRPr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/>
          </p:nvPr>
        </p:nvGraphicFramePr>
        <p:xfrm>
          <a:off x="631825" y="1730375"/>
          <a:ext cx="7648575" cy="467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 dirty="0">
                <a:solidFill>
                  <a:srgbClr val="FF0000"/>
                </a:solidFill>
                <a:latin typeface="楷体" charset="-122"/>
                <a:ea typeface="楷体" charset="-122"/>
              </a:rPr>
              <a:t>日常接触</a:t>
            </a:r>
            <a:r>
              <a:rPr lang="en-US" altLang="zh-CN" dirty="0">
                <a:solidFill>
                  <a:srgbClr val="FF0000"/>
                </a:solidFill>
                <a:latin typeface="楷体" charset="-122"/>
                <a:ea typeface="楷体" charset="-122"/>
              </a:rPr>
              <a:t>——</a:t>
            </a:r>
            <a:r>
              <a:rPr lang="zh-CN" altLang="en-US" dirty="0">
                <a:solidFill>
                  <a:srgbClr val="FF0000"/>
                </a:solidFill>
                <a:latin typeface="楷体" charset="-122"/>
                <a:ea typeface="楷体" charset="-122"/>
              </a:rPr>
              <a:t>不传播</a:t>
            </a:r>
            <a:endParaRPr lang="zh-CN" altLang="en-US" dirty="0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pic>
        <p:nvPicPr>
          <p:cNvPr id="32770" name="Picture 4" descr="j02090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4850" y="2298700"/>
            <a:ext cx="1141413" cy="82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1" name="Picture 5" descr="j02150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625" y="1574800"/>
            <a:ext cx="1073150" cy="698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2" name="Picture 6" descr="clip_thumb_menu_button_trans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588" y="5632450"/>
            <a:ext cx="127000" cy="647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3" name="Rectangle 7"/>
          <p:cNvSpPr/>
          <p:nvPr/>
        </p:nvSpPr>
        <p:spPr>
          <a:xfrm>
            <a:off x="611188" y="5373688"/>
            <a:ext cx="3719512" cy="10033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33399"/>
              </a:buClr>
              <a:buFont typeface="Wingdings" pitchFamily="2" charset="2"/>
              <a:buNone/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● </a:t>
            </a:r>
            <a:r>
              <a:rPr lang="zh-CN" altLang="en-US" sz="2000" b="1">
                <a:solidFill>
                  <a:srgbClr val="000000"/>
                </a:solidFill>
                <a:latin typeface="Times New Roman" charset="0"/>
                <a:ea typeface="宋体" pitchFamily="2" charset="-122"/>
              </a:rPr>
              <a:t>蚊虫叮咬、咳嗽、打喷嚏等</a:t>
            </a:r>
            <a:endParaRPr lang="zh-CN" altLang="en-US" sz="2000" b="1">
              <a:solidFill>
                <a:srgbClr val="000000"/>
              </a:solidFill>
              <a:latin typeface="Times New Roman" charset="0"/>
              <a:ea typeface="宋体" pitchFamily="2" charset="-122"/>
            </a:endParaRPr>
          </a:p>
        </p:txBody>
      </p:sp>
      <p:sp>
        <p:nvSpPr>
          <p:cNvPr id="32774" name="Rectangle 8"/>
          <p:cNvSpPr/>
          <p:nvPr/>
        </p:nvSpPr>
        <p:spPr>
          <a:xfrm>
            <a:off x="4211638" y="3357563"/>
            <a:ext cx="4464050" cy="16938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lnSpc>
                <a:spcPct val="90000"/>
              </a:lnSpc>
              <a:spcBef>
                <a:spcPct val="50000"/>
              </a:spcBef>
              <a:buClr>
                <a:srgbClr val="333399"/>
              </a:buClr>
              <a:buFont typeface="Wingdings" pitchFamily="2" charset="2"/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● </a:t>
            </a:r>
            <a:r>
              <a:rPr lang="zh-CN" altLang="en-US" sz="2000" b="1" dirty="0">
                <a:solidFill>
                  <a:srgbClr val="000000"/>
                </a:solidFill>
                <a:latin typeface="Verdana" pitchFamily="34" charset="0"/>
                <a:ea typeface="宋体" pitchFamily="2" charset="-122"/>
              </a:rPr>
              <a:t>一般生活接触（共同进餐、拥抱、握手、礼节性接吻，游泳；共用马桶、浴盆、衣服、被褥、钞票等）</a:t>
            </a:r>
            <a:endParaRPr lang="zh-CN" altLang="en-US" sz="2000" b="1" dirty="0">
              <a:solidFill>
                <a:srgbClr val="000000"/>
              </a:solidFill>
              <a:latin typeface="Verdana" pitchFamily="34" charset="0"/>
              <a:ea typeface="宋体" pitchFamily="2" charset="-122"/>
            </a:endParaRPr>
          </a:p>
        </p:txBody>
      </p:sp>
      <p:pic>
        <p:nvPicPr>
          <p:cNvPr id="32775" name="Picture 9" descr="j0285606[1]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75" y="1657350"/>
            <a:ext cx="1314450" cy="13700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6" name="Picture 10" descr="j0280728[1]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413" y="4076700"/>
            <a:ext cx="1439862" cy="1017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7" name="Picture 11" descr="j0324618[1]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088" y="3284538"/>
            <a:ext cx="1116012" cy="181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8" name="Picture 12" descr="j0360994[1]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563" y="5084763"/>
            <a:ext cx="1439862" cy="1400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9" name="Picture 13" descr="j02327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888" y="5229225"/>
            <a:ext cx="1035050" cy="1163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80" name="Picture 14" descr="j0346921[1]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938" y="5357813"/>
            <a:ext cx="1376362" cy="860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81" name="Picture 15" descr="j0215471[1]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8175" y="2852738"/>
            <a:ext cx="1452563" cy="1216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82" name="Rectangle 7"/>
          <p:cNvSpPr/>
          <p:nvPr/>
        </p:nvSpPr>
        <p:spPr>
          <a:xfrm>
            <a:off x="642938" y="1714500"/>
            <a:ext cx="3719512" cy="10033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333399"/>
              </a:buClr>
              <a:buFont typeface="Wingdings" pitchFamily="2" charset="2"/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● </a:t>
            </a:r>
            <a:r>
              <a:rPr lang="zh-CN" altLang="en-US" sz="20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共同工作、劳动（共用办公用品、学习用具、农具等）</a:t>
            </a:r>
            <a:endParaRPr lang="zh-CN" altLang="en-US" sz="2000" b="1" dirty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215188" y="4929188"/>
            <a:ext cx="1928812" cy="1643062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ctr"/>
          <a:p>
            <a:pPr defTabSz="914400">
              <a:buFont typeface="Arial" pitchFamily="34" charset="0"/>
              <a:buNone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cxnSp>
        <p:nvCxnSpPr>
          <p:cNvPr id="32784" name="直接连接符 13"/>
          <p:cNvCxnSpPr/>
          <p:nvPr/>
        </p:nvCxnSpPr>
        <p:spPr>
          <a:xfrm>
            <a:off x="0" y="1081088"/>
            <a:ext cx="9144000" cy="1587"/>
          </a:xfrm>
          <a:prstGeom prst="line">
            <a:avLst/>
          </a:prstGeom>
          <a:ln w="76200">
            <a:noFill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  <a:sym typeface="+mn-ea"/>
              </a:rPr>
              <a:t>蚊虫叮咬会传播艾滋病吗？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0"/>
            <a:r>
              <a:rPr lang="zh-CN" altLang="en-US" sz="2000">
                <a:sym typeface="+mn-ea"/>
              </a:rPr>
              <a:t>艾滋病病毒不能在蚊虫体内存活;</a:t>
            </a:r>
            <a:endParaRPr lang="zh-CN" altLang="en-US" sz="2000"/>
          </a:p>
          <a:p>
            <a:pPr lvl="0"/>
            <a:endParaRPr lang="zh-CN" altLang="en-US" sz="2000"/>
          </a:p>
          <a:p>
            <a:pPr lvl="0"/>
            <a:r>
              <a:rPr lang="zh-CN" altLang="en-US" sz="2000">
                <a:sym typeface="+mn-ea"/>
              </a:rPr>
              <a:t>艾滋病病毒不能在蚊虫体内繁殖;</a:t>
            </a:r>
            <a:endParaRPr lang="zh-CN" altLang="en-US" sz="2000"/>
          </a:p>
          <a:p>
            <a:pPr lvl="0"/>
            <a:endParaRPr lang="zh-CN" altLang="en-US" sz="2000"/>
          </a:p>
          <a:p>
            <a:pPr lvl="0"/>
            <a:r>
              <a:rPr lang="zh-CN" altLang="en-US" sz="2000">
                <a:sym typeface="+mn-ea"/>
              </a:rPr>
              <a:t>蚊虫的唾液腺和食管不是同一条通路;</a:t>
            </a:r>
            <a:endParaRPr lang="zh-CN" altLang="en-US" sz="2000"/>
          </a:p>
          <a:p>
            <a:pPr lvl="0"/>
            <a:endParaRPr lang="zh-CN" altLang="en-US" sz="2000"/>
          </a:p>
          <a:p>
            <a:pPr lvl="0"/>
            <a:r>
              <a:rPr lang="zh-CN" altLang="en-US" sz="2000">
                <a:sym typeface="+mn-ea"/>
              </a:rPr>
              <a:t>蚊虫口器上的艾滋病病毒数量远远达不到引起感染的数量级</a:t>
            </a:r>
            <a:endParaRPr lang="zh-CN" altLang="en-US" sz="2000"/>
          </a:p>
        </p:txBody>
      </p:sp>
      <p:pic>
        <p:nvPicPr>
          <p:cNvPr id="3481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6375" y="1600200"/>
            <a:ext cx="3837305" cy="21215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0" name="内容占位符 8"/>
          <p:cNvPicPr>
            <a:picLocks noGrp="1" noChangeAspect="1"/>
          </p:cNvPicPr>
          <p:nvPr>
            <p:ph sz="half"/>
          </p:nvPr>
        </p:nvPicPr>
        <p:blipFill>
          <a:blip r:embed="rId2"/>
          <a:stretch>
            <a:fillRect/>
          </a:stretch>
        </p:blipFill>
        <p:spPr>
          <a:xfrm>
            <a:off x="5735638" y="4196398"/>
            <a:ext cx="3387725" cy="2608262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毒品与艾滋病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885" y="1383030"/>
            <a:ext cx="3216275" cy="221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557" y="3598149"/>
            <a:ext cx="3132534" cy="243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45" y="3320257"/>
            <a:ext cx="3213497" cy="2707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879475" y="1811020"/>
            <a:ext cx="34048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hangingPunct="1"/>
            <a:r>
              <a:rPr lang="zh-CN" altLang="en-US" sz="2400" dirty="0">
                <a:latin typeface="楷体" charset="-122"/>
                <a:ea typeface="楷体" charset="-122"/>
                <a:cs typeface="楷体_GB2312"/>
                <a:sym typeface="+mn-ea"/>
              </a:rPr>
              <a:t>兴奋性毒品隐蔽蔓延更增加了艾滋病传播的方式和控制的难度</a:t>
            </a:r>
            <a:endParaRPr lang="zh-CN" altLang="en-US" sz="2400">
              <a:latin typeface="楷体" charset="-122"/>
              <a:ea typeface="楷体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ïŝḻïdè"/>
          <p:cNvSpPr/>
          <p:nvPr/>
        </p:nvSpPr>
        <p:spPr>
          <a:xfrm>
            <a:off x="952500" y="1811338"/>
            <a:ext cx="7267575" cy="3476625"/>
          </a:xfrm>
          <a:prstGeom prst="roundRect">
            <a:avLst>
              <a:gd name="adj" fmla="val 5877"/>
            </a:avLst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050" b="1" strike="noStrike" noProof="1">
              <a:solidFill>
                <a:schemeClr val="tx1"/>
              </a:solidFill>
            </a:endParaRPr>
          </a:p>
        </p:txBody>
      </p:sp>
      <p:graphicFrame>
        <p:nvGraphicFramePr>
          <p:cNvPr id="35842" name="对象 1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85883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5715" imgH="5715" progId="TCLayout.ActiveDocument.1">
                  <p:embed/>
                </p:oleObj>
              </mc:Choice>
              <mc:Fallback>
                <p:oleObj name="" r:id="rId2" imgW="5715" imgH="5715" progId="TCLayout.ActiveDocument.1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858838"/>
                        <a:ext cx="1587" cy="1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pPr fontAlgn="base"/>
            <a:r>
              <a:rPr lang="zh-CN" altLang="en-US" dirty="0">
                <a:solidFill>
                  <a:srgbClr val="FF0000"/>
                </a:solidFill>
                <a:latin typeface="楷体" charset="-122"/>
                <a:ea typeface="楷体" charset="-122"/>
              </a:rPr>
              <a:t>艾滋病的预防策略</a:t>
            </a:r>
            <a:endParaRPr lang="zh-CN" altLang="en-US" dirty="0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5844" name="内容占位符 20"/>
          <p:cNvSpPr>
            <a:spLocks noGrp="1"/>
          </p:cNvSpPr>
          <p:nvPr>
            <p:ph sz="quarter"/>
          </p:nvPr>
        </p:nvSpPr>
        <p:spPr>
          <a:xfrm>
            <a:off x="695325" y="5499100"/>
            <a:ext cx="8448675" cy="4651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anchor="t"/>
          <a:lstStyle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marL="0" lvl="0" indent="0" fontAlgn="base">
              <a:buNone/>
            </a:pPr>
            <a:r>
              <a:rPr lang="zh-CN" altLang="en-US" sz="2200" dirty="0"/>
              <a:t>从宣传教育、行为干预转化为</a:t>
            </a:r>
            <a:r>
              <a:rPr lang="en-US" altLang="zh-CN" sz="2200" dirty="0"/>
              <a:t>“</a:t>
            </a:r>
            <a:r>
              <a:rPr lang="zh-CN" altLang="en-US" sz="2200" dirty="0"/>
              <a:t>三个</a:t>
            </a:r>
            <a:r>
              <a:rPr lang="en-US" altLang="zh-CN" sz="2200" dirty="0"/>
              <a:t>95%”</a:t>
            </a:r>
            <a:r>
              <a:rPr lang="zh-CN" altLang="en-US" sz="2200" dirty="0"/>
              <a:t>为核心多措并举策略</a:t>
            </a:r>
            <a:endParaRPr lang="zh-CN" altLang="en-US" sz="2200" dirty="0"/>
          </a:p>
        </p:txBody>
      </p:sp>
      <p:grpSp>
        <p:nvGrpSpPr>
          <p:cNvPr id="35845" name="组合 28"/>
          <p:cNvGrpSpPr/>
          <p:nvPr/>
        </p:nvGrpSpPr>
        <p:grpSpPr>
          <a:xfrm>
            <a:off x="1539875" y="2079625"/>
            <a:ext cx="6049963" cy="3208338"/>
            <a:chOff x="2047081" y="1529589"/>
            <a:chExt cx="8067187" cy="4277016"/>
          </a:xfrm>
        </p:grpSpPr>
        <p:grpSp>
          <p:nvGrpSpPr>
            <p:cNvPr id="35846" name="组合 3"/>
            <p:cNvGrpSpPr/>
            <p:nvPr/>
          </p:nvGrpSpPr>
          <p:grpSpPr>
            <a:xfrm>
              <a:off x="2047081" y="1529589"/>
              <a:ext cx="8067187" cy="4277016"/>
              <a:chOff x="1960562" y="1060452"/>
              <a:chExt cx="8067187" cy="4529250"/>
            </a:xfrm>
          </p:grpSpPr>
          <p:grpSp>
            <p:nvGrpSpPr>
              <p:cNvPr id="35847" name="组合 4"/>
              <p:cNvGrpSpPr/>
              <p:nvPr/>
            </p:nvGrpSpPr>
            <p:grpSpPr>
              <a:xfrm>
                <a:off x="1960562" y="1060452"/>
                <a:ext cx="7613276" cy="4529250"/>
                <a:chOff x="1960562" y="1060452"/>
                <a:chExt cx="7613276" cy="4529250"/>
              </a:xfrm>
            </p:grpSpPr>
            <p:sp>
              <p:nvSpPr>
                <p:cNvPr id="7" name="椭圆 6"/>
                <p:cNvSpPr/>
                <p:nvPr/>
              </p:nvSpPr>
              <p:spPr>
                <a:xfrm>
                  <a:off x="5001994" y="2543282"/>
                  <a:ext cx="1594142" cy="154737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5875">
                  <a:solidFill>
                    <a:srgbClr val="4D6478"/>
                  </a:solidFill>
                </a:ln>
                <a:effectLst>
                  <a:outerShdw blurRad="63500" dist="254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+mn-cs"/>
                    <a:sym typeface="思源黑体 CN Light" pitchFamily="34" charset="-122"/>
                  </a:endParaRPr>
                </a:p>
              </p:txBody>
            </p:sp>
            <p:sp>
              <p:nvSpPr>
                <p:cNvPr id="8" name="Freeform 17"/>
                <p:cNvSpPr/>
                <p:nvPr/>
              </p:nvSpPr>
              <p:spPr bwMode="auto">
                <a:xfrm>
                  <a:off x="1985169" y="1060452"/>
                  <a:ext cx="1898650" cy="668337"/>
                </a:xfrm>
                <a:custGeom>
                  <a:avLst/>
                  <a:gdLst>
                    <a:gd name="connsiteX0" fmla="*/ 0 w 1958658"/>
                    <a:gd name="connsiteY0" fmla="*/ 49749 h 497486"/>
                    <a:gd name="connsiteX1" fmla="*/ 49749 w 1958658"/>
                    <a:gd name="connsiteY1" fmla="*/ 0 h 497486"/>
                    <a:gd name="connsiteX2" fmla="*/ 1908909 w 1958658"/>
                    <a:gd name="connsiteY2" fmla="*/ 0 h 497486"/>
                    <a:gd name="connsiteX3" fmla="*/ 1958658 w 1958658"/>
                    <a:gd name="connsiteY3" fmla="*/ 49749 h 497486"/>
                    <a:gd name="connsiteX4" fmla="*/ 1958658 w 1958658"/>
                    <a:gd name="connsiteY4" fmla="*/ 447737 h 497486"/>
                    <a:gd name="connsiteX5" fmla="*/ 1908909 w 1958658"/>
                    <a:gd name="connsiteY5" fmla="*/ 497486 h 497486"/>
                    <a:gd name="connsiteX6" fmla="*/ 49749 w 1958658"/>
                    <a:gd name="connsiteY6" fmla="*/ 497486 h 497486"/>
                    <a:gd name="connsiteX7" fmla="*/ 0 w 1958658"/>
                    <a:gd name="connsiteY7" fmla="*/ 447737 h 497486"/>
                    <a:gd name="connsiteX8" fmla="*/ 0 w 1958658"/>
                    <a:gd name="connsiteY8" fmla="*/ 49749 h 497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58658" h="497486">
                      <a:moveTo>
                        <a:pt x="0" y="49749"/>
                      </a:moveTo>
                      <a:cubicBezTo>
                        <a:pt x="0" y="22273"/>
                        <a:pt x="22273" y="0"/>
                        <a:pt x="49749" y="0"/>
                      </a:cubicBezTo>
                      <a:lnTo>
                        <a:pt x="1908909" y="0"/>
                      </a:lnTo>
                      <a:cubicBezTo>
                        <a:pt x="1936385" y="0"/>
                        <a:pt x="1958658" y="22273"/>
                        <a:pt x="1958658" y="49749"/>
                      </a:cubicBezTo>
                      <a:lnTo>
                        <a:pt x="1958658" y="447737"/>
                      </a:lnTo>
                      <a:cubicBezTo>
                        <a:pt x="1958658" y="475213"/>
                        <a:pt x="1936385" y="497486"/>
                        <a:pt x="1908909" y="497486"/>
                      </a:cubicBezTo>
                      <a:lnTo>
                        <a:pt x="49749" y="497486"/>
                      </a:lnTo>
                      <a:cubicBezTo>
                        <a:pt x="22273" y="497486"/>
                        <a:pt x="0" y="475213"/>
                        <a:pt x="0" y="447737"/>
                      </a:cubicBezTo>
                      <a:lnTo>
                        <a:pt x="0" y="49749"/>
                      </a:lnTo>
                      <a:close/>
                    </a:path>
                  </a:pathLst>
                </a:custGeom>
                <a:noFill/>
                <a:ln w="47625" cap="flat" cmpd="thickThin" algn="ctr">
                  <a:solidFill>
                    <a:srgbClr val="E76E52"/>
                  </a:solidFill>
                  <a:prstDash val="solid"/>
                </a:ln>
                <a:effectLst/>
              </p:spPr>
              <p:txBody>
                <a:bodyPr lIns="30926" tIns="30926" rIns="30926" bIns="30926" spcCol="1270" anchor="ctr"/>
                <a:lstStyle/>
                <a:p>
                  <a:pPr marL="0" marR="0" lvl="0" indent="0" algn="ctr" defTabSz="62230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避免使用注射剂或采取安全的注射习惯</a:t>
                  </a:r>
                  <a:r>
                    <a:rPr kumimoji="0" lang="en-US" sz="105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1</a:t>
                  </a:r>
                  <a:endParaRPr kumimoji="0" lang="en-US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</p:txBody>
            </p:sp>
            <p:sp>
              <p:nvSpPr>
                <p:cNvPr id="9" name="Freeform 19"/>
                <p:cNvSpPr/>
                <p:nvPr/>
              </p:nvSpPr>
              <p:spPr bwMode="auto">
                <a:xfrm>
                  <a:off x="1993900" y="1823668"/>
                  <a:ext cx="1897063" cy="714375"/>
                </a:xfrm>
                <a:custGeom>
                  <a:avLst/>
                  <a:gdLst>
                    <a:gd name="connsiteX0" fmla="*/ 0 w 1957749"/>
                    <a:gd name="connsiteY0" fmla="*/ 53328 h 533276"/>
                    <a:gd name="connsiteX1" fmla="*/ 53328 w 1957749"/>
                    <a:gd name="connsiteY1" fmla="*/ 0 h 533276"/>
                    <a:gd name="connsiteX2" fmla="*/ 1904421 w 1957749"/>
                    <a:gd name="connsiteY2" fmla="*/ 0 h 533276"/>
                    <a:gd name="connsiteX3" fmla="*/ 1957749 w 1957749"/>
                    <a:gd name="connsiteY3" fmla="*/ 53328 h 533276"/>
                    <a:gd name="connsiteX4" fmla="*/ 1957749 w 1957749"/>
                    <a:gd name="connsiteY4" fmla="*/ 479948 h 533276"/>
                    <a:gd name="connsiteX5" fmla="*/ 1904421 w 1957749"/>
                    <a:gd name="connsiteY5" fmla="*/ 533276 h 533276"/>
                    <a:gd name="connsiteX6" fmla="*/ 53328 w 1957749"/>
                    <a:gd name="connsiteY6" fmla="*/ 533276 h 533276"/>
                    <a:gd name="connsiteX7" fmla="*/ 0 w 1957749"/>
                    <a:gd name="connsiteY7" fmla="*/ 479948 h 533276"/>
                    <a:gd name="connsiteX8" fmla="*/ 0 w 1957749"/>
                    <a:gd name="connsiteY8" fmla="*/ 53328 h 533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57749" h="533276">
                      <a:moveTo>
                        <a:pt x="0" y="53328"/>
                      </a:moveTo>
                      <a:cubicBezTo>
                        <a:pt x="0" y="23876"/>
                        <a:pt x="23876" y="0"/>
                        <a:pt x="53328" y="0"/>
                      </a:cubicBezTo>
                      <a:lnTo>
                        <a:pt x="1904421" y="0"/>
                      </a:lnTo>
                      <a:cubicBezTo>
                        <a:pt x="1933873" y="0"/>
                        <a:pt x="1957749" y="23876"/>
                        <a:pt x="1957749" y="53328"/>
                      </a:cubicBezTo>
                      <a:lnTo>
                        <a:pt x="1957749" y="479948"/>
                      </a:lnTo>
                      <a:cubicBezTo>
                        <a:pt x="1957749" y="509400"/>
                        <a:pt x="1933873" y="533276"/>
                        <a:pt x="1904421" y="533276"/>
                      </a:cubicBezTo>
                      <a:lnTo>
                        <a:pt x="53328" y="533276"/>
                      </a:lnTo>
                      <a:cubicBezTo>
                        <a:pt x="23876" y="533276"/>
                        <a:pt x="0" y="509400"/>
                        <a:pt x="0" y="479948"/>
                      </a:cubicBezTo>
                      <a:lnTo>
                        <a:pt x="0" y="53328"/>
                      </a:lnTo>
                      <a:close/>
                    </a:path>
                  </a:pathLst>
                </a:custGeom>
                <a:noFill/>
                <a:ln w="47625" cap="flat" cmpd="thickThin" algn="ctr">
                  <a:solidFill>
                    <a:srgbClr val="E76E52"/>
                  </a:solidFill>
                  <a:prstDash val="solid"/>
                </a:ln>
                <a:effectLst/>
              </p:spPr>
              <p:txBody>
                <a:bodyPr lIns="30926" tIns="30926" rIns="30926" bIns="30926" spcCol="1270" anchor="ctr"/>
                <a:lstStyle/>
                <a:p>
                  <a:pPr marL="0" marR="0" lvl="0" indent="0" algn="ctr" defTabSz="62230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推迟初次性生活</a:t>
                  </a:r>
                  <a:r>
                    <a:rPr kumimoji="0" lang="en-US" sz="105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1</a:t>
                  </a:r>
                  <a:endParaRPr kumimoji="0" lang="en-US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</p:txBody>
            </p:sp>
            <p:sp>
              <p:nvSpPr>
                <p:cNvPr id="10" name="Freeform 21"/>
                <p:cNvSpPr/>
                <p:nvPr/>
              </p:nvSpPr>
              <p:spPr bwMode="auto">
                <a:xfrm>
                  <a:off x="1992313" y="2632922"/>
                  <a:ext cx="1898650" cy="668338"/>
                </a:xfrm>
                <a:custGeom>
                  <a:avLst/>
                  <a:gdLst>
                    <a:gd name="connsiteX0" fmla="*/ 0 w 1958658"/>
                    <a:gd name="connsiteY0" fmla="*/ 49749 h 497486"/>
                    <a:gd name="connsiteX1" fmla="*/ 49749 w 1958658"/>
                    <a:gd name="connsiteY1" fmla="*/ 0 h 497486"/>
                    <a:gd name="connsiteX2" fmla="*/ 1908909 w 1958658"/>
                    <a:gd name="connsiteY2" fmla="*/ 0 h 497486"/>
                    <a:gd name="connsiteX3" fmla="*/ 1958658 w 1958658"/>
                    <a:gd name="connsiteY3" fmla="*/ 49749 h 497486"/>
                    <a:gd name="connsiteX4" fmla="*/ 1958658 w 1958658"/>
                    <a:gd name="connsiteY4" fmla="*/ 447737 h 497486"/>
                    <a:gd name="connsiteX5" fmla="*/ 1908909 w 1958658"/>
                    <a:gd name="connsiteY5" fmla="*/ 497486 h 497486"/>
                    <a:gd name="connsiteX6" fmla="*/ 49749 w 1958658"/>
                    <a:gd name="connsiteY6" fmla="*/ 497486 h 497486"/>
                    <a:gd name="connsiteX7" fmla="*/ 0 w 1958658"/>
                    <a:gd name="connsiteY7" fmla="*/ 447737 h 497486"/>
                    <a:gd name="connsiteX8" fmla="*/ 0 w 1958658"/>
                    <a:gd name="connsiteY8" fmla="*/ 49749 h 497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58658" h="497486">
                      <a:moveTo>
                        <a:pt x="0" y="49749"/>
                      </a:moveTo>
                      <a:cubicBezTo>
                        <a:pt x="0" y="22273"/>
                        <a:pt x="22273" y="0"/>
                        <a:pt x="49749" y="0"/>
                      </a:cubicBezTo>
                      <a:lnTo>
                        <a:pt x="1908909" y="0"/>
                      </a:lnTo>
                      <a:cubicBezTo>
                        <a:pt x="1936385" y="0"/>
                        <a:pt x="1958658" y="22273"/>
                        <a:pt x="1958658" y="49749"/>
                      </a:cubicBezTo>
                      <a:lnTo>
                        <a:pt x="1958658" y="447737"/>
                      </a:lnTo>
                      <a:cubicBezTo>
                        <a:pt x="1958658" y="475213"/>
                        <a:pt x="1936385" y="497486"/>
                        <a:pt x="1908909" y="497486"/>
                      </a:cubicBezTo>
                      <a:lnTo>
                        <a:pt x="49749" y="497486"/>
                      </a:lnTo>
                      <a:cubicBezTo>
                        <a:pt x="22273" y="497486"/>
                        <a:pt x="0" y="475213"/>
                        <a:pt x="0" y="447737"/>
                      </a:cubicBezTo>
                      <a:lnTo>
                        <a:pt x="0" y="49749"/>
                      </a:lnTo>
                      <a:close/>
                    </a:path>
                  </a:pathLst>
                </a:custGeom>
                <a:noFill/>
                <a:ln w="47625" cap="flat" cmpd="thickThin" algn="ctr">
                  <a:solidFill>
                    <a:srgbClr val="E76E52"/>
                  </a:solidFill>
                  <a:prstDash val="solid"/>
                </a:ln>
                <a:effectLst/>
              </p:spPr>
              <p:txBody>
                <a:bodyPr lIns="30926" tIns="30926" rIns="30926" bIns="30926" spcCol="1270" anchor="ctr"/>
                <a:lstStyle/>
                <a:p>
                  <a:pPr marL="0" marR="0" lvl="0" indent="0" algn="ctr" defTabSz="62230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性禁欲</a:t>
                  </a:r>
                  <a:r>
                    <a:rPr kumimoji="0" lang="en-US" sz="105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1</a:t>
                  </a:r>
                  <a:endParaRPr kumimoji="0" lang="en-US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</p:txBody>
            </p:sp>
            <p:sp>
              <p:nvSpPr>
                <p:cNvPr id="11" name="TextBox 28"/>
                <p:cNvSpPr txBox="1">
                  <a:spLocks noChangeArrowheads="1"/>
                </p:cNvSpPr>
                <p:nvPr/>
              </p:nvSpPr>
              <p:spPr bwMode="auto">
                <a:xfrm>
                  <a:off x="5200959" y="2926443"/>
                  <a:ext cx="1260010" cy="78104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en-US" sz="15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D6478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  <a:hlinkClick r:id="rId4" action="ppaction://hlinkfile"/>
                    </a:rPr>
                    <a:t>HIV </a:t>
                  </a:r>
                  <a:endParaRPr kumimoji="0" lang="en-US" altLang="en-US" sz="1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6478"/>
                    </a:solidFill>
                    <a:effectLst/>
                    <a:uLnTx/>
                    <a:uFillTx/>
                    <a:ea typeface="微软雅黑" charset="-122"/>
                    <a:cs typeface="Arial" pitchFamily="34" charset="0"/>
                    <a:hlinkClick r:id="rId4" action="ppaction://hlinkfile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5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D6478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  <a:hlinkClick r:id="rId4" action="ppaction://hlinkfile"/>
                    </a:rPr>
                    <a:t>预防策略</a:t>
                  </a:r>
                  <a:endParaRPr kumimoji="0" lang="en-US" altLang="en-US" sz="1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6478"/>
                    </a:solidFill>
                    <a:effectLst/>
                    <a:uLnTx/>
                    <a:uFillTx/>
                    <a:ea typeface="微软雅黑" charset="-122"/>
                    <a:cs typeface="Arial" pitchFamily="34" charset="0"/>
                  </a:endParaRPr>
                </a:p>
              </p:txBody>
            </p:sp>
            <p:sp>
              <p:nvSpPr>
                <p:cNvPr id="13" name="Freeform 53"/>
                <p:cNvSpPr/>
                <p:nvPr/>
              </p:nvSpPr>
              <p:spPr bwMode="auto">
                <a:xfrm>
                  <a:off x="1960562" y="4921364"/>
                  <a:ext cx="1900238" cy="668338"/>
                </a:xfrm>
                <a:custGeom>
                  <a:avLst/>
                  <a:gdLst>
                    <a:gd name="connsiteX0" fmla="*/ 0 w 1960569"/>
                    <a:gd name="connsiteY0" fmla="*/ 49749 h 497486"/>
                    <a:gd name="connsiteX1" fmla="*/ 49749 w 1960569"/>
                    <a:gd name="connsiteY1" fmla="*/ 0 h 497486"/>
                    <a:gd name="connsiteX2" fmla="*/ 1910820 w 1960569"/>
                    <a:gd name="connsiteY2" fmla="*/ 0 h 497486"/>
                    <a:gd name="connsiteX3" fmla="*/ 1960569 w 1960569"/>
                    <a:gd name="connsiteY3" fmla="*/ 49749 h 497486"/>
                    <a:gd name="connsiteX4" fmla="*/ 1960569 w 1960569"/>
                    <a:gd name="connsiteY4" fmla="*/ 447737 h 497486"/>
                    <a:gd name="connsiteX5" fmla="*/ 1910820 w 1960569"/>
                    <a:gd name="connsiteY5" fmla="*/ 497486 h 497486"/>
                    <a:gd name="connsiteX6" fmla="*/ 49749 w 1960569"/>
                    <a:gd name="connsiteY6" fmla="*/ 497486 h 497486"/>
                    <a:gd name="connsiteX7" fmla="*/ 0 w 1960569"/>
                    <a:gd name="connsiteY7" fmla="*/ 447737 h 497486"/>
                    <a:gd name="connsiteX8" fmla="*/ 0 w 1960569"/>
                    <a:gd name="connsiteY8" fmla="*/ 49749 h 497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60569" h="497486">
                      <a:moveTo>
                        <a:pt x="0" y="49749"/>
                      </a:moveTo>
                      <a:cubicBezTo>
                        <a:pt x="0" y="22273"/>
                        <a:pt x="22273" y="0"/>
                        <a:pt x="49749" y="0"/>
                      </a:cubicBezTo>
                      <a:lnTo>
                        <a:pt x="1910820" y="0"/>
                      </a:lnTo>
                      <a:cubicBezTo>
                        <a:pt x="1938296" y="0"/>
                        <a:pt x="1960569" y="22273"/>
                        <a:pt x="1960569" y="49749"/>
                      </a:cubicBezTo>
                      <a:lnTo>
                        <a:pt x="1960569" y="447737"/>
                      </a:lnTo>
                      <a:cubicBezTo>
                        <a:pt x="1960569" y="475213"/>
                        <a:pt x="1938296" y="497486"/>
                        <a:pt x="1910820" y="497486"/>
                      </a:cubicBezTo>
                      <a:lnTo>
                        <a:pt x="49749" y="497486"/>
                      </a:lnTo>
                      <a:cubicBezTo>
                        <a:pt x="22273" y="497486"/>
                        <a:pt x="0" y="475213"/>
                        <a:pt x="0" y="447737"/>
                      </a:cubicBezTo>
                      <a:lnTo>
                        <a:pt x="0" y="49749"/>
                      </a:lnTo>
                      <a:close/>
                    </a:path>
                  </a:pathLst>
                </a:custGeom>
                <a:noFill/>
                <a:ln w="47625" cap="flat" cmpd="thickThin" algn="ctr">
                  <a:solidFill>
                    <a:srgbClr val="E76E52"/>
                  </a:solidFill>
                  <a:prstDash val="solid"/>
                </a:ln>
                <a:effectLst/>
              </p:spPr>
              <p:txBody>
                <a:bodyPr lIns="30926" tIns="30926" rIns="30926" bIns="30926" spcCol="1270" anchor="ctr"/>
                <a:lstStyle/>
                <a:p>
                  <a:pPr marL="0" marR="0" lvl="0" indent="0" algn="ctr" defTabSz="62230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坚持正确使用安全套</a:t>
                  </a:r>
                  <a:r>
                    <a:rPr kumimoji="0" lang="en-US" sz="105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1</a:t>
                  </a:r>
                  <a:endParaRPr kumimoji="0" lang="en-US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</p:txBody>
            </p:sp>
            <p:sp>
              <p:nvSpPr>
                <p:cNvPr id="14" name="Freeform 54"/>
                <p:cNvSpPr/>
                <p:nvPr/>
              </p:nvSpPr>
              <p:spPr bwMode="auto">
                <a:xfrm>
                  <a:off x="1972468" y="4158148"/>
                  <a:ext cx="1900238" cy="668337"/>
                </a:xfrm>
                <a:custGeom>
                  <a:avLst/>
                  <a:gdLst>
                    <a:gd name="connsiteX0" fmla="*/ 0 w 1960569"/>
                    <a:gd name="connsiteY0" fmla="*/ 49749 h 497486"/>
                    <a:gd name="connsiteX1" fmla="*/ 49749 w 1960569"/>
                    <a:gd name="connsiteY1" fmla="*/ 0 h 497486"/>
                    <a:gd name="connsiteX2" fmla="*/ 1910820 w 1960569"/>
                    <a:gd name="connsiteY2" fmla="*/ 0 h 497486"/>
                    <a:gd name="connsiteX3" fmla="*/ 1960569 w 1960569"/>
                    <a:gd name="connsiteY3" fmla="*/ 49749 h 497486"/>
                    <a:gd name="connsiteX4" fmla="*/ 1960569 w 1960569"/>
                    <a:gd name="connsiteY4" fmla="*/ 447737 h 497486"/>
                    <a:gd name="connsiteX5" fmla="*/ 1910820 w 1960569"/>
                    <a:gd name="connsiteY5" fmla="*/ 497486 h 497486"/>
                    <a:gd name="connsiteX6" fmla="*/ 49749 w 1960569"/>
                    <a:gd name="connsiteY6" fmla="*/ 497486 h 497486"/>
                    <a:gd name="connsiteX7" fmla="*/ 0 w 1960569"/>
                    <a:gd name="connsiteY7" fmla="*/ 447737 h 497486"/>
                    <a:gd name="connsiteX8" fmla="*/ 0 w 1960569"/>
                    <a:gd name="connsiteY8" fmla="*/ 49749 h 497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60569" h="497486">
                      <a:moveTo>
                        <a:pt x="0" y="49749"/>
                      </a:moveTo>
                      <a:cubicBezTo>
                        <a:pt x="0" y="22273"/>
                        <a:pt x="22273" y="0"/>
                        <a:pt x="49749" y="0"/>
                      </a:cubicBezTo>
                      <a:lnTo>
                        <a:pt x="1910820" y="0"/>
                      </a:lnTo>
                      <a:cubicBezTo>
                        <a:pt x="1938296" y="0"/>
                        <a:pt x="1960569" y="22273"/>
                        <a:pt x="1960569" y="49749"/>
                      </a:cubicBezTo>
                      <a:lnTo>
                        <a:pt x="1960569" y="447737"/>
                      </a:lnTo>
                      <a:cubicBezTo>
                        <a:pt x="1960569" y="475213"/>
                        <a:pt x="1938296" y="497486"/>
                        <a:pt x="1910820" y="497486"/>
                      </a:cubicBezTo>
                      <a:lnTo>
                        <a:pt x="49749" y="497486"/>
                      </a:lnTo>
                      <a:cubicBezTo>
                        <a:pt x="22273" y="497486"/>
                        <a:pt x="0" y="475213"/>
                        <a:pt x="0" y="447737"/>
                      </a:cubicBezTo>
                      <a:lnTo>
                        <a:pt x="0" y="49749"/>
                      </a:lnTo>
                      <a:close/>
                    </a:path>
                  </a:pathLst>
                </a:custGeom>
                <a:noFill/>
                <a:ln w="47625" cap="flat" cmpd="thickThin" algn="ctr">
                  <a:solidFill>
                    <a:srgbClr val="E76E52"/>
                  </a:solidFill>
                  <a:prstDash val="solid"/>
                </a:ln>
                <a:effectLst/>
              </p:spPr>
              <p:txBody>
                <a:bodyPr lIns="30926" tIns="30926" rIns="30926" bIns="30926" spcCol="1270" anchor="ctr"/>
                <a:lstStyle/>
                <a:p>
                  <a:pPr marL="0" marR="0" lvl="0" indent="0" algn="ctr" defTabSz="62230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患者和伴侣教育</a:t>
                  </a:r>
                  <a:r>
                    <a:rPr kumimoji="0" lang="en-US" altLang="zh-CN" sz="105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1</a:t>
                  </a:r>
                  <a:endParaRPr kumimoji="0" lang="en-US" altLang="zh-CN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</p:txBody>
            </p:sp>
            <p:sp>
              <p:nvSpPr>
                <p:cNvPr id="15" name="Freeform 17"/>
                <p:cNvSpPr/>
                <p:nvPr/>
              </p:nvSpPr>
              <p:spPr bwMode="auto">
                <a:xfrm>
                  <a:off x="1979748" y="3396139"/>
                  <a:ext cx="1898650" cy="667130"/>
                </a:xfrm>
                <a:custGeom>
                  <a:avLst/>
                  <a:gdLst>
                    <a:gd name="connsiteX0" fmla="*/ 0 w 1958658"/>
                    <a:gd name="connsiteY0" fmla="*/ 49749 h 497486"/>
                    <a:gd name="connsiteX1" fmla="*/ 49749 w 1958658"/>
                    <a:gd name="connsiteY1" fmla="*/ 0 h 497486"/>
                    <a:gd name="connsiteX2" fmla="*/ 1908909 w 1958658"/>
                    <a:gd name="connsiteY2" fmla="*/ 0 h 497486"/>
                    <a:gd name="connsiteX3" fmla="*/ 1958658 w 1958658"/>
                    <a:gd name="connsiteY3" fmla="*/ 49749 h 497486"/>
                    <a:gd name="connsiteX4" fmla="*/ 1958658 w 1958658"/>
                    <a:gd name="connsiteY4" fmla="*/ 447737 h 497486"/>
                    <a:gd name="connsiteX5" fmla="*/ 1908909 w 1958658"/>
                    <a:gd name="connsiteY5" fmla="*/ 497486 h 497486"/>
                    <a:gd name="connsiteX6" fmla="*/ 49749 w 1958658"/>
                    <a:gd name="connsiteY6" fmla="*/ 497486 h 497486"/>
                    <a:gd name="connsiteX7" fmla="*/ 0 w 1958658"/>
                    <a:gd name="connsiteY7" fmla="*/ 447737 h 497486"/>
                    <a:gd name="connsiteX8" fmla="*/ 0 w 1958658"/>
                    <a:gd name="connsiteY8" fmla="*/ 49749 h 497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58658" h="497486">
                      <a:moveTo>
                        <a:pt x="0" y="49749"/>
                      </a:moveTo>
                      <a:cubicBezTo>
                        <a:pt x="0" y="22273"/>
                        <a:pt x="22273" y="0"/>
                        <a:pt x="49749" y="0"/>
                      </a:cubicBezTo>
                      <a:lnTo>
                        <a:pt x="1908909" y="0"/>
                      </a:lnTo>
                      <a:cubicBezTo>
                        <a:pt x="1936385" y="0"/>
                        <a:pt x="1958658" y="22273"/>
                        <a:pt x="1958658" y="49749"/>
                      </a:cubicBezTo>
                      <a:lnTo>
                        <a:pt x="1958658" y="447737"/>
                      </a:lnTo>
                      <a:cubicBezTo>
                        <a:pt x="1958658" y="475213"/>
                        <a:pt x="1936385" y="497486"/>
                        <a:pt x="1908909" y="497486"/>
                      </a:cubicBezTo>
                      <a:lnTo>
                        <a:pt x="49749" y="497486"/>
                      </a:lnTo>
                      <a:cubicBezTo>
                        <a:pt x="22273" y="497486"/>
                        <a:pt x="0" y="475213"/>
                        <a:pt x="0" y="447737"/>
                      </a:cubicBezTo>
                      <a:lnTo>
                        <a:pt x="0" y="49749"/>
                      </a:lnTo>
                      <a:close/>
                    </a:path>
                  </a:pathLst>
                </a:custGeom>
                <a:noFill/>
                <a:ln w="47625" cap="flat" cmpd="thickThin" algn="ctr">
                  <a:solidFill>
                    <a:srgbClr val="E76E52"/>
                  </a:solidFill>
                  <a:prstDash val="solid"/>
                </a:ln>
                <a:effectLst/>
              </p:spPr>
              <p:txBody>
                <a:bodyPr lIns="30926" tIns="30926" rIns="30926" bIns="30926" spcCol="1270" anchor="ctr"/>
                <a:lstStyle/>
                <a:p>
                  <a:pPr marL="0" marR="0" lvl="0" indent="0" algn="ctr" defTabSz="62230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  <a:hlinkClick r:id="rId5" action="ppaction://hlinkfile"/>
                    </a:rPr>
                    <a:t>避免吸毒和酗酒</a:t>
                  </a:r>
                  <a:r>
                    <a:rPr kumimoji="0" lang="en-US" sz="105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  <a:hlinkClick r:id="rId5" action="ppaction://hlinkfile"/>
                    </a:rPr>
                    <a:t>2</a:t>
                  </a:r>
                  <a:endParaRPr kumimoji="0" lang="en-US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</p:txBody>
            </p:sp>
            <p:sp>
              <p:nvSpPr>
                <p:cNvPr id="16" name="右中括号 15"/>
                <p:cNvSpPr/>
                <p:nvPr/>
              </p:nvSpPr>
              <p:spPr>
                <a:xfrm>
                  <a:off x="4256559" y="1181745"/>
                  <a:ext cx="118388" cy="4407957"/>
                </a:xfrm>
                <a:prstGeom prst="rightBracket">
                  <a:avLst/>
                </a:prstGeom>
                <a:ln w="12700">
                  <a:solidFill>
                    <a:srgbClr val="4D647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5091CD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+mn-cs"/>
                  </a:endParaRPr>
                </a:p>
              </p:txBody>
            </p:sp>
            <p:sp>
              <p:nvSpPr>
                <p:cNvPr id="19" name="Freeform 27"/>
                <p:cNvSpPr/>
                <p:nvPr/>
              </p:nvSpPr>
              <p:spPr bwMode="auto">
                <a:xfrm>
                  <a:off x="7660378" y="2070508"/>
                  <a:ext cx="1898650" cy="668337"/>
                </a:xfrm>
                <a:custGeom>
                  <a:avLst/>
                  <a:gdLst>
                    <a:gd name="connsiteX0" fmla="*/ 0 w 1958658"/>
                    <a:gd name="connsiteY0" fmla="*/ 49749 h 497486"/>
                    <a:gd name="connsiteX1" fmla="*/ 49749 w 1958658"/>
                    <a:gd name="connsiteY1" fmla="*/ 0 h 497486"/>
                    <a:gd name="connsiteX2" fmla="*/ 1908909 w 1958658"/>
                    <a:gd name="connsiteY2" fmla="*/ 0 h 497486"/>
                    <a:gd name="connsiteX3" fmla="*/ 1958658 w 1958658"/>
                    <a:gd name="connsiteY3" fmla="*/ 49749 h 497486"/>
                    <a:gd name="connsiteX4" fmla="*/ 1958658 w 1958658"/>
                    <a:gd name="connsiteY4" fmla="*/ 447737 h 497486"/>
                    <a:gd name="connsiteX5" fmla="*/ 1908909 w 1958658"/>
                    <a:gd name="connsiteY5" fmla="*/ 497486 h 497486"/>
                    <a:gd name="connsiteX6" fmla="*/ 49749 w 1958658"/>
                    <a:gd name="connsiteY6" fmla="*/ 497486 h 497486"/>
                    <a:gd name="connsiteX7" fmla="*/ 0 w 1958658"/>
                    <a:gd name="connsiteY7" fmla="*/ 447737 h 497486"/>
                    <a:gd name="connsiteX8" fmla="*/ 0 w 1958658"/>
                    <a:gd name="connsiteY8" fmla="*/ 49749 h 497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58658" h="497486">
                      <a:moveTo>
                        <a:pt x="0" y="49749"/>
                      </a:moveTo>
                      <a:cubicBezTo>
                        <a:pt x="0" y="22273"/>
                        <a:pt x="22273" y="0"/>
                        <a:pt x="49749" y="0"/>
                      </a:cubicBezTo>
                      <a:lnTo>
                        <a:pt x="1908909" y="0"/>
                      </a:lnTo>
                      <a:cubicBezTo>
                        <a:pt x="1936385" y="0"/>
                        <a:pt x="1958658" y="22273"/>
                        <a:pt x="1958658" y="49749"/>
                      </a:cubicBezTo>
                      <a:lnTo>
                        <a:pt x="1958658" y="447737"/>
                      </a:lnTo>
                      <a:cubicBezTo>
                        <a:pt x="1958658" y="475213"/>
                        <a:pt x="1936385" y="497486"/>
                        <a:pt x="1908909" y="497486"/>
                      </a:cubicBezTo>
                      <a:lnTo>
                        <a:pt x="49749" y="497486"/>
                      </a:lnTo>
                      <a:cubicBezTo>
                        <a:pt x="22273" y="497486"/>
                        <a:pt x="0" y="475213"/>
                        <a:pt x="0" y="447737"/>
                      </a:cubicBezTo>
                      <a:lnTo>
                        <a:pt x="0" y="49749"/>
                      </a:lnTo>
                      <a:close/>
                    </a:path>
                  </a:pathLst>
                </a:custGeom>
                <a:noFill/>
                <a:ln w="47625" cap="flat" cmpd="thickThin" algn="ctr">
                  <a:solidFill>
                    <a:schemeClr val="accent1"/>
                  </a:solidFill>
                  <a:prstDash val="solid"/>
                </a:ln>
                <a:effectLst/>
              </p:spPr>
              <p:txBody>
                <a:bodyPr lIns="30926" tIns="30926" rIns="30926" bIns="30926" spcCol="1270" anchor="ctr"/>
                <a:lstStyle/>
                <a:p>
                  <a:pPr marL="0" marR="0" lvl="0" indent="0" algn="ctr" defTabSz="62230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治疗即预防（</a:t>
                  </a:r>
                  <a:r>
                    <a:rPr kumimoji="0" lang="en-US" sz="105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TasP</a:t>
                  </a: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）</a:t>
                  </a:r>
                  <a:r>
                    <a:rPr kumimoji="0" lang="en-US" sz="105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1</a:t>
                  </a:r>
                  <a:endParaRPr kumimoji="0" lang="en-US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</p:txBody>
            </p:sp>
            <p:sp>
              <p:nvSpPr>
                <p:cNvPr id="20" name="Freeform 49"/>
                <p:cNvSpPr/>
                <p:nvPr/>
              </p:nvSpPr>
              <p:spPr bwMode="auto">
                <a:xfrm>
                  <a:off x="7673600" y="4921365"/>
                  <a:ext cx="1900238" cy="668337"/>
                </a:xfrm>
                <a:custGeom>
                  <a:avLst/>
                  <a:gdLst>
                    <a:gd name="connsiteX0" fmla="*/ 0 w 1960569"/>
                    <a:gd name="connsiteY0" fmla="*/ 49749 h 497486"/>
                    <a:gd name="connsiteX1" fmla="*/ 49749 w 1960569"/>
                    <a:gd name="connsiteY1" fmla="*/ 0 h 497486"/>
                    <a:gd name="connsiteX2" fmla="*/ 1910820 w 1960569"/>
                    <a:gd name="connsiteY2" fmla="*/ 0 h 497486"/>
                    <a:gd name="connsiteX3" fmla="*/ 1960569 w 1960569"/>
                    <a:gd name="connsiteY3" fmla="*/ 49749 h 497486"/>
                    <a:gd name="connsiteX4" fmla="*/ 1960569 w 1960569"/>
                    <a:gd name="connsiteY4" fmla="*/ 447737 h 497486"/>
                    <a:gd name="connsiteX5" fmla="*/ 1910820 w 1960569"/>
                    <a:gd name="connsiteY5" fmla="*/ 497486 h 497486"/>
                    <a:gd name="connsiteX6" fmla="*/ 49749 w 1960569"/>
                    <a:gd name="connsiteY6" fmla="*/ 497486 h 497486"/>
                    <a:gd name="connsiteX7" fmla="*/ 0 w 1960569"/>
                    <a:gd name="connsiteY7" fmla="*/ 447737 h 497486"/>
                    <a:gd name="connsiteX8" fmla="*/ 0 w 1960569"/>
                    <a:gd name="connsiteY8" fmla="*/ 49749 h 497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60569" h="497486">
                      <a:moveTo>
                        <a:pt x="0" y="49749"/>
                      </a:moveTo>
                      <a:cubicBezTo>
                        <a:pt x="0" y="22273"/>
                        <a:pt x="22273" y="0"/>
                        <a:pt x="49749" y="0"/>
                      </a:cubicBezTo>
                      <a:lnTo>
                        <a:pt x="1910820" y="0"/>
                      </a:lnTo>
                      <a:cubicBezTo>
                        <a:pt x="1938296" y="0"/>
                        <a:pt x="1960569" y="22273"/>
                        <a:pt x="1960569" y="49749"/>
                      </a:cubicBezTo>
                      <a:lnTo>
                        <a:pt x="1960569" y="447737"/>
                      </a:lnTo>
                      <a:cubicBezTo>
                        <a:pt x="1960569" y="475213"/>
                        <a:pt x="1938296" y="497486"/>
                        <a:pt x="1910820" y="497486"/>
                      </a:cubicBezTo>
                      <a:lnTo>
                        <a:pt x="49749" y="497486"/>
                      </a:lnTo>
                      <a:cubicBezTo>
                        <a:pt x="22273" y="497486"/>
                        <a:pt x="0" y="475213"/>
                        <a:pt x="0" y="447737"/>
                      </a:cubicBezTo>
                      <a:lnTo>
                        <a:pt x="0" y="49749"/>
                      </a:lnTo>
                      <a:close/>
                    </a:path>
                  </a:pathLst>
                </a:custGeom>
                <a:noFill/>
                <a:ln w="47625" cap="flat" cmpd="thickThin" algn="ctr">
                  <a:solidFill>
                    <a:schemeClr val="accent1"/>
                  </a:solidFill>
                  <a:prstDash val="solid"/>
                </a:ln>
                <a:effectLst/>
              </p:spPr>
              <p:txBody>
                <a:bodyPr lIns="30926" tIns="30926" rIns="30926" bIns="30926" spcCol="1270" anchor="ctr"/>
                <a:lstStyle/>
                <a:p>
                  <a:pPr marL="0" marR="0" lvl="0" indent="0" algn="ctr" defTabSz="622300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男性包皮环切术</a:t>
                  </a:r>
                  <a:r>
                    <a:rPr kumimoji="0" lang="en-US" altLang="zh-CN" sz="105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1</a:t>
                  </a:r>
                  <a:endParaRPr kumimoji="0" lang="en-US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</p:txBody>
            </p:sp>
            <p:sp>
              <p:nvSpPr>
                <p:cNvPr id="22" name="Freeform 51"/>
                <p:cNvSpPr/>
                <p:nvPr/>
              </p:nvSpPr>
              <p:spPr bwMode="auto">
                <a:xfrm>
                  <a:off x="7660378" y="3995128"/>
                  <a:ext cx="1900238" cy="668338"/>
                </a:xfrm>
                <a:custGeom>
                  <a:avLst/>
                  <a:gdLst>
                    <a:gd name="connsiteX0" fmla="*/ 0 w 1960569"/>
                    <a:gd name="connsiteY0" fmla="*/ 49749 h 497486"/>
                    <a:gd name="connsiteX1" fmla="*/ 49749 w 1960569"/>
                    <a:gd name="connsiteY1" fmla="*/ 0 h 497486"/>
                    <a:gd name="connsiteX2" fmla="*/ 1910820 w 1960569"/>
                    <a:gd name="connsiteY2" fmla="*/ 0 h 497486"/>
                    <a:gd name="connsiteX3" fmla="*/ 1960569 w 1960569"/>
                    <a:gd name="connsiteY3" fmla="*/ 49749 h 497486"/>
                    <a:gd name="connsiteX4" fmla="*/ 1960569 w 1960569"/>
                    <a:gd name="connsiteY4" fmla="*/ 447737 h 497486"/>
                    <a:gd name="connsiteX5" fmla="*/ 1910820 w 1960569"/>
                    <a:gd name="connsiteY5" fmla="*/ 497486 h 497486"/>
                    <a:gd name="connsiteX6" fmla="*/ 49749 w 1960569"/>
                    <a:gd name="connsiteY6" fmla="*/ 497486 h 497486"/>
                    <a:gd name="connsiteX7" fmla="*/ 0 w 1960569"/>
                    <a:gd name="connsiteY7" fmla="*/ 447737 h 497486"/>
                    <a:gd name="connsiteX8" fmla="*/ 0 w 1960569"/>
                    <a:gd name="connsiteY8" fmla="*/ 49749 h 497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60569" h="497486">
                      <a:moveTo>
                        <a:pt x="0" y="49749"/>
                      </a:moveTo>
                      <a:cubicBezTo>
                        <a:pt x="0" y="22273"/>
                        <a:pt x="22273" y="0"/>
                        <a:pt x="49749" y="0"/>
                      </a:cubicBezTo>
                      <a:lnTo>
                        <a:pt x="1910820" y="0"/>
                      </a:lnTo>
                      <a:cubicBezTo>
                        <a:pt x="1938296" y="0"/>
                        <a:pt x="1960569" y="22273"/>
                        <a:pt x="1960569" y="49749"/>
                      </a:cubicBezTo>
                      <a:lnTo>
                        <a:pt x="1960569" y="447737"/>
                      </a:lnTo>
                      <a:cubicBezTo>
                        <a:pt x="1960569" y="475213"/>
                        <a:pt x="1938296" y="497486"/>
                        <a:pt x="1910820" y="497486"/>
                      </a:cubicBezTo>
                      <a:lnTo>
                        <a:pt x="49749" y="497486"/>
                      </a:lnTo>
                      <a:cubicBezTo>
                        <a:pt x="22273" y="497486"/>
                        <a:pt x="0" y="475213"/>
                        <a:pt x="0" y="447737"/>
                      </a:cubicBezTo>
                      <a:lnTo>
                        <a:pt x="0" y="49749"/>
                      </a:lnTo>
                      <a:close/>
                    </a:path>
                  </a:pathLst>
                </a:custGeom>
                <a:noFill/>
                <a:ln w="47625" cap="flat" cmpd="thickThin" algn="ctr">
                  <a:solidFill>
                    <a:schemeClr val="accent1"/>
                  </a:solidFill>
                  <a:prstDash val="solid"/>
                </a:ln>
                <a:effectLst/>
              </p:spPr>
              <p:txBody>
                <a:bodyPr lIns="30926" tIns="30926" rIns="30926" bIns="30926" spcCol="1270" anchor="ctr"/>
                <a:lstStyle/>
                <a:p>
                  <a:pPr marL="0" marR="0" lvl="0" indent="0" algn="ctr" defTabSz="6223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性传播感染的</a:t>
                  </a:r>
                  <a:endParaRPr kumimoji="0" lang="en-US" altLang="zh-CN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  <a:p>
                  <a:pPr marL="0" marR="0" lvl="0" indent="0" algn="ctr" defTabSz="6223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检测与治疗</a:t>
                  </a:r>
                  <a:r>
                    <a:rPr kumimoji="0" lang="en-US" sz="105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itchFamily="34" charset="0"/>
                      <a:ea typeface="微软雅黑" charset="-122"/>
                      <a:cs typeface="Arial" pitchFamily="34" charset="0"/>
                    </a:rPr>
                    <a:t>1</a:t>
                  </a:r>
                  <a:endParaRPr kumimoji="0" lang="en-US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endParaRPr>
                </a:p>
              </p:txBody>
            </p:sp>
          </p:grpSp>
          <p:sp>
            <p:nvSpPr>
              <p:cNvPr id="6" name="Freeform 27"/>
              <p:cNvSpPr/>
              <p:nvPr/>
            </p:nvSpPr>
            <p:spPr bwMode="auto">
              <a:xfrm>
                <a:off x="7653800" y="1060452"/>
                <a:ext cx="2373949" cy="668337"/>
              </a:xfrm>
              <a:custGeom>
                <a:avLst/>
                <a:gdLst>
                  <a:gd name="connsiteX0" fmla="*/ 0 w 1958658"/>
                  <a:gd name="connsiteY0" fmla="*/ 49749 h 497486"/>
                  <a:gd name="connsiteX1" fmla="*/ 49749 w 1958658"/>
                  <a:gd name="connsiteY1" fmla="*/ 0 h 497486"/>
                  <a:gd name="connsiteX2" fmla="*/ 1908909 w 1958658"/>
                  <a:gd name="connsiteY2" fmla="*/ 0 h 497486"/>
                  <a:gd name="connsiteX3" fmla="*/ 1958658 w 1958658"/>
                  <a:gd name="connsiteY3" fmla="*/ 49749 h 497486"/>
                  <a:gd name="connsiteX4" fmla="*/ 1958658 w 1958658"/>
                  <a:gd name="connsiteY4" fmla="*/ 447737 h 497486"/>
                  <a:gd name="connsiteX5" fmla="*/ 1908909 w 1958658"/>
                  <a:gd name="connsiteY5" fmla="*/ 497486 h 497486"/>
                  <a:gd name="connsiteX6" fmla="*/ 49749 w 1958658"/>
                  <a:gd name="connsiteY6" fmla="*/ 497486 h 497486"/>
                  <a:gd name="connsiteX7" fmla="*/ 0 w 1958658"/>
                  <a:gd name="connsiteY7" fmla="*/ 447737 h 497486"/>
                  <a:gd name="connsiteX8" fmla="*/ 0 w 1958658"/>
                  <a:gd name="connsiteY8" fmla="*/ 49749 h 497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58658" h="497486">
                    <a:moveTo>
                      <a:pt x="0" y="49749"/>
                    </a:moveTo>
                    <a:cubicBezTo>
                      <a:pt x="0" y="22273"/>
                      <a:pt x="22273" y="0"/>
                      <a:pt x="49749" y="0"/>
                    </a:cubicBezTo>
                    <a:lnTo>
                      <a:pt x="1908909" y="0"/>
                    </a:lnTo>
                    <a:cubicBezTo>
                      <a:pt x="1936385" y="0"/>
                      <a:pt x="1958658" y="22273"/>
                      <a:pt x="1958658" y="49749"/>
                    </a:cubicBezTo>
                    <a:lnTo>
                      <a:pt x="1958658" y="447737"/>
                    </a:lnTo>
                    <a:cubicBezTo>
                      <a:pt x="1958658" y="475213"/>
                      <a:pt x="1936385" y="497486"/>
                      <a:pt x="1908909" y="497486"/>
                    </a:cubicBezTo>
                    <a:lnTo>
                      <a:pt x="49749" y="497486"/>
                    </a:lnTo>
                    <a:cubicBezTo>
                      <a:pt x="22273" y="497486"/>
                      <a:pt x="0" y="475213"/>
                      <a:pt x="0" y="447737"/>
                    </a:cubicBezTo>
                    <a:lnTo>
                      <a:pt x="0" y="49749"/>
                    </a:lnTo>
                    <a:close/>
                  </a:path>
                </a:pathLst>
              </a:custGeom>
              <a:noFill/>
              <a:ln w="76200" cap="flat" cmpd="thickThin" algn="ctr">
                <a:solidFill>
                  <a:srgbClr val="4F91CD"/>
                </a:solidFill>
                <a:prstDash val="solid"/>
              </a:ln>
              <a:effectLst/>
            </p:spPr>
            <p:txBody>
              <a:bodyPr lIns="30926" tIns="30926" rIns="30926" bIns="30926" spcCol="1270" anchor="ctr"/>
              <a:lstStyle/>
              <a:p>
                <a:pPr marL="0" marR="0" lvl="0" indent="0" algn="ctr" defTabSz="62230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3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rPr>
                  <a:t>暴露前预防（</a:t>
                </a:r>
                <a:r>
                  <a:rPr kumimoji="0" lang="en-US" altLang="zh-CN" sz="13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rPr>
                  <a:t>PrE</a:t>
                </a:r>
                <a:r>
                  <a:rPr kumimoji="0" lang="en-US" sz="13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rPr>
                  <a:t>P</a:t>
                </a:r>
                <a:r>
                  <a:rPr kumimoji="0" lang="zh-CN" altLang="en-US" sz="13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rPr>
                  <a:t>）</a:t>
                </a:r>
                <a:r>
                  <a:rPr kumimoji="0" lang="en-US" sz="13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rPr>
                  <a:t>1</a:t>
                </a:r>
                <a:endParaRPr kumimoji="0" lang="en-US" sz="1350" b="1" i="0" u="none" strike="noStrike" kern="0" cap="none" spc="0" normalizeH="0" baseline="30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微软雅黑" charset="-122"/>
                  <a:cs typeface="Arial" pitchFamily="34" charset="0"/>
                </a:endParaRPr>
              </a:p>
            </p:txBody>
          </p:sp>
        </p:grpSp>
        <p:grpSp>
          <p:nvGrpSpPr>
            <p:cNvPr id="35861" name="组合 23"/>
            <p:cNvGrpSpPr/>
            <p:nvPr/>
          </p:nvGrpSpPr>
          <p:grpSpPr>
            <a:xfrm>
              <a:off x="5211590" y="5052998"/>
              <a:ext cx="1718296" cy="568045"/>
              <a:chOff x="5198913" y="5120912"/>
              <a:chExt cx="1718296" cy="568045"/>
            </a:xfrm>
          </p:grpSpPr>
          <p:sp>
            <p:nvSpPr>
              <p:cNvPr id="25" name="Text Box 5"/>
              <p:cNvSpPr txBox="1">
                <a:spLocks noChangeArrowheads="1"/>
              </p:cNvSpPr>
              <p:nvPr/>
            </p:nvSpPr>
            <p:spPr bwMode="auto">
              <a:xfrm>
                <a:off x="5595194" y="5120912"/>
                <a:ext cx="1002124" cy="215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6478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rPr>
                  <a:t>行为干预</a:t>
                </a:r>
                <a:r>
                  <a:rPr kumimoji="0" lang="en-GB" altLang="en-US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4D6478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rPr>
                  <a:t>1,2</a:t>
                </a:r>
                <a:endParaRPr kumimoji="0" lang="en-GB" altLang="en-US" sz="1050" b="1" i="0" u="none" strike="noStrike" kern="0" cap="none" spc="0" normalizeH="0" baseline="30000" noProof="0" dirty="0">
                  <a:ln>
                    <a:noFill/>
                  </a:ln>
                  <a:solidFill>
                    <a:srgbClr val="4D6478"/>
                  </a:solidFill>
                  <a:effectLst/>
                  <a:uLnTx/>
                  <a:uFillTx/>
                  <a:ea typeface="微软雅黑" charset="-122"/>
                  <a:cs typeface="Arial" pitchFamily="34" charset="0"/>
                </a:endParaRPr>
              </a:p>
            </p:txBody>
          </p:sp>
          <p:sp>
            <p:nvSpPr>
              <p:cNvPr id="26" name="Text Box 4"/>
              <p:cNvSpPr txBox="1">
                <a:spLocks noChangeArrowheads="1"/>
              </p:cNvSpPr>
              <p:nvPr/>
            </p:nvSpPr>
            <p:spPr bwMode="auto">
              <a:xfrm>
                <a:off x="5595194" y="5473875"/>
                <a:ext cx="1322015" cy="2150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b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6478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rPr>
                  <a:t>生物医学干预</a:t>
                </a:r>
                <a:r>
                  <a:rPr kumimoji="0" lang="en-US" altLang="zh-CN" sz="105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4D6478"/>
                    </a:solidFill>
                    <a:effectLst/>
                    <a:uLnTx/>
                    <a:uFillTx/>
                    <a:latin typeface="Arial" pitchFamily="34" charset="0"/>
                    <a:ea typeface="微软雅黑" charset="-122"/>
                    <a:cs typeface="Arial" pitchFamily="34" charset="0"/>
                  </a:rPr>
                  <a:t>1</a:t>
                </a:r>
                <a:endParaRPr kumimoji="0" lang="en-US" altLang="en-US" sz="1050" b="1" i="0" u="none" strike="noStrike" kern="0" cap="none" spc="0" normalizeH="0" baseline="30000" noProof="0" dirty="0">
                  <a:ln>
                    <a:noFill/>
                  </a:ln>
                  <a:solidFill>
                    <a:srgbClr val="4D6478"/>
                  </a:solidFill>
                  <a:effectLst/>
                  <a:uLnTx/>
                  <a:uFillTx/>
                  <a:ea typeface="微软雅黑" charset="-122"/>
                  <a:cs typeface="Arial" pitchFamily="34" charset="0"/>
                </a:endParaRPr>
              </a:p>
            </p:txBody>
          </p:sp>
          <p:sp>
            <p:nvSpPr>
              <p:cNvPr id="27" name="Rounded Rectangle 3"/>
              <p:cNvSpPr/>
              <p:nvPr/>
            </p:nvSpPr>
            <p:spPr>
              <a:xfrm>
                <a:off x="5198913" y="5157298"/>
                <a:ext cx="252000" cy="179058"/>
              </a:xfrm>
              <a:prstGeom prst="roundRect">
                <a:avLst/>
              </a:prstGeom>
              <a:noFill/>
              <a:ln w="47625" cap="flat" cmpd="thickThin" algn="ctr">
                <a:solidFill>
                  <a:srgbClr val="E76E52"/>
                </a:solidFill>
                <a:prstDash val="solid"/>
              </a:ln>
              <a:effectLst/>
            </p:spPr>
            <p:txBody>
              <a:bodyPr lIns="30926" tIns="30926" rIns="30926" bIns="30926" spcCol="1270" anchor="ctr"/>
              <a:lstStyle/>
              <a:p>
                <a:pPr marL="0" marR="0" lvl="0" indent="0" algn="ctr" defTabSz="62230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endPara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微软雅黑" charset="-122"/>
                  <a:cs typeface="Arial" pitchFamily="34" charset="0"/>
                </a:endParaRPr>
              </a:p>
            </p:txBody>
          </p:sp>
          <p:sp>
            <p:nvSpPr>
              <p:cNvPr id="28" name="Rounded Rectangle 40"/>
              <p:cNvSpPr/>
              <p:nvPr/>
            </p:nvSpPr>
            <p:spPr>
              <a:xfrm>
                <a:off x="5198913" y="5502460"/>
                <a:ext cx="252000" cy="180000"/>
              </a:xfrm>
              <a:prstGeom prst="roundRect">
                <a:avLst/>
              </a:prstGeom>
              <a:noFill/>
              <a:ln w="47625" cap="flat" cmpd="thickThin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lIns="30926" tIns="30926" rIns="30926" bIns="30926" spcCol="1270" anchor="ctr"/>
              <a:lstStyle/>
              <a:p>
                <a:pPr marL="0" marR="0" lvl="0" indent="0" algn="ctr" defTabSz="622300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endPara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5091CD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itchFamily="34" charset="0"/>
                  <a:ea typeface="微软雅黑" charset="-122"/>
                  <a:cs typeface="Arial" pitchFamily="34" charset="0"/>
                </a:endParaRPr>
              </a:p>
            </p:txBody>
          </p:sp>
        </p:grpSp>
      </p:grpSp>
      <p:sp>
        <p:nvSpPr>
          <p:cNvPr id="68" name="右中括号 67"/>
          <p:cNvSpPr/>
          <p:nvPr/>
        </p:nvSpPr>
        <p:spPr>
          <a:xfrm rot="10800000">
            <a:off x="5461000" y="2135188"/>
            <a:ext cx="88900" cy="3121025"/>
          </a:xfrm>
          <a:prstGeom prst="rightBracket">
            <a:avLst/>
          </a:prstGeom>
          <a:ln w="12700">
            <a:solidFill>
              <a:srgbClr val="4D64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5091CD"/>
              </a:solidFill>
              <a:effectLst/>
              <a:uLnTx/>
              <a:uFillTx/>
              <a:latin typeface="Arial" pitchFamily="34" charset="0"/>
              <a:ea typeface="微软雅黑" charset="-122"/>
              <a:cs typeface="+mn-cs"/>
            </a:endParaRPr>
          </a:p>
        </p:txBody>
      </p:sp>
      <p:sp>
        <p:nvSpPr>
          <p:cNvPr id="35867" name="Freeform 25"/>
          <p:cNvSpPr/>
          <p:nvPr/>
        </p:nvSpPr>
        <p:spPr>
          <a:xfrm>
            <a:off x="5795963" y="3500438"/>
            <a:ext cx="1795462" cy="446087"/>
          </a:xfrm>
          <a:custGeom>
            <a:avLst/>
            <a:gdLst>
              <a:gd name="txL" fmla="*/ 0 w 1958658"/>
              <a:gd name="txT" fmla="*/ 0 h 497486"/>
              <a:gd name="txR" fmla="*/ 1958658 w 1958658"/>
              <a:gd name="txB" fmla="*/ 497486 h 497486"/>
            </a:gdLst>
            <a:ahLst/>
            <a:cxnLst>
              <a:cxn ang="0">
                <a:pos x="0" y="44500"/>
              </a:cxn>
              <a:cxn ang="0">
                <a:pos x="45573" y="0"/>
              </a:cxn>
              <a:cxn ang="0">
                <a:pos x="1748700" y="0"/>
              </a:cxn>
              <a:cxn ang="0">
                <a:pos x="1794274" y="44500"/>
              </a:cxn>
              <a:cxn ang="0">
                <a:pos x="1794274" y="400497"/>
              </a:cxn>
              <a:cxn ang="0">
                <a:pos x="1748700" y="444998"/>
              </a:cxn>
              <a:cxn ang="0">
                <a:pos x="45573" y="444998"/>
              </a:cxn>
              <a:cxn ang="0">
                <a:pos x="0" y="400497"/>
              </a:cxn>
              <a:cxn ang="0">
                <a:pos x="0" y="44500"/>
              </a:cxn>
            </a:cxnLst>
            <a:rect l="txL" t="txT" r="txR" b="txB"/>
            <a:pathLst>
              <a:path w="1958658" h="497486">
                <a:moveTo>
                  <a:pt x="0" y="49749"/>
                </a:moveTo>
                <a:cubicBezTo>
                  <a:pt x="0" y="22273"/>
                  <a:pt x="22273" y="0"/>
                  <a:pt x="49749" y="0"/>
                </a:cubicBezTo>
                <a:lnTo>
                  <a:pt x="1908909" y="0"/>
                </a:lnTo>
                <a:cubicBezTo>
                  <a:pt x="1936385" y="0"/>
                  <a:pt x="1958658" y="22273"/>
                  <a:pt x="1958658" y="49749"/>
                </a:cubicBezTo>
                <a:lnTo>
                  <a:pt x="1958658" y="447737"/>
                </a:lnTo>
                <a:cubicBezTo>
                  <a:pt x="1958658" y="475213"/>
                  <a:pt x="1936385" y="497486"/>
                  <a:pt x="1908909" y="497486"/>
                </a:cubicBezTo>
                <a:lnTo>
                  <a:pt x="49749" y="497486"/>
                </a:lnTo>
                <a:cubicBezTo>
                  <a:pt x="22273" y="497486"/>
                  <a:pt x="0" y="475213"/>
                  <a:pt x="0" y="447737"/>
                </a:cubicBezTo>
                <a:lnTo>
                  <a:pt x="0" y="49749"/>
                </a:lnTo>
                <a:close/>
              </a:path>
            </a:pathLst>
          </a:custGeom>
          <a:noFill/>
          <a:ln w="76200" cap="flat" cmpd="thickThin">
            <a:solidFill>
              <a:srgbClr val="4F91C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20613" tIns="20613" rIns="20613" bIns="20613" anchor="ctr"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zh-CN" altLang="en-US" sz="1400" b="1" dirty="0">
                <a:solidFill>
                  <a:srgbClr val="C00000"/>
                </a:solidFill>
                <a:latin typeface="Arial" pitchFamily="34" charset="0"/>
                <a:ea typeface="微软雅黑" charset="-122"/>
              </a:rPr>
              <a:t>暴露后</a:t>
            </a:r>
            <a:r>
              <a:rPr lang="zh-CN" altLang="en-US" sz="1400" b="1">
                <a:solidFill>
                  <a:srgbClr val="C00000"/>
                </a:solidFill>
                <a:latin typeface="Arial" pitchFamily="34" charset="0"/>
                <a:ea typeface="微软雅黑" charset="-122"/>
              </a:rPr>
              <a:t>预防（</a:t>
            </a:r>
            <a:r>
              <a:rPr lang="en-US" altLang="zh-CN" sz="1400" b="1">
                <a:solidFill>
                  <a:srgbClr val="C00000"/>
                </a:solidFill>
                <a:latin typeface="Arial" pitchFamily="34" charset="0"/>
                <a:ea typeface="微软雅黑" charset="-122"/>
              </a:rPr>
              <a:t>PEP</a:t>
            </a:r>
            <a:r>
              <a:rPr lang="zh-CN" altLang="en-US" sz="1400" b="1">
                <a:solidFill>
                  <a:srgbClr val="C00000"/>
                </a:solidFill>
                <a:latin typeface="Arial" pitchFamily="34" charset="0"/>
                <a:ea typeface="微软雅黑" charset="-122"/>
              </a:rPr>
              <a:t>）</a:t>
            </a:r>
            <a:r>
              <a:rPr lang="en-US" altLang="zh-CN" sz="1400" b="1" dirty="0">
                <a:solidFill>
                  <a:srgbClr val="C00000"/>
                </a:solidFill>
                <a:latin typeface="Arial" pitchFamily="34" charset="0"/>
                <a:ea typeface="微软雅黑" charset="-122"/>
              </a:rPr>
              <a:t>1</a:t>
            </a:r>
            <a:endParaRPr lang="en-US" altLang="zh-CN" sz="1400" b="1" dirty="0">
              <a:solidFill>
                <a:srgbClr val="C00000"/>
              </a:solidFill>
              <a:latin typeface="Arial" pitchFamily="34" charset="0"/>
              <a:ea typeface="微软雅黑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680075" y="2554288"/>
            <a:ext cx="1690688" cy="949325"/>
          </a:xfrm>
          <a:prstGeom prst="ellipse">
            <a:avLst/>
          </a:prstGeom>
          <a:noFill/>
          <a:ln w="6032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00" strike="noStrike" noProof="1"/>
          </a:p>
        </p:txBody>
      </p:sp>
    </p:spTree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AutoShape 3"/>
          <p:cNvSpPr/>
          <p:nvPr/>
        </p:nvSpPr>
        <p:spPr>
          <a:xfrm>
            <a:off x="2916238" y="2697163"/>
            <a:ext cx="504825" cy="576262"/>
          </a:xfrm>
          <a:prstGeom prst="chevron">
            <a:avLst>
              <a:gd name="adj" fmla="val 52500"/>
            </a:avLst>
          </a:prstGeom>
          <a:solidFill>
            <a:schemeClr val="accent2"/>
          </a:solidFill>
          <a:ln w="0">
            <a:noFill/>
          </a:ln>
        </p:spPr>
        <p:txBody>
          <a:bodyPr wrap="none" anchor="ctr"/>
          <a:p>
            <a:endParaRPr lang="zh-CN" altLang="en-US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7890" name="AutoShape 4"/>
          <p:cNvSpPr/>
          <p:nvPr/>
        </p:nvSpPr>
        <p:spPr>
          <a:xfrm>
            <a:off x="5651500" y="2697163"/>
            <a:ext cx="504825" cy="576262"/>
          </a:xfrm>
          <a:prstGeom prst="chevron">
            <a:avLst>
              <a:gd name="adj" fmla="val 52500"/>
            </a:avLst>
          </a:prstGeom>
          <a:solidFill>
            <a:schemeClr val="hlink"/>
          </a:solidFill>
          <a:ln w="0">
            <a:noFill/>
          </a:ln>
        </p:spPr>
        <p:txBody>
          <a:bodyPr wrap="none" anchor="ctr"/>
          <a:p>
            <a:endParaRPr lang="zh-CN" altLang="en-US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95237" name="Oval 5"/>
          <p:cNvSpPr>
            <a:spLocks noChangeArrowheads="1"/>
          </p:cNvSpPr>
          <p:nvPr/>
        </p:nvSpPr>
        <p:spPr bwMode="gray">
          <a:xfrm>
            <a:off x="6227763" y="2484438"/>
            <a:ext cx="942975" cy="1001713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5238" name="Oval 6"/>
          <p:cNvSpPr>
            <a:spLocks noChangeArrowheads="1"/>
          </p:cNvSpPr>
          <p:nvPr/>
        </p:nvSpPr>
        <p:spPr bwMode="gray">
          <a:xfrm>
            <a:off x="6227763" y="2484438"/>
            <a:ext cx="942975" cy="1001713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5239" name="Oval 7"/>
          <p:cNvSpPr>
            <a:spLocks noChangeArrowheads="1"/>
          </p:cNvSpPr>
          <p:nvPr/>
        </p:nvSpPr>
        <p:spPr bwMode="gray">
          <a:xfrm>
            <a:off x="6369050" y="2525713"/>
            <a:ext cx="1878013" cy="919163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5240" name="Oval 8"/>
          <p:cNvSpPr>
            <a:spLocks noChangeArrowheads="1"/>
          </p:cNvSpPr>
          <p:nvPr/>
        </p:nvSpPr>
        <p:spPr bwMode="gray">
          <a:xfrm>
            <a:off x="6400800" y="2536825"/>
            <a:ext cx="1878013" cy="919163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7895" name="Oval 9"/>
          <p:cNvSpPr/>
          <p:nvPr/>
        </p:nvSpPr>
        <p:spPr>
          <a:xfrm>
            <a:off x="6470650" y="2554288"/>
            <a:ext cx="1690688" cy="862012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 anchor="ctr">
            <a:spAutoFit/>
          </a:bodyPr>
          <a:p>
            <a:endParaRPr lang="zh-CN" altLang="en-US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95242" name="Oval 10"/>
          <p:cNvSpPr>
            <a:spLocks noChangeArrowheads="1"/>
          </p:cNvSpPr>
          <p:nvPr/>
        </p:nvSpPr>
        <p:spPr bwMode="gray">
          <a:xfrm>
            <a:off x="755650" y="2478088"/>
            <a:ext cx="942975" cy="1001713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5243" name="Oval 11"/>
          <p:cNvSpPr>
            <a:spLocks noChangeArrowheads="1"/>
          </p:cNvSpPr>
          <p:nvPr/>
        </p:nvSpPr>
        <p:spPr bwMode="gray">
          <a:xfrm>
            <a:off x="755650" y="2478088"/>
            <a:ext cx="942975" cy="1001713"/>
          </a:xfrm>
          <a:prstGeom prst="ellipse">
            <a:avLst/>
          </a:prstGeom>
          <a:gradFill rotWithShape="1">
            <a:gsLst>
              <a:gs pos="0">
                <a:schemeClr val="folHlink">
                  <a:alpha val="32001"/>
                </a:schemeClr>
              </a:gs>
              <a:gs pos="100000">
                <a:schemeClr val="fol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5244" name="Oval 12"/>
          <p:cNvSpPr>
            <a:spLocks noChangeArrowheads="1"/>
          </p:cNvSpPr>
          <p:nvPr/>
        </p:nvSpPr>
        <p:spPr bwMode="gray">
          <a:xfrm>
            <a:off x="896938" y="2519363"/>
            <a:ext cx="1878013" cy="919163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54118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5245" name="Oval 13"/>
          <p:cNvSpPr>
            <a:spLocks noChangeArrowheads="1"/>
          </p:cNvSpPr>
          <p:nvPr/>
        </p:nvSpPr>
        <p:spPr bwMode="gray">
          <a:xfrm>
            <a:off x="900113" y="2540000"/>
            <a:ext cx="1878013" cy="919163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63529"/>
                  <a:invGamma/>
                </a:schemeClr>
              </a:gs>
              <a:gs pos="100000">
                <a:schemeClr val="fol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7900" name="Oval 14"/>
          <p:cNvSpPr/>
          <p:nvPr/>
        </p:nvSpPr>
        <p:spPr>
          <a:xfrm>
            <a:off x="990600" y="2547938"/>
            <a:ext cx="1690688" cy="862012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 anchor="ctr">
            <a:spAutoFit/>
          </a:bodyPr>
          <a:p>
            <a:endParaRPr lang="zh-CN" altLang="en-US" dirty="0"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37901" name="Group 15"/>
          <p:cNvGrpSpPr/>
          <p:nvPr/>
        </p:nvGrpSpPr>
        <p:grpSpPr>
          <a:xfrm>
            <a:off x="1017588" y="2159000"/>
            <a:ext cx="1636712" cy="1636713"/>
            <a:chOff x="4166" y="1706"/>
            <a:chExt cx="1252" cy="1252"/>
          </a:xfrm>
        </p:grpSpPr>
        <p:sp>
          <p:nvSpPr>
            <p:cNvPr id="37902" name="Oval 16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03" name="Oval 17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04" name="Oval 18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05" name="Oval 19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</p:grpSp>
      <p:sp>
        <p:nvSpPr>
          <p:cNvPr id="95252" name="Oval 20"/>
          <p:cNvSpPr>
            <a:spLocks noChangeArrowheads="1"/>
          </p:cNvSpPr>
          <p:nvPr/>
        </p:nvSpPr>
        <p:spPr bwMode="gray">
          <a:xfrm>
            <a:off x="3492500" y="2484438"/>
            <a:ext cx="942975" cy="1001713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5253" name="Oval 21"/>
          <p:cNvSpPr>
            <a:spLocks noChangeArrowheads="1"/>
          </p:cNvSpPr>
          <p:nvPr/>
        </p:nvSpPr>
        <p:spPr bwMode="gray">
          <a:xfrm>
            <a:off x="3492500" y="2484438"/>
            <a:ext cx="942975" cy="1001713"/>
          </a:xfrm>
          <a:prstGeom prst="ellipse">
            <a:avLst/>
          </a:prstGeom>
          <a:gradFill rotWithShape="1">
            <a:gsLst>
              <a:gs pos="0">
                <a:schemeClr val="accent1">
                  <a:alpha val="32001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5254" name="Oval 22"/>
          <p:cNvSpPr>
            <a:spLocks noChangeArrowheads="1"/>
          </p:cNvSpPr>
          <p:nvPr/>
        </p:nvSpPr>
        <p:spPr bwMode="gray">
          <a:xfrm>
            <a:off x="3633788" y="2525713"/>
            <a:ext cx="1878013" cy="919163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54118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5255" name="Oval 23"/>
          <p:cNvSpPr>
            <a:spLocks noChangeArrowheads="1"/>
          </p:cNvSpPr>
          <p:nvPr/>
        </p:nvSpPr>
        <p:spPr bwMode="gray">
          <a:xfrm>
            <a:off x="3635375" y="2528888"/>
            <a:ext cx="1878013" cy="919163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63529"/>
                  <a:invGamma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7910" name="Oval 24"/>
          <p:cNvSpPr/>
          <p:nvPr/>
        </p:nvSpPr>
        <p:spPr>
          <a:xfrm>
            <a:off x="3727450" y="2554288"/>
            <a:ext cx="1690688" cy="862012"/>
          </a:xfrm>
          <a:prstGeom prst="ellipse">
            <a:avLst/>
          </a:prstGeom>
          <a:solidFill>
            <a:srgbClr val="333333"/>
          </a:solidFill>
          <a:ln w="38100">
            <a:noFill/>
          </a:ln>
        </p:spPr>
        <p:txBody>
          <a:bodyPr anchor="ctr">
            <a:spAutoFit/>
          </a:bodyPr>
          <a:p>
            <a:endParaRPr lang="zh-CN" altLang="en-US" dirty="0"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37911" name="Group 25"/>
          <p:cNvGrpSpPr/>
          <p:nvPr/>
        </p:nvGrpSpPr>
        <p:grpSpPr>
          <a:xfrm>
            <a:off x="3754438" y="2159000"/>
            <a:ext cx="1636712" cy="1636713"/>
            <a:chOff x="4166" y="1706"/>
            <a:chExt cx="1252" cy="1252"/>
          </a:xfrm>
        </p:grpSpPr>
        <p:sp>
          <p:nvSpPr>
            <p:cNvPr id="37912" name="Oval 26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13" name="Oval 27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14" name="Oval 28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15" name="Oval 29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</p:grpSp>
      <p:grpSp>
        <p:nvGrpSpPr>
          <p:cNvPr id="37916" name="Group 30"/>
          <p:cNvGrpSpPr/>
          <p:nvPr/>
        </p:nvGrpSpPr>
        <p:grpSpPr>
          <a:xfrm>
            <a:off x="6500813" y="2159000"/>
            <a:ext cx="1636712" cy="1636713"/>
            <a:chOff x="4166" y="1706"/>
            <a:chExt cx="1252" cy="1252"/>
          </a:xfrm>
        </p:grpSpPr>
        <p:sp>
          <p:nvSpPr>
            <p:cNvPr id="37917" name="Oval 31"/>
            <p:cNvSpPr/>
            <p:nvPr/>
          </p:nvSpPr>
          <p:spPr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18" name="Oval 32"/>
            <p:cNvSpPr/>
            <p:nvPr/>
          </p:nvSpPr>
          <p:spPr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19" name="Oval 33"/>
            <p:cNvSpPr/>
            <p:nvPr/>
          </p:nvSpPr>
          <p:spPr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20" name="Oval 34"/>
            <p:cNvSpPr/>
            <p:nvPr/>
          </p:nvSpPr>
          <p:spPr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vert="eaVert"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</p:grpSp>
      <p:sp>
        <p:nvSpPr>
          <p:cNvPr id="37921" name="Text Box 35"/>
          <p:cNvSpPr txBox="1"/>
          <p:nvPr/>
        </p:nvSpPr>
        <p:spPr>
          <a:xfrm>
            <a:off x="1120775" y="2492375"/>
            <a:ext cx="1406525" cy="11985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宣传教育</a:t>
            </a:r>
            <a:endParaRPr lang="en-US" altLang="zh-CN" sz="2400" b="1" dirty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是最好的</a:t>
            </a:r>
            <a:endParaRPr lang="en-US" altLang="zh-CN" sz="2400" b="1" dirty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疫苗</a:t>
            </a:r>
            <a:endParaRPr lang="zh-CN" altLang="en-US" sz="2400" b="1" dirty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7922" name="Text Box 36"/>
          <p:cNvSpPr txBox="1"/>
          <p:nvPr/>
        </p:nvSpPr>
        <p:spPr>
          <a:xfrm>
            <a:off x="3578225" y="2428875"/>
            <a:ext cx="2019300" cy="8302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检测是最有</a:t>
            </a:r>
            <a:endParaRPr lang="en-US" altLang="zh-CN" sz="2400" b="1" dirty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效的干预方法</a:t>
            </a:r>
            <a:endParaRPr lang="zh-CN" altLang="en-US" sz="2400" b="1" dirty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7923" name="Text Box 37"/>
          <p:cNvSpPr txBox="1"/>
          <p:nvPr/>
        </p:nvSpPr>
        <p:spPr>
          <a:xfrm>
            <a:off x="6575425" y="2751138"/>
            <a:ext cx="1585913" cy="4286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 eaLnBrk="0" hangingPunct="0"/>
            <a:r>
              <a:rPr lang="zh-CN" altLang="en-US" sz="2200" b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治疗即预防</a:t>
            </a:r>
            <a:endParaRPr lang="zh-CN" altLang="en-US" sz="2200" b="1" dirty="0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7924" name="Rectangle 39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p>
            <a:r>
              <a:rPr lang="zh-CN" altLang="en-US" dirty="0">
                <a:solidFill>
                  <a:srgbClr val="FF0000"/>
                </a:solidFill>
                <a:latin typeface="楷体" charset="-122"/>
                <a:ea typeface="楷体" charset="-122"/>
              </a:rPr>
              <a:t>艾滋病的防治策略</a:t>
            </a:r>
            <a:endParaRPr lang="zh-CN" altLang="en-US" dirty="0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grpSp>
        <p:nvGrpSpPr>
          <p:cNvPr id="37925" name="Group 41"/>
          <p:cNvGrpSpPr/>
          <p:nvPr/>
        </p:nvGrpSpPr>
        <p:grpSpPr>
          <a:xfrm>
            <a:off x="0" y="4581525"/>
            <a:ext cx="9144000" cy="990600"/>
            <a:chOff x="1872" y="1824"/>
            <a:chExt cx="2014" cy="1821"/>
          </a:xfrm>
        </p:grpSpPr>
        <p:sp>
          <p:nvSpPr>
            <p:cNvPr id="95274" name="AutoShape 42"/>
            <p:cNvSpPr>
              <a:spLocks noChangeArrowheads="1"/>
            </p:cNvSpPr>
            <p:nvPr/>
          </p:nvSpPr>
          <p:spPr bwMode="gray">
            <a:xfrm rot="16200000" flipH="1">
              <a:off x="1812" y="2517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5275" name="AutoShape 43"/>
            <p:cNvSpPr>
              <a:spLocks noChangeArrowheads="1"/>
            </p:cNvSpPr>
            <p:nvPr/>
          </p:nvSpPr>
          <p:spPr bwMode="gray">
            <a:xfrm rot="5400000" flipH="1">
              <a:off x="3620" y="2485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5276" name="AutoShape 44"/>
            <p:cNvSpPr>
              <a:spLocks noChangeArrowheads="1"/>
            </p:cNvSpPr>
            <p:nvPr/>
          </p:nvSpPr>
          <p:spPr bwMode="gray">
            <a:xfrm rot="10800000" flipH="1">
              <a:off x="2725" y="3438"/>
              <a:ext cx="308" cy="207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37929" name="Oval 45"/>
            <p:cNvSpPr/>
            <p:nvPr/>
          </p:nvSpPr>
          <p:spPr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  <a:tileRect/>
            </a:gradFill>
            <a:ln w="571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7930" name="Oval 46"/>
            <p:cNvSpPr/>
            <p:nvPr/>
          </p:nvSpPr>
          <p:spPr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/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5279" name="Oval 47"/>
            <p:cNvSpPr>
              <a:spLocks noChangeArrowheads="1"/>
            </p:cNvSpPr>
            <p:nvPr/>
          </p:nvSpPr>
          <p:spPr bwMode="gray">
            <a:xfrm>
              <a:off x="2254" y="1999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37932" name="Oval 48"/>
            <p:cNvSpPr/>
            <p:nvPr/>
          </p:nvSpPr>
          <p:spPr>
            <a:xfrm>
              <a:off x="2254" y="2000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  <a:tileRect/>
            </a:gradFill>
            <a:ln w="38100">
              <a:noFill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95281" name="Oval 49"/>
            <p:cNvSpPr>
              <a:spLocks noChangeArrowheads="1"/>
            </p:cNvSpPr>
            <p:nvPr/>
          </p:nvSpPr>
          <p:spPr bwMode="gray">
            <a:xfrm>
              <a:off x="2337" y="2084"/>
              <a:ext cx="1096" cy="109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37934" name="Oval 50"/>
            <p:cNvSpPr/>
            <p:nvPr/>
          </p:nvSpPr>
          <p:spPr>
            <a:xfrm>
              <a:off x="2337" y="2034"/>
              <a:ext cx="1096" cy="1273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  <a:tileRect/>
            </a:gradFill>
            <a:ln w="38100">
              <a:noFill/>
            </a:ln>
          </p:spPr>
          <p:txBody>
            <a:bodyPr anchor="ctr">
              <a:spAutoFit/>
            </a:bodyPr>
            <a:p>
              <a:pPr algn="ctr"/>
              <a:r>
                <a:rPr lang="zh-CN" altLang="en-US" sz="2600" b="1" dirty="0">
                  <a:solidFill>
                    <a:schemeClr val="bg1"/>
                  </a:solidFill>
                  <a:latin typeface="Arial" pitchFamily="34" charset="0"/>
                  <a:ea typeface="楷体_GB2312" pitchFamily="49" charset="-122"/>
                </a:rPr>
                <a:t>现阶段</a:t>
              </a:r>
              <a:endParaRPr lang="zh-CN" altLang="en-US" sz="2600" b="1" dirty="0">
                <a:solidFill>
                  <a:schemeClr val="bg1"/>
                </a:solidFill>
                <a:latin typeface="Arial" pitchFamily="34" charset="0"/>
                <a:ea typeface="楷体_GB2312" pitchFamily="49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 sz="3600">
                <a:solidFill>
                  <a:srgbClr val="FF0000"/>
                </a:solidFill>
                <a:latin typeface="楷体" charset="-122"/>
                <a:ea typeface="楷体" charset="-122"/>
              </a:rPr>
              <a:t>检测是知晓艾滋病感染状况的唯一途径！</a:t>
            </a:r>
            <a:endParaRPr lang="zh-CN" altLang="en-US" sz="3600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8914" name="文本占位符 2"/>
          <p:cNvSpPr>
            <a:spLocks noGrp="1"/>
          </p:cNvSpPr>
          <p:nvPr>
            <p:ph type="body"/>
          </p:nvPr>
        </p:nvSpPr>
        <p:spPr>
          <a:xfrm>
            <a:off x="601663" y="1314450"/>
            <a:ext cx="8085137" cy="4525963"/>
          </a:xfrm>
        </p:spPr>
        <p:txBody>
          <a:bodyPr lIns="91440" tIns="45720" rIns="91440" bIns="45720" anchor="t"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2000">
                <a:hlinkClick r:id="rId1" action="ppaction://hlinkfile"/>
              </a:rPr>
              <a:t>为啥要检测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2000">
                <a:hlinkClick r:id="rId2" action="ppaction://hlinkfile"/>
              </a:rPr>
              <a:t>你要检测吗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2000">
                <a:hlinkClick r:id="rId3" action="ppaction://hlinkfile"/>
              </a:rPr>
              <a:t>你要啥时候检测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2000">
                <a:hlinkClick r:id="rId4" action="ppaction://hlinkfile"/>
              </a:rPr>
              <a:t>你要去哪里检测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2000">
                <a:hlinkClick r:id="rId5" action="ppaction://hlinkfile"/>
              </a:rPr>
              <a:t>检测阳性该怎么办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2000">
                <a:hlinkClick r:id="rId6" action="ppaction://hlinkfile"/>
              </a:rPr>
              <a:t>艾滋病可以自检吗</a:t>
            </a:r>
            <a:endParaRPr lang="zh-CN" altLang="en-US" sz="2000"/>
          </a:p>
          <a:p>
            <a:pPr>
              <a:lnSpc>
                <a:spcPct val="120000"/>
              </a:lnSpc>
              <a:spcBef>
                <a:spcPts val="1200"/>
              </a:spcBef>
            </a:pPr>
            <a:endParaRPr lang="zh-CN" altLang="en-US" sz="2000"/>
          </a:p>
        </p:txBody>
      </p:sp>
      <p:sp>
        <p:nvSpPr>
          <p:cNvPr id="38915" name="内容占位符 2"/>
          <p:cNvSpPr>
            <a:spLocks noGrp="1"/>
          </p:cNvSpPr>
          <p:nvPr/>
        </p:nvSpPr>
        <p:spPr>
          <a:xfrm>
            <a:off x="457200" y="1165225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>
              <a:lnSpc>
                <a:spcPct val="120000"/>
              </a:lnSpc>
              <a:spcBef>
                <a:spcPts val="1200"/>
              </a:spcBef>
            </a:pPr>
            <a:endParaRPr lang="zh-CN" altLang="en-US" sz="3200"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38916" name="图片 3" descr="检测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4388" y="1314450"/>
            <a:ext cx="3259137" cy="2157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17" name="文本框 1"/>
          <p:cNvSpPr txBox="1"/>
          <p:nvPr/>
        </p:nvSpPr>
        <p:spPr>
          <a:xfrm>
            <a:off x="668338" y="4622800"/>
            <a:ext cx="7523162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2400">
                <a:latin typeface="楷体" charset="-122"/>
                <a:ea typeface="楷体" charset="-122"/>
              </a:rPr>
              <a:t>门头沟区疾控中心咨询检测电话：69820704</a:t>
            </a:r>
            <a:endParaRPr lang="zh-CN" altLang="en-US" sz="2400">
              <a:latin typeface="楷体" charset="-122"/>
              <a:ea typeface="楷体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标题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endParaRPr lang="zh-CN" altLang="en-US"/>
          </a:p>
        </p:txBody>
      </p:sp>
      <p:sp>
        <p:nvSpPr>
          <p:cNvPr id="39938" name="AutoShape 3"/>
          <p:cNvSpPr/>
          <p:nvPr/>
        </p:nvSpPr>
        <p:spPr>
          <a:xfrm>
            <a:off x="5562600" y="3095625"/>
            <a:ext cx="2286000" cy="2667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FF"/>
              </a:gs>
              <a:gs pos="100000">
                <a:srgbClr val="E3F1FF"/>
              </a:gs>
            </a:gsLst>
            <a:lin ang="5400000" scaled="1"/>
            <a:tileRect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pPr algn="ctr" eaLnBrk="0" hangingPunct="0"/>
            <a:endParaRPr lang="zh-CN" altLang="zh-CN" dirty="0">
              <a:latin typeface="Verdana" pitchFamily="34" charset="0"/>
              <a:ea typeface="宋体" pitchFamily="2" charset="-122"/>
            </a:endParaRPr>
          </a:p>
        </p:txBody>
      </p:sp>
      <p:sp>
        <p:nvSpPr>
          <p:cNvPr id="39939" name="AutoShape 4"/>
          <p:cNvSpPr/>
          <p:nvPr/>
        </p:nvSpPr>
        <p:spPr>
          <a:xfrm>
            <a:off x="1143000" y="3095625"/>
            <a:ext cx="2286000" cy="2667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FF"/>
              </a:gs>
              <a:gs pos="100000">
                <a:srgbClr val="E3F1FF"/>
              </a:gs>
            </a:gsLst>
            <a:lin ang="5400000" scaled="1"/>
            <a:tileRect/>
          </a:gradFill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pPr algn="ctr" eaLnBrk="0" hangingPunct="0"/>
            <a:endParaRPr lang="zh-CN" altLang="zh-CN" dirty="0">
              <a:latin typeface="Verdana" pitchFamily="34" charset="0"/>
              <a:ea typeface="宋体" pitchFamily="2" charset="-122"/>
            </a:endParaRPr>
          </a:p>
        </p:txBody>
      </p:sp>
      <p:sp>
        <p:nvSpPr>
          <p:cNvPr id="39940" name="Text Box 5"/>
          <p:cNvSpPr txBox="1"/>
          <p:nvPr/>
        </p:nvSpPr>
        <p:spPr>
          <a:xfrm>
            <a:off x="1258888" y="3357563"/>
            <a:ext cx="2098675" cy="20304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en-US" sz="2100" b="1" dirty="0">
                <a:latin typeface="Arial" pitchFamily="34" charset="0"/>
                <a:ea typeface="宋体" pitchFamily="2" charset="-122"/>
              </a:rPr>
              <a:t>对个体：</a:t>
            </a:r>
            <a:endParaRPr lang="en-US" altLang="zh-CN" sz="2100" b="1" dirty="0">
              <a:latin typeface="Arial" pitchFamily="34" charset="0"/>
              <a:ea typeface="宋体" pitchFamily="2" charset="-122"/>
            </a:endParaRPr>
          </a:p>
          <a:p>
            <a:r>
              <a:rPr lang="en-US" altLang="en-US" sz="2100" b="1" dirty="0">
                <a:latin typeface="Arial" pitchFamily="34" charset="0"/>
                <a:ea typeface="宋体" pitchFamily="2" charset="-122"/>
                <a:sym typeface="宋体" pitchFamily="2" charset="-122"/>
              </a:rPr>
              <a:t>抑制病毒在体内复制，保护自身免疫系统不被破坏，延缓甚至阻止病程发展</a:t>
            </a:r>
            <a:endParaRPr lang="en-US" altLang="en-US" sz="2100" b="1" dirty="0">
              <a:latin typeface="Arial" pitchFamily="34" charset="0"/>
              <a:ea typeface="宋体" pitchFamily="2" charset="-122"/>
              <a:sym typeface="宋体" pitchFamily="2" charset="-122"/>
            </a:endParaRPr>
          </a:p>
        </p:txBody>
      </p:sp>
      <p:sp>
        <p:nvSpPr>
          <p:cNvPr id="39941" name="AutoShape 6"/>
          <p:cNvSpPr>
            <a:spLocks noChangeAspect="1" noTextEdit="1"/>
          </p:cNvSpPr>
          <p:nvPr/>
        </p:nvSpPr>
        <p:spPr>
          <a:xfrm>
            <a:off x="3222625" y="2995613"/>
            <a:ext cx="909638" cy="1244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9942" name="Freeform 7"/>
          <p:cNvSpPr/>
          <p:nvPr/>
        </p:nvSpPr>
        <p:spPr>
          <a:xfrm>
            <a:off x="3222625" y="2998788"/>
            <a:ext cx="903288" cy="1241425"/>
          </a:xfrm>
          <a:custGeom>
            <a:avLst/>
            <a:gdLst/>
            <a:ahLst/>
            <a:cxnLst>
              <a:cxn ang="0">
                <a:pos x="903288" y="0"/>
              </a:cxn>
              <a:cxn ang="0">
                <a:pos x="900173" y="140010"/>
              </a:cxn>
              <a:cxn ang="0">
                <a:pos x="884599" y="270687"/>
              </a:cxn>
              <a:cxn ang="0">
                <a:pos x="859681" y="392029"/>
              </a:cxn>
              <a:cxn ang="0">
                <a:pos x="819189" y="504037"/>
              </a:cxn>
              <a:cxn ang="0">
                <a:pos x="769352" y="606711"/>
              </a:cxn>
              <a:cxn ang="0">
                <a:pos x="703942" y="700052"/>
              </a:cxn>
              <a:cxn ang="0">
                <a:pos x="626072" y="790281"/>
              </a:cxn>
              <a:cxn ang="0">
                <a:pos x="532628" y="871176"/>
              </a:cxn>
              <a:cxn ang="0">
                <a:pos x="420496" y="948959"/>
              </a:cxn>
              <a:cxn ang="0">
                <a:pos x="292790" y="1020520"/>
              </a:cxn>
              <a:cxn ang="0">
                <a:pos x="292790" y="1241425"/>
              </a:cxn>
              <a:cxn ang="0">
                <a:pos x="0" y="799615"/>
              </a:cxn>
              <a:cxn ang="0">
                <a:pos x="292790" y="357804"/>
              </a:cxn>
              <a:cxn ang="0">
                <a:pos x="292790" y="578709"/>
              </a:cxn>
              <a:cxn ang="0">
                <a:pos x="348856" y="572487"/>
              </a:cxn>
              <a:cxn ang="0">
                <a:pos x="411152" y="553819"/>
              </a:cxn>
              <a:cxn ang="0">
                <a:pos x="476562" y="522705"/>
              </a:cxn>
              <a:cxn ang="0">
                <a:pos x="541973" y="482258"/>
              </a:cxn>
              <a:cxn ang="0">
                <a:pos x="610498" y="435588"/>
              </a:cxn>
              <a:cxn ang="0">
                <a:pos x="672794" y="382695"/>
              </a:cxn>
              <a:cxn ang="0">
                <a:pos x="735089" y="323579"/>
              </a:cxn>
              <a:cxn ang="0">
                <a:pos x="788041" y="258241"/>
              </a:cxn>
              <a:cxn ang="0">
                <a:pos x="834763" y="192903"/>
              </a:cxn>
              <a:cxn ang="0">
                <a:pos x="869025" y="127565"/>
              </a:cxn>
              <a:cxn ang="0">
                <a:pos x="893944" y="62227"/>
              </a:cxn>
              <a:cxn ang="0">
                <a:pos x="900173" y="0"/>
              </a:cxn>
              <a:cxn ang="0">
                <a:pos x="903288" y="0"/>
              </a:cxn>
            </a:cxnLst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chemeClr val="accent2">
              <a:alpha val="76076"/>
            </a:schemeClr>
          </a:solidFill>
          <a:ln w="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9943" name="AutoShape 8"/>
          <p:cNvSpPr>
            <a:spLocks noChangeAspect="1" noTextEdit="1"/>
          </p:cNvSpPr>
          <p:nvPr/>
        </p:nvSpPr>
        <p:spPr>
          <a:xfrm flipH="1">
            <a:off x="4868863" y="2995613"/>
            <a:ext cx="909637" cy="1244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9944" name="Freeform 9"/>
          <p:cNvSpPr/>
          <p:nvPr/>
        </p:nvSpPr>
        <p:spPr>
          <a:xfrm flipH="1">
            <a:off x="4875213" y="2998788"/>
            <a:ext cx="903287" cy="1241425"/>
          </a:xfrm>
          <a:custGeom>
            <a:avLst/>
            <a:gdLst/>
            <a:ahLst/>
            <a:cxnLst>
              <a:cxn ang="0">
                <a:pos x="903287" y="0"/>
              </a:cxn>
              <a:cxn ang="0">
                <a:pos x="900172" y="140010"/>
              </a:cxn>
              <a:cxn ang="0">
                <a:pos x="884598" y="270687"/>
              </a:cxn>
              <a:cxn ang="0">
                <a:pos x="859680" y="392029"/>
              </a:cxn>
              <a:cxn ang="0">
                <a:pos x="819188" y="504037"/>
              </a:cxn>
              <a:cxn ang="0">
                <a:pos x="769351" y="606711"/>
              </a:cxn>
              <a:cxn ang="0">
                <a:pos x="703941" y="700052"/>
              </a:cxn>
              <a:cxn ang="0">
                <a:pos x="626071" y="790281"/>
              </a:cxn>
              <a:cxn ang="0">
                <a:pos x="532628" y="871176"/>
              </a:cxn>
              <a:cxn ang="0">
                <a:pos x="420496" y="948959"/>
              </a:cxn>
              <a:cxn ang="0">
                <a:pos x="292790" y="1020520"/>
              </a:cxn>
              <a:cxn ang="0">
                <a:pos x="292790" y="1241425"/>
              </a:cxn>
              <a:cxn ang="0">
                <a:pos x="0" y="799615"/>
              </a:cxn>
              <a:cxn ang="0">
                <a:pos x="292790" y="357804"/>
              </a:cxn>
              <a:cxn ang="0">
                <a:pos x="292790" y="578709"/>
              </a:cxn>
              <a:cxn ang="0">
                <a:pos x="348856" y="572487"/>
              </a:cxn>
              <a:cxn ang="0">
                <a:pos x="411151" y="553819"/>
              </a:cxn>
              <a:cxn ang="0">
                <a:pos x="476562" y="522705"/>
              </a:cxn>
              <a:cxn ang="0">
                <a:pos x="541972" y="482258"/>
              </a:cxn>
              <a:cxn ang="0">
                <a:pos x="610497" y="435588"/>
              </a:cxn>
              <a:cxn ang="0">
                <a:pos x="672793" y="382695"/>
              </a:cxn>
              <a:cxn ang="0">
                <a:pos x="735089" y="323579"/>
              </a:cxn>
              <a:cxn ang="0">
                <a:pos x="788040" y="258241"/>
              </a:cxn>
              <a:cxn ang="0">
                <a:pos x="834762" y="192903"/>
              </a:cxn>
              <a:cxn ang="0">
                <a:pos x="869024" y="127565"/>
              </a:cxn>
              <a:cxn ang="0">
                <a:pos x="893943" y="62227"/>
              </a:cxn>
              <a:cxn ang="0">
                <a:pos x="900172" y="0"/>
              </a:cxn>
              <a:cxn ang="0">
                <a:pos x="903287" y="0"/>
              </a:cxn>
            </a:cxnLst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chemeClr val="accent2">
              <a:alpha val="79999"/>
            </a:schemeClr>
          </a:solidFill>
          <a:ln w="0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9945" name="Group 10"/>
          <p:cNvGrpSpPr/>
          <p:nvPr/>
        </p:nvGrpSpPr>
        <p:grpSpPr>
          <a:xfrm>
            <a:off x="3059113" y="1341438"/>
            <a:ext cx="2998787" cy="1601787"/>
            <a:chOff x="1997" y="1314"/>
            <a:chExt cx="1889" cy="1009"/>
          </a:xfrm>
        </p:grpSpPr>
        <p:grpSp>
          <p:nvGrpSpPr>
            <p:cNvPr id="39946" name="Group 11"/>
            <p:cNvGrpSpPr/>
            <p:nvPr/>
          </p:nvGrpSpPr>
          <p:grpSpPr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93196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93197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93198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</a:ln>
            <a:effectLst/>
          </p:spPr>
          <p:txBody>
            <a:bodyPr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3199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</a:ln>
            <a:effectLst/>
          </p:spPr>
          <p:txBody>
            <a:bodyPr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3200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</a:ln>
            <a:effectLst/>
          </p:spPr>
          <p:txBody>
            <a:bodyPr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3201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</a:ln>
            <a:effectLst/>
          </p:spPr>
          <p:txBody>
            <a:bodyPr vert="eaVert"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sp>
        <p:nvSpPr>
          <p:cNvPr id="39953" name="Text Box 18"/>
          <p:cNvSpPr txBox="1"/>
          <p:nvPr/>
        </p:nvSpPr>
        <p:spPr>
          <a:xfrm>
            <a:off x="3506788" y="1714500"/>
            <a:ext cx="2224087" cy="6318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 eaLnBrk="0" hangingPunct="0"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charset="-122"/>
                <a:ea typeface="楷体" charset="-122"/>
              </a:rPr>
              <a:t>治疗即预防</a:t>
            </a:r>
            <a:endParaRPr lang="zh-CN" altLang="en-US" sz="3200" b="1" dirty="0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9954" name="Text Box 19"/>
          <p:cNvSpPr txBox="1"/>
          <p:nvPr/>
        </p:nvSpPr>
        <p:spPr>
          <a:xfrm>
            <a:off x="5724525" y="3500438"/>
            <a:ext cx="2038350" cy="11064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en-US" sz="2200" b="1" dirty="0">
                <a:latin typeface="Arial" pitchFamily="34" charset="0"/>
                <a:ea typeface="宋体" pitchFamily="2" charset="-122"/>
              </a:rPr>
              <a:t>对他人：</a:t>
            </a:r>
            <a:endParaRPr lang="en-US" altLang="zh-CN" sz="2200" b="1" dirty="0">
              <a:latin typeface="Arial" pitchFamily="34" charset="0"/>
              <a:ea typeface="宋体" pitchFamily="2" charset="-122"/>
            </a:endParaRPr>
          </a:p>
          <a:p>
            <a:r>
              <a:rPr lang="en-US" altLang="en-US" sz="2200" b="1" dirty="0">
                <a:latin typeface="Arial" pitchFamily="34" charset="0"/>
                <a:ea typeface="宋体" pitchFamily="2" charset="-122"/>
              </a:rPr>
              <a:t>降低传染性，减少传播几率</a:t>
            </a:r>
            <a:endParaRPr lang="en-US" altLang="en-US" sz="2200" b="1" dirty="0"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>
                <a:solidFill>
                  <a:srgbClr val="FF0000"/>
                </a:solidFill>
                <a:latin typeface="楷体" charset="-122"/>
                <a:ea typeface="楷体" charset="-122"/>
                <a:sym typeface="+mn-ea"/>
              </a:rPr>
              <a:t>预防艾滋病的后悔药来啦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l">
              <a:lnSpc>
                <a:spcPct val="130000"/>
              </a:lnSpc>
            </a:pPr>
            <a:r>
              <a:rPr lang="zh-CN" altLang="en-US" sz="2800" dirty="0">
                <a:sym typeface="+mn-ea"/>
              </a:rPr>
              <a:t>在暴露前、或暴露后</a:t>
            </a:r>
            <a:r>
              <a:rPr lang="zh-CN" altLang="zh-CN" sz="2800" dirty="0">
                <a:sym typeface="+mn-ea"/>
              </a:rPr>
              <a:t>72</a:t>
            </a:r>
            <a:r>
              <a:rPr lang="zh-CN" altLang="en-US" sz="2800" dirty="0">
                <a:sym typeface="+mn-ea"/>
              </a:rPr>
              <a:t>小时内预防用药可减少艾滋病病毒感染的风险</a:t>
            </a:r>
            <a:endParaRPr lang="zh-CN" altLang="en-US" dirty="0"/>
          </a:p>
          <a:p>
            <a:pPr lvl="1" indent="-213995" algn="l">
              <a:lnSpc>
                <a:spcPct val="130000"/>
              </a:lnSpc>
            </a:pPr>
            <a:r>
              <a:rPr lang="zh-CN" altLang="zh-CN" sz="2800" dirty="0">
                <a:sym typeface="+mn-ea"/>
              </a:rPr>
              <a:t>承担机构：</a:t>
            </a:r>
            <a:endParaRPr lang="zh-CN" altLang="zh-CN" dirty="0"/>
          </a:p>
          <a:p>
            <a:pPr lvl="2" algn="l">
              <a:lnSpc>
                <a:spcPct val="90000"/>
              </a:lnSpc>
            </a:pPr>
            <a:r>
              <a:rPr lang="zh-CN" altLang="zh-CN" sz="2400" dirty="0">
                <a:sym typeface="+mn-ea"/>
              </a:rPr>
              <a:t>地坛医院</a:t>
            </a:r>
            <a:endParaRPr lang="zh-CN" altLang="zh-CN" dirty="0"/>
          </a:p>
          <a:p>
            <a:pPr lvl="2" algn="l">
              <a:lnSpc>
                <a:spcPct val="90000"/>
              </a:lnSpc>
            </a:pPr>
            <a:r>
              <a:rPr lang="zh-CN" altLang="zh-CN" sz="2400" dirty="0">
                <a:sym typeface="+mn-ea"/>
              </a:rPr>
              <a:t>佑安医院</a:t>
            </a:r>
            <a:endParaRPr lang="zh-CN" altLang="zh-CN" dirty="0"/>
          </a:p>
          <a:p>
            <a:pPr lvl="2" algn="l">
              <a:lnSpc>
                <a:spcPct val="90000"/>
              </a:lnSpc>
            </a:pPr>
            <a:r>
              <a:rPr lang="zh-CN" altLang="zh-CN" sz="2400" dirty="0">
                <a:sym typeface="+mn-ea"/>
              </a:rPr>
              <a:t>中国人民解放军总院第五医学中心北院区（原三</a:t>
            </a:r>
            <a:r>
              <a:rPr lang="en-US" altLang="zh-CN" sz="2400" dirty="0">
                <a:sym typeface="+mn-ea"/>
              </a:rPr>
              <a:t>0</a:t>
            </a:r>
            <a:r>
              <a:rPr lang="zh-CN" altLang="en-US" sz="2400" dirty="0">
                <a:sym typeface="+mn-ea"/>
              </a:rPr>
              <a:t>二）</a:t>
            </a:r>
            <a:endParaRPr lang="zh-CN" altLang="en-US" dirty="0"/>
          </a:p>
          <a:p>
            <a:pPr lvl="2" algn="l">
              <a:lnSpc>
                <a:spcPct val="90000"/>
              </a:lnSpc>
            </a:pPr>
            <a:r>
              <a:rPr lang="zh-CN" altLang="en-US" sz="2400" dirty="0">
                <a:sym typeface="+mn-ea"/>
              </a:rPr>
              <a:t>协和医院</a:t>
            </a:r>
            <a:endParaRPr lang="zh-CN" altLang="en-US" dirty="0"/>
          </a:p>
          <a:p>
            <a:endParaRPr lang="zh-CN" altLang="en-US"/>
          </a:p>
        </p:txBody>
      </p:sp>
      <p:pic>
        <p:nvPicPr>
          <p:cNvPr id="44036" name="Picture 4" descr="G:\GIF文件\箭头等\0050.g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66700"/>
            <a:ext cx="1085850" cy="133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安全套可以有效预防艾滋病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pic>
        <p:nvPicPr>
          <p:cNvPr id="41986" name="图片 3" descr="安全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800" y="1357313"/>
            <a:ext cx="2155825" cy="2609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7" name="内容占位符 4"/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4500563" y="1539875"/>
            <a:ext cx="4525962" cy="4525963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</p:pic>
      <p:pic>
        <p:nvPicPr>
          <p:cNvPr id="41988" name="图片 1073742851" descr="小丽姨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550" y="3967163"/>
            <a:ext cx="3149600" cy="28971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正确对待艾滋病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43010" name="内容占位符 2"/>
          <p:cNvSpPr>
            <a:spLocks noGrp="1"/>
          </p:cNvSpPr>
          <p:nvPr>
            <p:ph/>
          </p:nvPr>
        </p:nvSpPr>
        <p:spPr>
          <a:xfrm>
            <a:off x="0" y="1111250"/>
            <a:ext cx="8229600" cy="4525963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91440" tIns="45720" rIns="91440" bIns="45720" anchor="t"/>
          <a:p>
            <a:pPr lvl="3">
              <a:lnSpc>
                <a:spcPct val="200000"/>
              </a:lnSpc>
              <a:spcBef>
                <a:spcPct val="0"/>
              </a:spcBef>
            </a:pPr>
            <a:r>
              <a:rPr lang="zh-CN" altLang="en-US" sz="3200"/>
              <a:t>不歧视</a:t>
            </a:r>
            <a:endParaRPr lang="zh-CN" altLang="en-US" sz="3200"/>
          </a:p>
          <a:p>
            <a:pPr lvl="3">
              <a:lnSpc>
                <a:spcPct val="200000"/>
              </a:lnSpc>
              <a:spcBef>
                <a:spcPct val="0"/>
              </a:spcBef>
            </a:pPr>
            <a:r>
              <a:rPr lang="zh-CN" altLang="en-US" sz="3200"/>
              <a:t>不恐惧</a:t>
            </a:r>
            <a:endParaRPr lang="zh-CN" altLang="en-US" sz="3200"/>
          </a:p>
          <a:p>
            <a:pPr lvl="3">
              <a:lnSpc>
                <a:spcPct val="200000"/>
              </a:lnSpc>
              <a:spcBef>
                <a:spcPct val="0"/>
              </a:spcBef>
            </a:pPr>
            <a:r>
              <a:rPr lang="zh-CN" altLang="en-US" sz="3200"/>
              <a:t>主动检测</a:t>
            </a:r>
            <a:endParaRPr lang="zh-CN" altLang="en-US" sz="3200"/>
          </a:p>
          <a:p>
            <a:pPr lvl="3">
              <a:lnSpc>
                <a:spcPct val="200000"/>
              </a:lnSpc>
              <a:spcBef>
                <a:spcPct val="0"/>
              </a:spcBef>
            </a:pPr>
            <a:r>
              <a:rPr lang="zh-CN" altLang="en-US" sz="3200"/>
              <a:t>积极治疗</a:t>
            </a:r>
            <a:endParaRPr lang="zh-CN" altLang="en-US" sz="3200"/>
          </a:p>
        </p:txBody>
      </p:sp>
      <p:pic>
        <p:nvPicPr>
          <p:cNvPr id="4301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3088" y="1111250"/>
            <a:ext cx="2962275" cy="2281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425" y="3449638"/>
            <a:ext cx="2143125" cy="2379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3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1895" y="3514408"/>
            <a:ext cx="2486025" cy="2314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301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8250" y="3926523"/>
            <a:ext cx="2143125" cy="2379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  <a:sym typeface="+mn-ea"/>
              </a:rPr>
              <a:t>正确对待艾滋病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pPr lvl="3" algn="l">
              <a:lnSpc>
                <a:spcPct val="200000"/>
              </a:lnSpc>
            </a:pPr>
            <a:r>
              <a:rPr lang="zh-CN" altLang="en-US">
                <a:sym typeface="+mn-ea"/>
              </a:rPr>
              <a:t>不歧视</a:t>
            </a:r>
            <a:endParaRPr lang="zh-CN" altLang="en-US" sz="3200"/>
          </a:p>
          <a:p>
            <a:pPr lvl="3" algn="l">
              <a:lnSpc>
                <a:spcPct val="200000"/>
              </a:lnSpc>
            </a:pPr>
            <a:r>
              <a:rPr lang="zh-CN" altLang="en-US">
                <a:sym typeface="+mn-ea"/>
              </a:rPr>
              <a:t>不恐惧</a:t>
            </a:r>
            <a:endParaRPr lang="zh-CN" altLang="en-US" sz="3200"/>
          </a:p>
          <a:p>
            <a:pPr lvl="3" algn="l">
              <a:lnSpc>
                <a:spcPct val="200000"/>
              </a:lnSpc>
            </a:pPr>
            <a:r>
              <a:rPr lang="zh-CN" altLang="en-US">
                <a:sym typeface="+mn-ea"/>
              </a:rPr>
              <a:t>主动检测</a:t>
            </a:r>
            <a:endParaRPr lang="zh-CN" altLang="en-US" sz="3200"/>
          </a:p>
          <a:p>
            <a:pPr lvl="3" algn="l">
              <a:lnSpc>
                <a:spcPct val="200000"/>
              </a:lnSpc>
            </a:pPr>
            <a:r>
              <a:rPr lang="zh-CN" altLang="en-US">
                <a:sym typeface="+mn-ea"/>
              </a:rPr>
              <a:t>积极治疗</a:t>
            </a:r>
            <a:endParaRPr lang="zh-CN" altLang="en-US"/>
          </a:p>
        </p:txBody>
      </p:sp>
      <p:pic>
        <p:nvPicPr>
          <p:cNvPr id="4301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998" y="1417955"/>
            <a:ext cx="2962275" cy="2281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3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06800" y="3811588"/>
            <a:ext cx="2486025" cy="2314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宣传视频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44034" name="文本占位符 2"/>
          <p:cNvSpPr>
            <a:spLocks noGrp="1"/>
          </p:cNvSpPr>
          <p:nvPr>
            <p:ph type="body" idx="1"/>
          </p:nvPr>
        </p:nvSpPr>
        <p:spPr/>
        <p:txBody>
          <a:bodyPr lIns="91440" tIns="45720" rIns="91440" bIns="45720" anchor="t"/>
          <a:p>
            <a:r>
              <a:rPr lang="zh-CN" altLang="en-US">
                <a:hlinkClick r:id="rId1" action="ppaction://hlinkfile"/>
              </a:rPr>
              <a:t>危险关系</a:t>
            </a:r>
            <a:endParaRPr lang="zh-CN" altLang="en-US">
              <a:hlinkClick r:id="rId1" action="ppaction://hlinkfile"/>
            </a:endParaRPr>
          </a:p>
          <a:p>
            <a:r>
              <a:rPr lang="zh-CN" altLang="en-US">
                <a:hlinkClick r:id="rId2" action="ppaction://hlinkfile"/>
              </a:rPr>
              <a:t>性病宣传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有奖问答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2740660"/>
            <a:ext cx="8229600" cy="1376680"/>
          </a:xfrm>
          <a:ln>
            <a:miter/>
          </a:ln>
        </p:spPr>
        <p:txBody>
          <a:bodyPr vert="horz" lIns="91440" tIns="45720" rIns="91440" bIns="45720" anchor="t"/>
          <a:p>
            <a:pPr marL="0" indent="0" algn="ctr" fontAlgn="auto">
              <a:buNone/>
            </a:pPr>
            <a:r>
              <a:rPr lang="zh-CN" altLang="en-US" strike="noStrike" noProof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输入含有艾滋病病毒的血液会感染吗？</a:t>
            </a:r>
            <a:endParaRPr lang="zh-CN" altLang="en-US" strike="noStrike" noProof="1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有奖问答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2740660"/>
            <a:ext cx="8229600" cy="1376680"/>
          </a:xfrm>
          <a:ln>
            <a:miter/>
          </a:ln>
        </p:spPr>
        <p:txBody>
          <a:bodyPr vert="horz" lIns="91440" tIns="45720" rIns="91440" bIns="45720" anchor="t"/>
          <a:p>
            <a:pPr marL="0" indent="0" algn="ctr" fontAlgn="auto">
              <a:buNone/>
            </a:pPr>
            <a:r>
              <a:rPr lang="zh-CN" altLang="en-US" sz="2800" strike="noStrike" noProof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与感染状况不明的人发生无套性行为会感染吗？</a:t>
            </a:r>
            <a:endParaRPr lang="zh-CN" altLang="en-US" sz="2800" strike="noStrike" noProof="1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有奖问答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2740660"/>
            <a:ext cx="8229600" cy="1376680"/>
          </a:xfrm>
          <a:ln>
            <a:miter/>
          </a:ln>
        </p:spPr>
        <p:txBody>
          <a:bodyPr vert="horz" lIns="91440" tIns="45720" rIns="91440" bIns="45720" anchor="t"/>
          <a:p>
            <a:pPr marL="0" indent="0" algn="ctr" fontAlgn="auto">
              <a:buNone/>
            </a:pPr>
            <a:r>
              <a:rPr lang="zh-CN" altLang="en-US" strike="noStrike" noProof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通过外表能判断一个人是否感染艾滋病吗？</a:t>
            </a:r>
            <a:endParaRPr lang="zh-CN" altLang="en-US" strike="noStrike" noProof="1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有奖问答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2740660"/>
            <a:ext cx="8229600" cy="1376680"/>
          </a:xfrm>
          <a:ln>
            <a:miter/>
          </a:ln>
        </p:spPr>
        <p:txBody>
          <a:bodyPr vert="horz" lIns="91440" tIns="45720" rIns="91440" bIns="45720" anchor="t"/>
          <a:p>
            <a:pPr marL="0" indent="0" algn="ctr" fontAlgn="auto">
              <a:buNone/>
            </a:pPr>
            <a:r>
              <a:rPr lang="zh-CN" altLang="en-US" sz="3600" strike="noStrike" noProof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世界艾滋病日是哪一天？</a:t>
            </a:r>
            <a:endParaRPr lang="zh-CN" altLang="en-US" sz="3600" strike="noStrike" noProof="1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有奖问答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2740660"/>
            <a:ext cx="8229600" cy="1376680"/>
          </a:xfrm>
          <a:ln>
            <a:miter/>
          </a:ln>
        </p:spPr>
        <p:txBody>
          <a:bodyPr vert="horz" lIns="91440" tIns="45720" rIns="91440" bIns="45720" anchor="t"/>
          <a:p>
            <a:pPr marL="0" indent="0" algn="ctr" fontAlgn="auto">
              <a:buNone/>
            </a:pPr>
            <a:r>
              <a:rPr lang="zh-CN" altLang="en-US" sz="3600" strike="noStrike" noProof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艾滋病感染者可以生下健康的宝宝吗？</a:t>
            </a:r>
            <a:endParaRPr lang="zh-CN" altLang="en-US" sz="3600" strike="noStrike" noProof="1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有奖问答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2740660"/>
            <a:ext cx="8229600" cy="1376680"/>
          </a:xfrm>
          <a:ln>
            <a:miter/>
          </a:ln>
        </p:spPr>
        <p:txBody>
          <a:bodyPr vert="horz" lIns="91440" tIns="45720" rIns="91440" bIns="45720" anchor="t"/>
          <a:p>
            <a:pPr marL="0" indent="0" algn="ctr" fontAlgn="auto">
              <a:buNone/>
            </a:pPr>
            <a:r>
              <a:rPr lang="zh-CN" altLang="en-US" sz="3600" strike="noStrike" noProof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拥抱可以传染艾滋病吗？</a:t>
            </a:r>
            <a:endParaRPr lang="zh-CN" altLang="en-US" sz="3600" strike="noStrike" noProof="1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有奖问答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2740660"/>
            <a:ext cx="8229600" cy="1376680"/>
          </a:xfrm>
          <a:ln>
            <a:miter/>
          </a:ln>
        </p:spPr>
        <p:txBody>
          <a:bodyPr vert="horz" lIns="91440" tIns="45720" rIns="91440" bIns="45720" anchor="t"/>
          <a:p>
            <a:pPr marL="0" indent="0" algn="ctr" fontAlgn="auto">
              <a:buNone/>
            </a:pPr>
            <a:r>
              <a:rPr lang="zh-CN" altLang="en-US" sz="3600" strike="noStrike" noProof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母乳喂养可以造成艾滋病的传播吗？</a:t>
            </a:r>
            <a:endParaRPr lang="zh-CN" altLang="en-US" sz="3600" strike="noStrike" noProof="1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5" name="标题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p>
            <a:r>
              <a:rPr lang="zh-CN" altLang="en-US">
                <a:solidFill>
                  <a:srgbClr val="FF0000"/>
                </a:solidFill>
                <a:latin typeface="楷体" charset="-122"/>
                <a:ea typeface="楷体" charset="-122"/>
              </a:rPr>
              <a:t>有奖问答</a:t>
            </a:r>
            <a:endParaRPr lang="zh-CN" altLang="en-US">
              <a:solidFill>
                <a:srgbClr val="FF0000"/>
              </a:solidFill>
              <a:latin typeface="楷体" charset="-122"/>
              <a:ea typeface="楷体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2740660"/>
            <a:ext cx="8229600" cy="1376680"/>
          </a:xfrm>
          <a:ln>
            <a:miter/>
          </a:ln>
        </p:spPr>
        <p:txBody>
          <a:bodyPr vert="horz" lIns="91440" tIns="45720" rIns="91440" bIns="45720" anchor="t"/>
          <a:p>
            <a:pPr marL="0" indent="0" algn="ctr" fontAlgn="auto">
              <a:buNone/>
            </a:pPr>
            <a:r>
              <a:rPr lang="zh-CN" altLang="en-US" sz="3600" strike="noStrike" noProof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蚊虫叮咬会传播艾滋病吗？</a:t>
            </a:r>
            <a:endParaRPr lang="zh-CN" altLang="en-US" sz="3600" strike="noStrike" noProof="1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2185035" y="2829560"/>
            <a:ext cx="477393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 fontAlgn="base"/>
            <a:r>
              <a:rPr lang="zh-CN" altLang="en-US" sz="7200" b="1" i="1" strike="noStrike" noProof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ea typeface="宋体" pitchFamily="2" charset="-122"/>
                <a:cs typeface="+mn-cs"/>
              </a:rPr>
              <a:t>谢谢大家！</a:t>
            </a:r>
            <a:endParaRPr lang="zh-CN" altLang="en-US" sz="7200" b="1" i="1" strike="noStrike" noProof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1972</Words>
  <Application>WPS 演示</Application>
  <PresentationFormat/>
  <Paragraphs>267</Paragraphs>
  <Slides>32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4" baseType="lpstr">
      <vt:lpstr>Office 主题</vt:lpstr>
      <vt:lpstr>TCLayout.ActiveDocument.1</vt:lpstr>
      <vt:lpstr>守护青春 远离艾滋</vt:lpstr>
      <vt:lpstr>艾滋病流行形势</vt:lpstr>
      <vt:lpstr>全球流行现况</vt:lpstr>
      <vt:lpstr>什么是艾滋病</vt:lpstr>
      <vt:lpstr>艾滋病病毒</vt:lpstr>
      <vt:lpstr>艾滋病病毒</vt:lpstr>
      <vt:lpstr>艾滋病病毒</vt:lpstr>
      <vt:lpstr>全球艾滋病研究史上的重要事件</vt:lpstr>
      <vt:lpstr>历史上的重要事件</vt:lpstr>
      <vt:lpstr>中国艾滋病的发展情况</vt:lpstr>
      <vt:lpstr>艾滋病的传播途径</vt:lpstr>
      <vt:lpstr>日常接触——不传播</vt:lpstr>
      <vt:lpstr>蚊虫叮咬会传播艾滋病吗？</vt:lpstr>
      <vt:lpstr>毒品与艾滋病</vt:lpstr>
      <vt:lpstr>艾滋病的预防策略</vt:lpstr>
      <vt:lpstr>艾滋病的防治策略</vt:lpstr>
      <vt:lpstr>检测是知晓艾滋病感染状况的唯一途径！</vt:lpstr>
      <vt:lpstr>PowerPoint 演示文稿</vt:lpstr>
      <vt:lpstr>预防艾滋病的后悔药来啦</vt:lpstr>
      <vt:lpstr>安全套可以有效预防艾滋病</vt:lpstr>
      <vt:lpstr>正确对待艾滋病</vt:lpstr>
      <vt:lpstr>正确对待艾滋病</vt:lpstr>
      <vt:lpstr>宣传视频</vt:lpstr>
      <vt:lpstr>有奖问答</vt:lpstr>
      <vt:lpstr>有奖问答</vt:lpstr>
      <vt:lpstr>有奖问答</vt:lpstr>
      <vt:lpstr>有奖问答</vt:lpstr>
      <vt:lpstr>有奖问答</vt:lpstr>
      <vt:lpstr>有奖问答</vt:lpstr>
      <vt:lpstr>有奖问答</vt:lpstr>
      <vt:lpstr>有奖问答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关于艾滋病那些事</dc:title>
  <dc:creator>user</dc:creator>
  <cp:lastModifiedBy>DELL</cp:lastModifiedBy>
  <cp:revision>15</cp:revision>
  <dcterms:created xsi:type="dcterms:W3CDTF">2024-12-03T08:08:00Z</dcterms:created>
  <dcterms:modified xsi:type="dcterms:W3CDTF">2025-10-14T02:19:31Z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2052-10.8.0.5648</vt:lpwstr>
  </property>
</Properties>
</file>