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72" r:id="rId4"/>
    <p:sldId id="271" r:id="rId5"/>
    <p:sldId id="274" r:id="rId6"/>
    <p:sldId id="275" r:id="rId7"/>
    <p:sldId id="276" r:id="rId8"/>
    <p:sldId id="280" r:id="rId9"/>
    <p:sldId id="281" r:id="rId10"/>
    <p:sldId id="282" r:id="rId11"/>
    <p:sldId id="284" r:id="rId12"/>
    <p:sldId id="289" r:id="rId13"/>
    <p:sldId id="259" r:id="rId14"/>
  </p:sldIdLst>
  <p:sldSz cx="12192000" cy="6858000"/>
  <p:notesSz cx="7103745" cy="10234295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8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24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E31A1-5E80-9B4E-9095-14AE739C992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CE4DA-7FCE-1749-A228-2DF89CBE7F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686" y="5924529"/>
            <a:ext cx="812748" cy="812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709" y="5908727"/>
            <a:ext cx="812748" cy="8127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19.tiff"/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782023" y="3699959"/>
            <a:ext cx="6056631" cy="133394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青浦区疾病预防控制中心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2509802" y="2195238"/>
            <a:ext cx="6967855" cy="10147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艾滋病相关知识</a:t>
            </a:r>
            <a:endParaRPr lang="zh-CN" altLang="zh-CN" sz="6000" b="1" dirty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66072" y="1882546"/>
            <a:ext cx="3123419" cy="208227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1693" y="1888292"/>
            <a:ext cx="3081990" cy="20546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78122" y="1887496"/>
            <a:ext cx="3136633" cy="204336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8176" y="4006682"/>
            <a:ext cx="3114572" cy="207638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5448" y="4005815"/>
            <a:ext cx="3096122" cy="206408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34880" y="4005151"/>
            <a:ext cx="3081990" cy="2054660"/>
          </a:xfrm>
          <a:prstGeom prst="rect">
            <a:avLst/>
          </a:prstGeom>
        </p:spPr>
      </p:pic>
      <p:sp>
        <p:nvSpPr>
          <p:cNvPr id="26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18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关于艾滋病的临床症状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7438" y="2489765"/>
            <a:ext cx="6310566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使用质量合格的安全套，进行安全性行为。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禁止吸毒，不与他人共用注射器。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不要借用或公用牙刷、剃须刀、刮脸刀等个人用品。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使用一次性或严格消毒的器械进行纹身、纹眉、打耳洞。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使用严格消毒的检查、治疗器械，去正规医院进行打针、拔牙或手术等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艾滋病的预防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38004" y="1665112"/>
            <a:ext cx="3940957" cy="38777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31023" y="5542845"/>
            <a:ext cx="1648178" cy="248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5640" y="2402840"/>
            <a:ext cx="5760720" cy="1628140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谢谢您的聆听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1095134" y="1980574"/>
            <a:ext cx="3748088" cy="53860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艾滋病是什么？</a:t>
            </a:r>
            <a:endParaRPr lang="zh-CN" altLang="en-US" sz="3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27438" y="2262928"/>
            <a:ext cx="5713429" cy="391033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艾滋病的医学全名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获得性免疫缺陷综合征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，简称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AIDS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是一种由艾滋病病毒侵入人体后，破坏人体免疫功能，使人体发生多种不可治愈的感染或者肿瘤，最后导致人死亡的一种疾病。</a:t>
            </a:r>
            <a:endParaRPr 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18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艾滋病是什么？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089563" y="2102908"/>
            <a:ext cx="4752623" cy="3017732"/>
          </a:xfrm>
          <a:prstGeom prst="roundRect">
            <a:avLst/>
          </a:prstGeom>
          <a:noFill/>
          <a:ln>
            <a:solidFill>
              <a:srgbClr val="EAB8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获得性：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cquired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免疫：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mmune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缺陷：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eficiency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综合征：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yndrome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25352369026&amp;di=711d6837a5b6a29db9ca1dd70229bf47&amp;imgtype=0&amp;src=http%3A%2F%2Fs15.sinaimg.cn%2Fmiddle%2Fb12d1b3axcb5a31abf66e%26690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4053841" y="1780267"/>
            <a:ext cx="4152900" cy="392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18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HIV</a:t>
            </a: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是什么？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02270" y="2960699"/>
            <a:ext cx="4476739" cy="184665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HIV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是艾滋病病毒，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人类免疫缺陷病毒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Human Immunodeficiency Virus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124143" y="2338564"/>
            <a:ext cx="4067857" cy="140231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这是一种能生存于人的淋巴结、血液中并攻击人体免疫系统的病毒。它以人体免疫系统中最重要的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CD-4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淋巴细胞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作为攻击目标，能够大量吞噬、破坏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CD-4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淋巴细胞，从而使整个人体免疫系统遭到破坏，最终人体丧失对各种疾病的抵抗能力而导致死亡。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窗口期是什么？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27438" y="2175574"/>
            <a:ext cx="6163584" cy="402526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进入人体后，机体需要经过一段时间才会产生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抗体，在此期间血液抗体检测呈阴性，这段时间即为窗口期，一旦血液抗体转为阳性，意味着窗口期的结束。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窗口期时间：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个月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这个时期的感染者可能出现急性感染期的症状，也可能没有任何症状，但都存在极强的传染性。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50" name="Picture 2" descr="http://mpic.tiankong.com/375/c9f/375c9f44700fee93977226f06464ffe1/640.jpg@!670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76898" y="1161923"/>
            <a:ext cx="4702213" cy="470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HIV </a:t>
            </a: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传播途径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075041" y="4257987"/>
            <a:ext cx="2294402" cy="1898308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血液传播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4957043" y="1900586"/>
            <a:ext cx="2530398" cy="283045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00005" y="4951843"/>
            <a:ext cx="188865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buFont typeface="Wingdings" panose="05000000000000000000" pitchFamily="2" charset="2"/>
              <a:buChar char="l"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母婴传播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0344" y="4951843"/>
            <a:ext cx="1529586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buFont typeface="Wingdings" panose="05000000000000000000" pitchFamily="2" charset="2"/>
              <a:buChar char="l"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性传播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288108" y="1901000"/>
            <a:ext cx="3182292" cy="28300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7974084" y="1900586"/>
            <a:ext cx="3360108" cy="2727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143" y="2170585"/>
            <a:ext cx="5267679" cy="3785652"/>
          </a:xfrm>
          <a:prstGeom prst="rect">
            <a:avLst/>
          </a:prstGeom>
          <a:noFill/>
          <a:ln>
            <a:solidFill>
              <a:srgbClr val="EAB8B9"/>
            </a:solidFill>
          </a:ln>
        </p:spPr>
        <p:txBody>
          <a:bodyPr wrap="square" rtlCol="0" anchor="t">
            <a:spAutoFit/>
          </a:bodyPr>
          <a:lstStyle/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两个非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病毒携带者发生性行为会感染艾滋病吗？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艾滋病只能是一方感染传染给另一方。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仅仅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次不安全的性行为会被传染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任何一次不安全的性行为都有感染的风险。间歇性的性安全就等于不安全。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性伴越多感染艾滋病的几率越大？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感染艾滋病的几率与是否发生高危行为有关，而与性伴的数量无必然联系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HIV </a:t>
            </a: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的性传播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4711" y="2170585"/>
            <a:ext cx="5892800" cy="3785652"/>
          </a:xfrm>
          <a:prstGeom prst="rect">
            <a:avLst/>
          </a:prstGeom>
          <a:noFill/>
          <a:ln>
            <a:solidFill>
              <a:srgbClr val="EAB8B9"/>
            </a:solidFill>
          </a:ln>
        </p:spPr>
        <p:txBody>
          <a:bodyPr wrap="square" rtlCol="0" anchor="t">
            <a:spAutoFit/>
          </a:bodyPr>
          <a:lstStyle/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病毒携带者发生性行为不需要使用安全措施？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可能会引起不同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亚型之间的交叉感染，而且有些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亚型会对抗病毒药物产生  耐药性，可能导致治疗失败。同时还可能感染其他性传播疾病。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男同是感染艾滋病的高危人群？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只有高危的行为，没有高危的人群。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285750">
              <a:lnSpc>
                <a:spcPct val="150000"/>
              </a:lnSpc>
              <a:buFont typeface=".PingFangSC-Regular" charset="-122"/>
              <a:buChar char="？"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病毒携带者可以有性生活吗？可以阴阳恋吗？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做好保护措施完全可以。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25425829394&amp;di=34759ea34800109c4782e79822df47d1&amp;imgtype=0&amp;src=http%3A%2F%2Fpic.qiantucdn.com%2F58pic%2F17%2F54%2F26%2F71B58PICRbV_1024.jpg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3532718" y="2757374"/>
            <a:ext cx="2809664" cy="254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timgsa.baidu.com/timg?image&amp;quality=80&amp;size=b9999_10000&amp;sec=1525425829394&amp;di=34759ea34800109c4782e79822df47d1&amp;imgtype=0&amp;src=http%3A%2F%2Fpic.qiantucdn.com%2F58pic%2F17%2F54%2F26%2F71B58PICRbV_1024.jpg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8415095" y="3086006"/>
            <a:ext cx="3061749" cy="230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55748" y="2633492"/>
            <a:ext cx="3429000" cy="27970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血液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精液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阴道分泌物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乳汁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伤口渗出液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9333" y="2629899"/>
            <a:ext cx="380301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尿液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汗液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眼泪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唾液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鼻涕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哪些体液会构成感染？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pic.tiankong.com/cb3/7b6/cb37b6bdc25623ea0c551790df9fdbcd/640.jpg@!670w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5810250" y="1631762"/>
            <a:ext cx="6381750" cy="419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关于艾滋病传播的问题</a:t>
            </a:r>
            <a:endParaRPr lang="zh-CN" altLang="en-US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3260" y="1762538"/>
            <a:ext cx="6096000" cy="41983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与艾滋病病毒携带者共同进餐会感染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蚊子叮咬会传播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       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接吻会传染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穿耳洞、纹身会不会感染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拔牙、补牙或洗牙会不会感染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献血和接受输血会不会感染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在公共浴室或游泳池会不会感染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共用牙刷和剃须刀可能感染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HIV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zh-CN" b="1" dirty="0">
              <a:solidFill>
                <a:srgbClr val="3BB69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>
            <a:spLocks noChangeArrowheads="1"/>
          </p:cNvSpPr>
          <p:nvPr/>
        </p:nvSpPr>
        <p:spPr bwMode="auto">
          <a:xfrm>
            <a:off x="1027438" y="1161923"/>
            <a:ext cx="8918532" cy="718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日常生活中以下方面不会传染</a:t>
            </a:r>
            <a:r>
              <a:rPr lang="en-US" altLang="zh-CN" sz="4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ebas Neue" pitchFamily="2" charset="0"/>
              </a:rPr>
              <a:t>HIV</a:t>
            </a:r>
            <a:endParaRPr lang="en-US" altLang="zh-CN" sz="46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 Neue" pitchFamily="2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523812" y="3212108"/>
            <a:ext cx="3205480" cy="21698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ea"/>
              </a:rPr>
              <a:t>握手拥抱       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共同进餐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语言交流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咳嗽、打喷嚏</a:t>
            </a:r>
            <a:endParaRPr lang="zh-CN" altLang="en-US" dirty="0"/>
          </a:p>
          <a:p>
            <a:endParaRPr 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3379434" y="3212108"/>
            <a:ext cx="3895725" cy="1754326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ea"/>
              </a:rPr>
              <a:t>共用卫生洁具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共用劳动工具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蚊虫叮咬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共同洗澡、游泳</a:t>
            </a:r>
            <a:endParaRPr lang="zh-CN" altLang="en-US" dirty="0"/>
          </a:p>
        </p:txBody>
      </p:sp>
      <p:pic>
        <p:nvPicPr>
          <p:cNvPr id="8" name="Picture 2" descr="http://img.zcool.cn/community/01e7c15a69af0aa80121346667ac34.png@1280w_1l_2o_100sh.png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9012923" y="2482495"/>
            <a:ext cx="1659467" cy="165946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.zcool.cn/community/01e7c15a69af0aa80121346667ac34.png@1280w_1l_2o_100sh.png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6802508" y="3842930"/>
            <a:ext cx="1569155" cy="158106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.zcool.cn/community/01e7c15a69af0aa80121346667ac34.png@1280w_1l_2o_100sh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8264394" y="3929208"/>
            <a:ext cx="1582480" cy="160302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.zcool.cn/community/01e7c15a69af0aa80121346667ac34.png@1280w_1l_2o_100sh.png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 bwMode="auto">
          <a:xfrm>
            <a:off x="7504233" y="2482495"/>
            <a:ext cx="1606662" cy="16894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.zcool.cn/community/01e7c15a69af0aa80121346667ac34.png@1280w_1l_2o_100sh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5995543" y="2510955"/>
            <a:ext cx="1636889" cy="16610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5Mzc5OWFiNGVjY2VjZDZhNjhkMWFiNjhhMTE1MGEifQ=="/>
  <p:tag name="KSO_WPP_MARK_KEY" val="31330ec5-1d13-411b-a79c-13cdc66a3b8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WPS 演示</Application>
  <PresentationFormat>自定义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Bebas Neue</vt:lpstr>
      <vt:lpstr>Segoe Print</vt:lpstr>
      <vt:lpstr>Calibri</vt:lpstr>
      <vt:lpstr>.PingFangSC-Regular</vt:lpstr>
      <vt:lpstr>Calibri Light</vt:lpstr>
      <vt:lpstr>DengXian</vt:lpstr>
      <vt:lpstr>Arial Unicode MS</vt:lpstr>
      <vt:lpstr>黑体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202</cp:revision>
  <dcterms:created xsi:type="dcterms:W3CDTF">2018-05-02T06:56:00Z</dcterms:created>
  <dcterms:modified xsi:type="dcterms:W3CDTF">2022-11-02T13:18:54Z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3383E6DCC4D84EE1A06A121390F9E97A</vt:lpwstr>
  </property>
</Properties>
</file>