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264" r:id="rId3"/>
    <p:sldId id="524" r:id="rId4"/>
    <p:sldId id="755" r:id="rId5"/>
    <p:sldId id="762" r:id="rId6"/>
    <p:sldId id="828" r:id="rId7"/>
    <p:sldId id="829" r:id="rId8"/>
    <p:sldId id="823" r:id="rId9"/>
    <p:sldId id="827" r:id="rId10"/>
    <p:sldId id="822" r:id="rId11"/>
    <p:sldId id="830" r:id="rId12"/>
    <p:sldId id="839" r:id="rId13"/>
    <p:sldId id="838" r:id="rId14"/>
    <p:sldId id="831" r:id="rId15"/>
    <p:sldId id="847" r:id="rId16"/>
    <p:sldId id="846" r:id="rId17"/>
    <p:sldId id="845" r:id="rId18"/>
    <p:sldId id="844" r:id="rId19"/>
    <p:sldId id="840" r:id="rId20"/>
    <p:sldId id="841" r:id="rId21"/>
    <p:sldId id="848" r:id="rId22"/>
    <p:sldId id="849" r:id="rId23"/>
    <p:sldId id="852" r:id="rId24"/>
    <p:sldId id="854" r:id="rId25"/>
    <p:sldId id="853" r:id="rId26"/>
    <p:sldId id="855" r:id="rId27"/>
    <p:sldId id="856" r:id="rId28"/>
    <p:sldId id="857" r:id="rId29"/>
    <p:sldId id="858" r:id="rId30"/>
    <p:sldId id="859" r:id="rId31"/>
    <p:sldId id="860" r:id="rId32"/>
    <p:sldId id="861" r:id="rId33"/>
    <p:sldId id="864" r:id="rId34"/>
    <p:sldId id="862" r:id="rId35"/>
    <p:sldId id="863" r:id="rId36"/>
    <p:sldId id="865" r:id="rId37"/>
    <p:sldId id="803" r:id="rId38"/>
    <p:sldId id="801" r:id="rId39"/>
    <p:sldId id="867" r:id="rId40"/>
    <p:sldId id="868" r:id="rId41"/>
    <p:sldId id="799" r:id="rId42"/>
    <p:sldId id="283" r:id="rId43"/>
  </p:sldIdLst>
  <p:sldSz cx="9144000" cy="6858000" type="screen4x3"/>
  <p:notesSz cx="6648450" cy="9774555"/>
  <p:custDataLst>
    <p:tags r:id="rId4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chemeClr val="tx1"/>
    </p:penClr>
    <p:extLst>
      <p:ext uri="{2FDB2607-1784-4EEB-B798-7EB5836EED8A}">
        <p14:showMediaCtrls xmlns:p14="http://schemas.microsoft.com/office/powerpoint/2010/main" val="1"/>
      </p:ext>
    </p:extLst>
  </p:showPr>
  <p:clrMru>
    <a:srgbClr val="9933FF"/>
    <a:srgbClr val="FF0000"/>
    <a:srgbClr val="FF3399"/>
    <a:srgbClr val="006699"/>
    <a:srgbClr val="CCCC00"/>
    <a:srgbClr val="CCFF33"/>
    <a:srgbClr val="660066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-4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gs" Target="tags/tag1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notesMaster" Target="notesMasters/notesMaster1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4514" name="页眉占位符 6451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1313" cy="4889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64515" name="日期占位符 64514"/>
          <p:cNvSpPr>
            <a:spLocks noGrp="1"/>
          </p:cNvSpPr>
          <p:nvPr>
            <p:ph type="dt" sz="quarter" idx="1"/>
          </p:nvPr>
        </p:nvSpPr>
        <p:spPr>
          <a:xfrm>
            <a:off x="3765550" y="0"/>
            <a:ext cx="2881313" cy="4889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fld id="{BB962C8B-B14F-4D97-AF65-F5344CB8AC3E}" type="datetimeFigureOut">
              <a:rPr lang="zh-CN" altLang="en-US" sz="1200" dirty="0"/>
            </a:fld>
            <a:endParaRPr lang="zh-CN" altLang="en-US" sz="1200" dirty="0"/>
          </a:p>
        </p:txBody>
      </p:sp>
      <p:sp>
        <p:nvSpPr>
          <p:cNvPr id="64516" name="页脚占位符 64515"/>
          <p:cNvSpPr>
            <a:spLocks noGrp="1"/>
          </p:cNvSpPr>
          <p:nvPr>
            <p:ph type="ftr" sz="quarter" idx="2"/>
          </p:nvPr>
        </p:nvSpPr>
        <p:spPr>
          <a:xfrm>
            <a:off x="0" y="9283700"/>
            <a:ext cx="2881313" cy="4889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endParaRPr lang="zh-CN" altLang="en-US" sz="1200" dirty="0"/>
          </a:p>
        </p:txBody>
      </p:sp>
      <p:sp>
        <p:nvSpPr>
          <p:cNvPr id="64517" name="灯片编号占位符 64516"/>
          <p:cNvSpPr>
            <a:spLocks noGrp="1"/>
          </p:cNvSpPr>
          <p:nvPr>
            <p:ph type="sldNum" sz="quarter" idx="3"/>
          </p:nvPr>
        </p:nvSpPr>
        <p:spPr>
          <a:xfrm>
            <a:off x="3765550" y="9283700"/>
            <a:ext cx="2881313" cy="4889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1313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9959" tIns="44979" rIns="89959" bIns="44979" numCol="1" anchor="t" anchorCtr="0" compatLnSpc="1"/>
          <a:lstStyle>
            <a:lvl1pPr defTabSz="900430">
              <a:defRPr sz="120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004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67138" y="0"/>
            <a:ext cx="2881313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9959" tIns="44979" rIns="89959" bIns="44979" numCol="1" anchor="t" anchorCtr="0" compatLnSpc="1"/>
          <a:lstStyle>
            <a:lvl1pPr algn="r" defTabSz="900430">
              <a:defRPr sz="1200">
                <a:latin typeface="Times New Roman" panose="02020603050405020304" pitchFamily="18" charset="0"/>
              </a:defRPr>
            </a:lvl1pPr>
          </a:lstStyle>
          <a:p>
            <a:pPr marL="0" marR="0" lvl="0" indent="0" algn="r" defTabSz="9004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228" name="Rectangle 4"/>
          <p:cNvSpPr>
            <a:spLocks noGrp="1"/>
          </p:cNvSpPr>
          <p:nvPr>
            <p:ph type="sldImg" idx="2"/>
          </p:nvPr>
        </p:nvSpPr>
        <p:spPr>
          <a:xfrm>
            <a:off x="882650" y="733425"/>
            <a:ext cx="4884738" cy="366395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7413" y="4643438"/>
            <a:ext cx="4873625" cy="4397375"/>
          </a:xfrm>
          <a:prstGeom prst="rect">
            <a:avLst/>
          </a:prstGeom>
          <a:noFill/>
          <a:ln w="9525" cmpd="sng">
            <a:noFill/>
            <a:miter lim="800000"/>
          </a:ln>
          <a:effectLst/>
        </p:spPr>
        <p:txBody>
          <a:bodyPr vert="horz" wrap="square" lIns="89959" tIns="44979" rIns="89959" bIns="44979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85288"/>
            <a:ext cx="2881313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9959" tIns="44979" rIns="89959" bIns="44979" numCol="1" anchor="b" anchorCtr="0" compatLnSpc="1"/>
          <a:lstStyle>
            <a:lvl1pPr defTabSz="900430">
              <a:defRPr sz="120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004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67138" y="9285288"/>
            <a:ext cx="2881313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9959" tIns="44979" rIns="89959" bIns="44979" numCol="1" anchor="b" anchorCtr="0" compatLnSpc="1"/>
          <a:p>
            <a:pPr lvl="0" algn="r" defTabSz="900430" eaLnBrk="1" hangingPunct="1"/>
            <a:fld id="{9A0DB2DC-4C9A-4742-B13C-FB6460FD3503}" type="slidenum">
              <a:rPr lang="zh-CN" altLang="zh-CN" sz="1200" dirty="0">
                <a:latin typeface="Times New Roman" panose="02020603050405020304" pitchFamily="18" charset="0"/>
              </a:rPr>
            </a:fld>
            <a:endParaRPr lang="zh-CN" altLang="zh-CN" sz="1200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2438400"/>
            <a:ext cx="9009063" cy="1052513"/>
            <a:chOff x="0" y="0"/>
            <a:chExt cx="5675" cy="663"/>
          </a:xfrm>
        </p:grpSpPr>
        <p:grpSp>
          <p:nvGrpSpPr>
            <p:cNvPr id="2056" name="Group 3"/>
            <p:cNvGrpSpPr/>
            <p:nvPr/>
          </p:nvGrpSpPr>
          <p:grpSpPr>
            <a:xfrm>
              <a:off x="183" y="68"/>
              <a:ext cx="449" cy="299"/>
              <a:chOff x="0" y="0"/>
              <a:chExt cx="624" cy="432"/>
            </a:xfrm>
          </p:grpSpPr>
          <p:sp>
            <p:nvSpPr>
              <p:cNvPr id="22" name="Rectangle 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Rectangle 5"/>
              <p:cNvSpPr>
                <a:spLocks noChangeArrowheads="1"/>
              </p:cNvSpPr>
              <p:nvPr/>
            </p:nvSpPr>
            <p:spPr bwMode="auto">
              <a:xfrm>
                <a:off x="336" y="0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057" name="Group 6"/>
            <p:cNvGrpSpPr/>
            <p:nvPr/>
          </p:nvGrpSpPr>
          <p:grpSpPr>
            <a:xfrm>
              <a:off x="261" y="334"/>
              <a:ext cx="466" cy="299"/>
              <a:chOff x="0" y="0"/>
              <a:chExt cx="672" cy="432"/>
            </a:xfrm>
          </p:grpSpPr>
          <p:sp>
            <p:nvSpPr>
              <p:cNvPr id="20" name="Rectangle 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Rectangle 8"/>
              <p:cNvSpPr>
                <a:spLocks noChangeArrowheads="1"/>
              </p:cNvSpPr>
              <p:nvPr/>
            </p:nvSpPr>
            <p:spPr bwMode="auto">
              <a:xfrm>
                <a:off x="336" y="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7" name="Rectangle 9"/>
            <p:cNvSpPr>
              <a:spLocks noChangeArrowheads="1"/>
            </p:cNvSpPr>
            <p:nvPr/>
          </p:nvSpPr>
          <p:spPr bwMode="auto">
            <a:xfrm>
              <a:off x="0" y="288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Rectangle 10"/>
            <p:cNvSpPr>
              <a:spLocks noChangeArrowheads="1"/>
            </p:cNvSpPr>
            <p:nvPr/>
          </p:nvSpPr>
          <p:spPr bwMode="auto">
            <a:xfrm>
              <a:off x="400" y="0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Rectangle 11"/>
            <p:cNvSpPr>
              <a:spLocks noChangeArrowheads="1"/>
            </p:cNvSpPr>
            <p:nvPr/>
          </p:nvSpPr>
          <p:spPr bwMode="auto">
            <a:xfrm flipV="1">
              <a:off x="199" y="518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60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/>
              <a:t>单击此处编辑母版副标题样式</a:t>
            </a:r>
            <a:endParaRPr lang="zh-CN"/>
          </a:p>
        </p:txBody>
      </p:sp>
      <p:sp>
        <p:nvSpPr>
          <p:cNvPr id="24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90600" y="6248400"/>
            <a:ext cx="19050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248400"/>
            <a:ext cx="19050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algn="r"/>
            <a:fld id="{9A0DB2DC-4C9A-4742-B13C-FB6460FD3503}" type="slidenum">
              <a:rPr lang="zh-CN" altLang="zh-CN" dirty="0">
                <a:solidFill>
                  <a:schemeClr val="bg2"/>
                </a:solidFill>
              </a:rPr>
            </a:fld>
            <a:endParaRPr lang="zh-CN" altLang="zh-CN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Tahoma" panose="020B0604030504040204" pitchFamily="34" charset="0"/>
              </a:rPr>
            </a:fld>
            <a:endParaRPr lang="zh-CN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Tahoma" panose="020B0604030504040204" pitchFamily="34" charset="0"/>
              </a:rPr>
            </a:fld>
            <a:endParaRPr lang="zh-CN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Tahoma" panose="020B0604030504040204" pitchFamily="34" charset="0"/>
              </a:rPr>
            </a:fld>
            <a:endParaRPr lang="zh-CN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Tahoma" panose="020B0604030504040204" pitchFamily="34" charset="0"/>
              </a:rPr>
            </a:fld>
            <a:endParaRPr lang="zh-CN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Tahoma" panose="020B0604030504040204" pitchFamily="34" charset="0"/>
              </a:rPr>
            </a:fld>
            <a:endParaRPr lang="zh-CN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Tahoma" panose="020B0604030504040204" pitchFamily="34" charset="0"/>
              </a:rPr>
            </a:fld>
            <a:endParaRPr lang="zh-CN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Tahoma" panose="020B0604030504040204" pitchFamily="34" charset="0"/>
              </a:rPr>
            </a:fld>
            <a:endParaRPr lang="zh-CN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Tahoma" panose="020B0604030504040204" pitchFamily="34" charset="0"/>
              </a:rPr>
            </a:fld>
            <a:endParaRPr lang="zh-CN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Tahoma" panose="020B0604030504040204" pitchFamily="34" charset="0"/>
              </a:rPr>
            </a:fld>
            <a:endParaRPr lang="zh-CN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Tahoma" panose="020B0604030504040204" pitchFamily="34" charset="0"/>
              </a:rPr>
            </a:fld>
            <a:endParaRPr lang="zh-CN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3" name="Rectangle 9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4" name="Rectangle 10"/>
          <p:cNvSpPr>
            <a:spLocks noGrp="1"/>
          </p:cNvSpPr>
          <p:nvPr>
            <p:ph type="body" idx="1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zh-CN" dirty="0">
                <a:latin typeface="Tahoma" panose="020B0604030504040204" pitchFamily="34" charset="0"/>
              </a:rPr>
            </a:fld>
            <a:endParaRPr lang="zh-CN" altLang="zh-CN" dirty="0">
              <a:latin typeface="Tahoma" panose="020B060403050404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randomBar dir="vert"/>
  </p:transition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1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6" name="Picture 1028" descr="aids12"/>
          <p:cNvPicPr>
            <a:picLocks noChangeAspect="1"/>
          </p:cNvPicPr>
          <p:nvPr/>
        </p:nvPicPr>
        <p:blipFill>
          <a:blip r:embed="rId1"/>
          <a:srcRect l="6479" t="6479" r="12958" b="14578"/>
          <a:stretch>
            <a:fillRect/>
          </a:stretch>
        </p:blipFill>
        <p:spPr>
          <a:xfrm>
            <a:off x="7923213" y="5786438"/>
            <a:ext cx="1220787" cy="1071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139565" y="3860800"/>
            <a:ext cx="41840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青浦区疾病预防控制中心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475740" y="1988820"/>
            <a:ext cx="6413500" cy="9378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4000"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艾滋病职业暴露预防与处理</a:t>
            </a:r>
            <a:endParaRPr lang="zh-CN" altLang="en-US" sz="4000"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/>
          </p:cNvSpPr>
          <p:nvPr>
            <p:ph type="title"/>
          </p:nvPr>
        </p:nvSpPr>
        <p:spPr>
          <a:xfrm>
            <a:off x="611188" y="2781300"/>
            <a:ext cx="7416800" cy="1223963"/>
          </a:xfrm>
          <a:ln/>
        </p:spPr>
        <p:txBody>
          <a:bodyPr vert="horz" wrap="square" lIns="91440" tIns="45720" rIns="91440" bIns="45720" anchor="b" anchorCtr="0"/>
          <a:p>
            <a:pPr eaLnBrk="1" hangingPunct="1">
              <a:lnSpc>
                <a:spcPct val="150000"/>
              </a:lnSpc>
            </a:pPr>
            <a:r>
              <a:rPr lang="zh-CN" altLang="zh-CN" b="1" dirty="0">
                <a:solidFill>
                  <a:srgbClr val="000099"/>
                </a:solidFill>
                <a:ea typeface="华文新魏" pitchFamily="2" charset="-122"/>
              </a:rPr>
              <a:t>     </a:t>
            </a:r>
            <a:r>
              <a:rPr lang="zh-CN" altLang="en-US" b="1" dirty="0">
                <a:solidFill>
                  <a:srgbClr val="000099"/>
                </a:solidFill>
                <a:ea typeface="华文新魏" pitchFamily="2" charset="-122"/>
              </a:rPr>
              <a:t>二、艾滋病职业暴露预防</a:t>
            </a:r>
            <a:endParaRPr lang="zh-CN" altLang="en-US" b="1" dirty="0">
              <a:solidFill>
                <a:srgbClr val="000099"/>
              </a:solidFill>
              <a:ea typeface="华文新魏" pitchFamily="2" charset="-122"/>
            </a:endParaRPr>
          </a:p>
        </p:txBody>
      </p:sp>
      <p:pic>
        <p:nvPicPr>
          <p:cNvPr id="12291" name="Picture 1028" descr="aids12"/>
          <p:cNvPicPr>
            <a:picLocks noChangeAspect="1"/>
          </p:cNvPicPr>
          <p:nvPr/>
        </p:nvPicPr>
        <p:blipFill>
          <a:blip r:embed="rId1"/>
          <a:srcRect l="6479" t="6479" r="12958" b="14578"/>
          <a:stretch>
            <a:fillRect/>
          </a:stretch>
        </p:blipFill>
        <p:spPr>
          <a:xfrm>
            <a:off x="7923213" y="5786438"/>
            <a:ext cx="1220787" cy="1071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 noChangeArrowheads="1"/>
          </p:cNvSpPr>
          <p:nvPr>
            <p:ph idx="1"/>
          </p:nvPr>
        </p:nvSpPr>
        <p:spPr>
          <a:xfrm>
            <a:off x="273050" y="2060575"/>
            <a:ext cx="8542020" cy="45370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609600" marR="0" lvl="0" indent="-6096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None/>
              <a:defRPr/>
            </a:pP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普遍性防护原则</a:t>
            </a:r>
            <a:endParaRPr kumimoji="0" lang="zh-CN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None/>
              <a:defRPr/>
            </a:pP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目的</a:t>
            </a: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：把意外接触到病人和医务人员血液体液  </a:t>
            </a:r>
            <a:endParaRPr kumimoji="0" lang="zh-CN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None/>
              <a:defRPr/>
            </a:pP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      减少到最低程度</a:t>
            </a:r>
            <a:endParaRPr kumimoji="0" lang="zh-CN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None/>
              <a:defRPr/>
            </a:pP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内容</a:t>
            </a: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：在为病人提供医疗保健服务时，无论是</a:t>
            </a:r>
            <a:endParaRPr kumimoji="0" lang="zh-CN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None/>
              <a:defRPr/>
            </a:pP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      病人还是医务人员的血液和体液，也无</a:t>
            </a:r>
            <a:endParaRPr kumimoji="0" lang="zh-CN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None/>
              <a:defRPr/>
            </a:pP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      论病人艾滋病病毒抗体阴性还是阳性，</a:t>
            </a:r>
            <a:endParaRPr kumimoji="0" lang="zh-CN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None/>
              <a:defRPr/>
            </a:pP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      都应作为具有潜在传染性加以防护</a:t>
            </a:r>
            <a:endParaRPr kumimoji="0" lang="zh-CN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sp>
        <p:nvSpPr>
          <p:cNvPr id="13315" name="Rectangle 3"/>
          <p:cNvSpPr>
            <a:spLocks noGrp="1"/>
          </p:cNvSpPr>
          <p:nvPr>
            <p:ph type="title"/>
          </p:nvPr>
        </p:nvSpPr>
        <p:spPr>
          <a:xfrm>
            <a:off x="1187450" y="620713"/>
            <a:ext cx="7056438" cy="1246187"/>
          </a:xfrm>
          <a:ln/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zh-CN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、职业暴露预防原则</a:t>
            </a:r>
            <a:endParaRPr lang="zh-CN" altLang="en-US" b="1" dirty="0">
              <a:solidFill>
                <a:srgbClr val="CC00CC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3316" name="Picture 1028" descr="aids12"/>
          <p:cNvPicPr>
            <a:picLocks noChangeAspect="1"/>
          </p:cNvPicPr>
          <p:nvPr/>
        </p:nvPicPr>
        <p:blipFill>
          <a:blip r:embed="rId1"/>
          <a:srcRect l="6479" t="6479" r="12958" b="14578"/>
          <a:stretch>
            <a:fillRect/>
          </a:stretch>
        </p:blipFill>
        <p:spPr>
          <a:xfrm>
            <a:off x="7923213" y="5786438"/>
            <a:ext cx="1220787" cy="1071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2"/>
          <p:cNvSpPr>
            <a:spLocks noGrp="1" noChangeArrowheads="1"/>
          </p:cNvSpPr>
          <p:nvPr>
            <p:ph idx="1"/>
          </p:nvPr>
        </p:nvSpPr>
        <p:spPr>
          <a:xfrm>
            <a:off x="906145" y="2060575"/>
            <a:ext cx="7868920" cy="45370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609600" marR="0" lvl="0" indent="-6096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None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（</a:t>
            </a:r>
            <a:r>
              <a:rPr kumimoji="0" lang="zh-CN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1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）建立安全的医疗环境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None/>
              <a:defRPr/>
            </a:pP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诊室要求：</a:t>
            </a: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清洁区 半污染区 污染区  管理制度</a:t>
            </a:r>
            <a:endParaRPr kumimoji="0" lang="zh-CN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endParaRPr kumimoji="0" lang="zh-CN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产房要求：</a:t>
            </a: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隔离待产 分区 墙地便于消毒</a:t>
            </a:r>
            <a:endParaRPr kumimoji="0" lang="zh-CN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endParaRPr kumimoji="0" lang="zh-CN" sz="2800" b="1" i="0" u="none" strike="noStrike" kern="0" cap="none" spc="0" normalizeH="0" baseline="0" noProof="0" smtClean="0">
              <a:ln>
                <a:noFill/>
              </a:ln>
              <a:solidFill>
                <a:schemeClr val="fol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病房要求：</a:t>
            </a: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原则不需单间  分类管理</a:t>
            </a:r>
            <a:endParaRPr kumimoji="0" lang="zh-CN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AutoNum type="circleNumDbPlain"/>
              <a:defRPr/>
            </a:pPr>
            <a:endParaRPr kumimoji="0" lang="zh-CN" altLang="zh-CN" sz="2800" b="1" i="0" u="none" strike="noStrike" kern="0" cap="none" spc="0" normalizeH="0" baseline="0" noProof="0" smtClean="0">
              <a:ln>
                <a:noFill/>
              </a:ln>
              <a:solidFill>
                <a:schemeClr val="fol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sp>
        <p:nvSpPr>
          <p:cNvPr id="14339" name="Rectangle 3"/>
          <p:cNvSpPr>
            <a:spLocks noGrp="1"/>
          </p:cNvSpPr>
          <p:nvPr>
            <p:ph type="title"/>
          </p:nvPr>
        </p:nvSpPr>
        <p:spPr>
          <a:xfrm>
            <a:off x="1187450" y="620713"/>
            <a:ext cx="7056438" cy="1246187"/>
          </a:xfrm>
          <a:ln/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zh-CN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、职业暴露防护技术</a:t>
            </a:r>
            <a:endParaRPr lang="zh-CN" altLang="en-US" b="1" dirty="0">
              <a:solidFill>
                <a:srgbClr val="CC00CC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4340" name="Picture 1028" descr="aids12"/>
          <p:cNvPicPr>
            <a:picLocks noChangeAspect="1"/>
          </p:cNvPicPr>
          <p:nvPr/>
        </p:nvPicPr>
        <p:blipFill>
          <a:blip r:embed="rId1"/>
          <a:srcRect l="6479" t="6479" r="12958" b="14578"/>
          <a:stretch>
            <a:fillRect/>
          </a:stretch>
        </p:blipFill>
        <p:spPr>
          <a:xfrm>
            <a:off x="7923213" y="5786438"/>
            <a:ext cx="1220787" cy="1071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 noChangeArrowheads="1"/>
          </p:cNvSpPr>
          <p:nvPr>
            <p:ph idx="1"/>
          </p:nvPr>
        </p:nvSpPr>
        <p:spPr>
          <a:xfrm>
            <a:off x="1042988" y="1817688"/>
            <a:ext cx="7416800" cy="4275138"/>
          </a:xfrm>
        </p:spPr>
        <p:txBody>
          <a:bodyPr vert="horz" wrap="square" lIns="91440" tIns="45720" rIns="91440" bIns="45720" numCol="1" anchor="t" anchorCtr="0" compatLnSpc="1"/>
          <a:lstStyle/>
          <a:p>
            <a:pPr marL="609600" marR="0" lvl="0" indent="-6096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None/>
              <a:defRPr/>
            </a:pP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（</a:t>
            </a:r>
            <a:r>
              <a:rPr kumimoji="0" lang="zh-CN" alt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2</a:t>
            </a: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）住院隔离防护</a:t>
            </a:r>
            <a:endParaRPr kumimoji="0" lang="zh-CN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None/>
              <a:defRPr/>
            </a:pPr>
            <a:r>
              <a:rPr kumimoji="0" lang="zh-CN" alt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/>
                <a:ea typeface="华文新魏" pitchFamily="2" charset="-122"/>
                <a:cs typeface="+mn-cs"/>
              </a:rPr>
              <a:t>——</a:t>
            </a: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病人应有专用设备和清洁用具 每日消毒</a:t>
            </a:r>
            <a:endParaRPr kumimoji="0" lang="zh-CN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alt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/>
                <a:ea typeface="华文新魏" pitchFamily="2" charset="-122"/>
                <a:cs typeface="+mn-cs"/>
              </a:rPr>
              <a:t>——</a:t>
            </a: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体温计放床边用后消毒 血压计终末消毒</a:t>
            </a:r>
            <a:endParaRPr kumimoji="0" lang="zh-CN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alt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/>
                <a:ea typeface="华文新魏" pitchFamily="2" charset="-122"/>
                <a:cs typeface="+mn-cs"/>
              </a:rPr>
              <a:t>——</a:t>
            </a: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被污染的衣物进行消毒处理</a:t>
            </a:r>
            <a:endParaRPr kumimoji="0" lang="zh-CN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alt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/>
                <a:ea typeface="华文新魏" pitchFamily="2" charset="-122"/>
                <a:cs typeface="+mn-cs"/>
              </a:rPr>
              <a:t>——</a:t>
            </a: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用过的床单等置于防水袋外加布袋和标志</a:t>
            </a:r>
            <a:endParaRPr kumimoji="0" lang="zh-CN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alt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/>
                <a:ea typeface="华文新魏" pitchFamily="2" charset="-122"/>
                <a:cs typeface="+mn-cs"/>
              </a:rPr>
              <a:t>——</a:t>
            </a: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被血液体液污染的地板等环境及时消毒</a:t>
            </a:r>
            <a:endParaRPr kumimoji="0" lang="zh-CN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alt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/>
                <a:ea typeface="华文新魏" pitchFamily="2" charset="-122"/>
                <a:cs typeface="+mn-cs"/>
              </a:rPr>
              <a:t>——</a:t>
            </a: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拖帕必须每日清洗，严禁移出室外</a:t>
            </a:r>
            <a:endParaRPr kumimoji="0" lang="zh-CN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/>
            </a:pPr>
            <a:endParaRPr kumimoji="0" lang="zh-CN" altLang="zh-CN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sp>
        <p:nvSpPr>
          <p:cNvPr id="15363" name="Rectangle 3"/>
          <p:cNvSpPr>
            <a:spLocks noGrp="1"/>
          </p:cNvSpPr>
          <p:nvPr>
            <p:ph type="title"/>
          </p:nvPr>
        </p:nvSpPr>
        <p:spPr>
          <a:xfrm>
            <a:off x="1042988" y="260350"/>
            <a:ext cx="7793037" cy="1535113"/>
          </a:xfrm>
          <a:ln/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zh-CN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、职业暴露防护技术</a:t>
            </a:r>
            <a:endParaRPr lang="zh-CN" altLang="en-US" b="1" dirty="0">
              <a:solidFill>
                <a:srgbClr val="CC00CC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5364" name="Picture 1028" descr="aids12"/>
          <p:cNvPicPr>
            <a:picLocks noChangeAspect="1"/>
          </p:cNvPicPr>
          <p:nvPr/>
        </p:nvPicPr>
        <p:blipFill>
          <a:blip r:embed="rId1"/>
          <a:srcRect l="6479" t="6479" r="12958" b="14578"/>
          <a:stretch>
            <a:fillRect/>
          </a:stretch>
        </p:blipFill>
        <p:spPr>
          <a:xfrm>
            <a:off x="7923213" y="5786438"/>
            <a:ext cx="1220787" cy="1071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2"/>
          <p:cNvSpPr>
            <a:spLocks noGrp="1" noChangeArrowheads="1"/>
          </p:cNvSpPr>
          <p:nvPr>
            <p:ph idx="1"/>
          </p:nvPr>
        </p:nvSpPr>
        <p:spPr>
          <a:xfrm>
            <a:off x="631825" y="1818005"/>
            <a:ext cx="8117205" cy="4707255"/>
          </a:xfrm>
        </p:spPr>
        <p:txBody>
          <a:bodyPr vert="horz" wrap="square" lIns="91440" tIns="45720" rIns="91440" bIns="45720" numCol="1" anchor="t" anchorCtr="0" compatLnSpc="1"/>
          <a:lstStyle/>
          <a:p>
            <a:pPr marL="609600" marR="0" lvl="0" indent="-6096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None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itchFamily="2" charset="-122"/>
                <a:ea typeface="华文中宋" pitchFamily="2" charset="-122"/>
                <a:cs typeface="+mn-cs"/>
              </a:rPr>
              <a:t>（</a:t>
            </a:r>
            <a:r>
              <a:rPr kumimoji="0" lang="zh-CN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3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）手术操作时的防护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None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   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☆   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手术单标明感染者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   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☆   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收住隔离手术室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   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☆   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严格按手术操作规程执行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   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☆   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所有应用的器械和物品单独使用回收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   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☆   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使用过的手术室进行彻底终末消毒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sp>
        <p:nvSpPr>
          <p:cNvPr id="16387" name="Rectangle 3"/>
          <p:cNvSpPr>
            <a:spLocks noGrp="1"/>
          </p:cNvSpPr>
          <p:nvPr>
            <p:ph type="title"/>
          </p:nvPr>
        </p:nvSpPr>
        <p:spPr>
          <a:xfrm>
            <a:off x="1042988" y="260350"/>
            <a:ext cx="7793037" cy="1462088"/>
          </a:xfrm>
          <a:ln/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zh-CN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、职业暴露防护技术</a:t>
            </a:r>
            <a:endParaRPr lang="zh-CN" altLang="en-US" b="1" dirty="0">
              <a:solidFill>
                <a:srgbClr val="CC00CC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Grp="1" noChangeArrowheads="1"/>
          </p:cNvSpPr>
          <p:nvPr>
            <p:ph idx="1"/>
          </p:nvPr>
        </p:nvSpPr>
        <p:spPr>
          <a:xfrm>
            <a:off x="684213" y="2133600"/>
            <a:ext cx="7848600" cy="4176713"/>
          </a:xfrm>
        </p:spPr>
        <p:txBody>
          <a:bodyPr vert="horz" wrap="square" lIns="91440" tIns="45720" rIns="91440" bIns="45720" numCol="1" anchor="t" anchorCtr="0" compatLnSpc="1"/>
          <a:lstStyle/>
          <a:p>
            <a:pPr marL="609600" marR="0" lvl="0" indent="-6096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None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（</a:t>
            </a:r>
            <a:r>
              <a:rPr kumimoji="0" lang="zh-CN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4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）治疗操作时的防护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None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※   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工作人员严格执行操作制度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※   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凡可能被污染的物品应彻底清洗消毒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※   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采用一次性医疗用品高压消毒后弃去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※   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污染物盛器完好有标志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sp>
        <p:nvSpPr>
          <p:cNvPr id="17411" name="Rectangle 3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zh-CN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、职业暴露防护技术</a:t>
            </a:r>
            <a:endParaRPr lang="zh-CN" altLang="en-US" b="1" dirty="0">
              <a:solidFill>
                <a:srgbClr val="CC00CC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2"/>
          <p:cNvSpPr>
            <a:spLocks noGrp="1" noChangeArrowheads="1"/>
          </p:cNvSpPr>
          <p:nvPr>
            <p:ph idx="1"/>
          </p:nvPr>
        </p:nvSpPr>
        <p:spPr>
          <a:xfrm>
            <a:off x="900113" y="1817688"/>
            <a:ext cx="7488238" cy="46355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609600" marR="0" lvl="0" indent="-6096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None/>
              <a:defRPr/>
            </a:pP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（</a:t>
            </a:r>
            <a:r>
              <a:rPr kumimoji="0" lang="zh-CN" alt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5</a:t>
            </a: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）化验室的防护</a:t>
            </a:r>
            <a:endParaRPr kumimoji="0" lang="zh-CN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None/>
              <a:defRPr/>
            </a:pP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＆   </a:t>
            </a: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限专业人员进入不得吸烟饮食化妆</a:t>
            </a:r>
            <a:endParaRPr kumimoji="0" lang="zh-CN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＆  </a:t>
            </a: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实验室内的所有物品视为潜在传染性</a:t>
            </a:r>
            <a:endParaRPr kumimoji="0" lang="zh-CN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＆  </a:t>
            </a: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所有操作程序尽可能减少标本的飞溅雾化</a:t>
            </a:r>
            <a:endParaRPr kumimoji="0" lang="zh-CN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＆  </a:t>
            </a: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处理所有传染性标本应戴好防护用具</a:t>
            </a:r>
            <a:endParaRPr kumimoji="0" lang="zh-CN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＆  </a:t>
            </a: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严格按照实验室安全管理制度操作和管理</a:t>
            </a:r>
            <a:endParaRPr kumimoji="0" lang="zh-CN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/>
            </a:pPr>
            <a:endParaRPr kumimoji="0" lang="zh-CN" altLang="zh-CN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sp>
        <p:nvSpPr>
          <p:cNvPr id="18435" name="Rectangle 3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zh-CN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、职业暴露防护技术</a:t>
            </a:r>
            <a:endParaRPr lang="zh-CN" altLang="en-US" b="1" dirty="0">
              <a:solidFill>
                <a:srgbClr val="CC00CC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2"/>
          <p:cNvSpPr>
            <a:spLocks noGrp="1" noChangeArrowheads="1"/>
          </p:cNvSpPr>
          <p:nvPr>
            <p:ph idx="1"/>
          </p:nvPr>
        </p:nvSpPr>
        <p:spPr>
          <a:xfrm>
            <a:off x="684213" y="1989138"/>
            <a:ext cx="7775575" cy="3887788"/>
          </a:xfrm>
        </p:spPr>
        <p:txBody>
          <a:bodyPr vert="horz" wrap="square" lIns="91440" tIns="45720" rIns="91440" bIns="45720" numCol="1" anchor="t" anchorCtr="0" compatLnSpc="1"/>
          <a:lstStyle/>
          <a:p>
            <a:pPr marL="609600" marR="0" lvl="0" indent="-6096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None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itchFamily="2" charset="-122"/>
                <a:ea typeface="华文中宋" pitchFamily="2" charset="-122"/>
                <a:cs typeface="+mn-cs"/>
              </a:rPr>
              <a:t>（</a:t>
            </a:r>
            <a:r>
              <a:rPr kumimoji="0" lang="zh-CN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6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）实验室污物的处理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None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△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同种类的污物应按不同的程序处理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△   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培养基在实验室内高压消毒或焚烧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△   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可处理的标本容器应销毁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△   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重复使用的应消毒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None/>
              <a:defRPr/>
            </a:pPr>
            <a:endParaRPr kumimoji="0" lang="zh-CN" alt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sp>
        <p:nvSpPr>
          <p:cNvPr id="19459" name="Rectangle 3"/>
          <p:cNvSpPr>
            <a:spLocks noGrp="1"/>
          </p:cNvSpPr>
          <p:nvPr>
            <p:ph type="title"/>
          </p:nvPr>
        </p:nvSpPr>
        <p:spPr>
          <a:xfrm>
            <a:off x="1042988" y="333375"/>
            <a:ext cx="7793037" cy="1462088"/>
          </a:xfrm>
          <a:ln/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zh-CN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、职业暴露防护技术</a:t>
            </a:r>
            <a:endParaRPr lang="zh-CN" altLang="en-US" b="1" dirty="0">
              <a:solidFill>
                <a:srgbClr val="CC00CC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1258888" y="692150"/>
            <a:ext cx="5292725" cy="1055688"/>
          </a:xfrm>
          <a:ln/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zh-CN" sz="4000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4000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、医务人员自我防护</a:t>
            </a:r>
            <a:endParaRPr lang="zh-CN" altLang="en-US" sz="4000" b="1" dirty="0">
              <a:solidFill>
                <a:srgbClr val="CC00CC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2349500"/>
            <a:ext cx="77724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新魏" pitchFamily="2" charset="-122"/>
                <a:cs typeface="+mn-cs"/>
              </a:rPr>
              <a:t>（</a:t>
            </a:r>
            <a:r>
              <a:rPr kumimoji="0" lang="zh-CN" altLang="zh-CN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新魏" pitchFamily="2" charset="-122"/>
                <a:cs typeface="+mn-cs"/>
              </a:rPr>
              <a:t>1</a:t>
            </a:r>
            <a:r>
              <a:rPr kumimoji="0" lang="zh-CN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新魏" pitchFamily="2" charset="-122"/>
                <a:cs typeface="+mn-cs"/>
              </a:rPr>
              <a:t>）预防锐器伤害</a:t>
            </a:r>
            <a:endParaRPr kumimoji="0" lang="zh-CN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华文新魏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华文新魏" pitchFamily="2" charset="-122"/>
                <a:cs typeface="+mn-cs"/>
              </a:rPr>
              <a:t>防止针和利器刺伤手套皮肤，发生紧急处理</a:t>
            </a:r>
            <a:endParaRPr kumimoji="0" lang="zh-CN" sz="2800" b="1" i="0" u="none" strike="noStrike" kern="0" cap="none" spc="0" normalizeH="0" baseline="0" noProof="0" smtClean="0">
              <a:ln>
                <a:noFill/>
              </a:ln>
              <a:solidFill>
                <a:schemeClr val="fol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华文新魏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华文新魏" pitchFamily="2" charset="-122"/>
                <a:cs typeface="+mn-cs"/>
              </a:rPr>
              <a:t>不要把用过的锐器传递给他人</a:t>
            </a:r>
            <a:endParaRPr kumimoji="0" lang="zh-CN" sz="2800" b="1" i="0" u="none" strike="noStrike" kern="0" cap="none" spc="0" normalizeH="0" baseline="0" noProof="0" smtClean="0">
              <a:ln>
                <a:noFill/>
              </a:ln>
              <a:solidFill>
                <a:schemeClr val="fol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华文新魏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华文新魏" pitchFamily="2" charset="-122"/>
                <a:cs typeface="+mn-cs"/>
              </a:rPr>
              <a:t>侵袭性操作要有足够光线减少出血</a:t>
            </a:r>
            <a:endParaRPr kumimoji="0" lang="zh-CN" sz="2800" b="1" i="0" u="none" strike="noStrike" kern="0" cap="none" spc="0" normalizeH="0" baseline="0" noProof="0" smtClean="0">
              <a:ln>
                <a:noFill/>
              </a:ln>
              <a:solidFill>
                <a:schemeClr val="fol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华文新魏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华文新魏" pitchFamily="2" charset="-122"/>
                <a:cs typeface="+mn-cs"/>
              </a:rPr>
              <a:t>严禁向使用过的注射器针头盖针头盖</a:t>
            </a:r>
            <a:endParaRPr kumimoji="0" lang="zh-CN" sz="2800" b="1" i="0" u="none" strike="noStrike" kern="0" cap="none" spc="0" normalizeH="0" baseline="0" noProof="0" smtClean="0">
              <a:ln>
                <a:noFill/>
              </a:ln>
              <a:solidFill>
                <a:schemeClr val="fol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华文新魏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华文新魏" pitchFamily="2" charset="-122"/>
                <a:cs typeface="+mn-cs"/>
              </a:rPr>
              <a:t>在创口缝合时要特别注意减少意外刺伤</a:t>
            </a:r>
            <a:endParaRPr kumimoji="0" lang="zh-CN" sz="2800" b="1" i="0" u="none" strike="noStrike" kern="0" cap="none" spc="0" normalizeH="0" baseline="0" noProof="0" smtClean="0">
              <a:ln>
                <a:noFill/>
              </a:ln>
              <a:solidFill>
                <a:schemeClr val="fol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华文新魏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华文新魏" pitchFamily="2" charset="-122"/>
                <a:cs typeface="+mn-cs"/>
              </a:rPr>
              <a:t>严格按医疗废弃物处置规定处理锐利废弃物</a:t>
            </a:r>
            <a:endParaRPr kumimoji="0" lang="zh-CN" sz="2800" b="1" i="0" u="none" strike="noStrike" kern="0" cap="none" spc="0" normalizeH="0" baseline="0" noProof="0" smtClean="0">
              <a:ln>
                <a:noFill/>
              </a:ln>
              <a:solidFill>
                <a:schemeClr val="fol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华文新魏" pitchFamily="2" charset="-122"/>
              <a:cs typeface="+mn-cs"/>
            </a:endParaRPr>
          </a:p>
        </p:txBody>
      </p:sp>
      <p:pic>
        <p:nvPicPr>
          <p:cNvPr id="20484" name="Picture 4" descr="safezon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0288" y="3357563"/>
            <a:ext cx="1476375" cy="1493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Picture 5" descr="blunt_needl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0288" y="4868863"/>
            <a:ext cx="1512887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Picture 6" descr="blade_removal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0288" y="1773238"/>
            <a:ext cx="1476375" cy="1584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>
    <p:randomBar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/>
          <p:cNvSpPr>
            <a:spLocks noGrp="1"/>
          </p:cNvSpPr>
          <p:nvPr>
            <p:ph type="title"/>
          </p:nvPr>
        </p:nvSpPr>
        <p:spPr>
          <a:xfrm>
            <a:off x="1116013" y="908050"/>
            <a:ext cx="5673725" cy="806450"/>
          </a:xfrm>
          <a:ln/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zh-CN" sz="4000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4000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、医务人员自我防护</a:t>
            </a:r>
            <a:endParaRPr lang="zh-CN" altLang="en-US" sz="4000" b="1" dirty="0">
              <a:solidFill>
                <a:srgbClr val="CC00CC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1042988" y="2133600"/>
            <a:ext cx="7777163" cy="46158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（</a:t>
            </a:r>
            <a:r>
              <a:rPr kumimoji="0" lang="zh-CN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2</a:t>
            </a:r>
            <a:r>
              <a:rPr kumimoji="0" 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）严格消毒所有器具</a:t>
            </a:r>
            <a:endParaRPr kumimoji="0" lang="zh-CN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（</a:t>
            </a:r>
            <a:r>
              <a:rPr kumimoji="0" lang="zh-CN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3</a:t>
            </a:r>
            <a:r>
              <a:rPr kumimoji="0" 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）清洁洗手</a:t>
            </a:r>
            <a:endParaRPr kumimoji="0" lang="zh-CN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（</a:t>
            </a:r>
            <a:r>
              <a:rPr kumimoji="0" lang="zh-CN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4</a:t>
            </a:r>
            <a:r>
              <a:rPr kumimoji="0" 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）使用防护设施避免直接接触体液</a:t>
            </a:r>
            <a:endParaRPr kumimoji="0" lang="zh-CN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/>
                <a:ea typeface="华文新魏" pitchFamily="2" charset="-122"/>
                <a:cs typeface="+mn-cs"/>
              </a:rPr>
              <a:t>          </a:t>
            </a:r>
            <a:r>
              <a:rPr kumimoji="0" lang="zh-CN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/>
                <a:ea typeface="华文新魏" pitchFamily="2" charset="-122"/>
                <a:cs typeface="+mn-cs"/>
              </a:rPr>
              <a:t>——</a:t>
            </a:r>
            <a:r>
              <a:rPr kumimoji="0" lang="zh-CN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 </a:t>
            </a:r>
            <a:r>
              <a:rPr kumimoji="0" 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戴手套  分类  注意事项</a:t>
            </a:r>
            <a:endParaRPr kumimoji="0" lang="zh-CN" sz="2800" b="1" i="0" u="none" strike="noStrike" kern="1200" cap="none" spc="0" normalizeH="0" baseline="0" noProof="0" smtClean="0">
              <a:ln>
                <a:noFill/>
              </a:ln>
              <a:solidFill>
                <a:schemeClr val="fol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/>
                <a:ea typeface="华文新魏" pitchFamily="2" charset="-122"/>
                <a:cs typeface="+mn-cs"/>
              </a:rPr>
              <a:t>          </a:t>
            </a:r>
            <a:r>
              <a:rPr kumimoji="0" lang="zh-CN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/>
                <a:ea typeface="华文新魏" pitchFamily="2" charset="-122"/>
                <a:cs typeface="+mn-cs"/>
              </a:rPr>
              <a:t>——</a:t>
            </a:r>
            <a:r>
              <a:rPr kumimoji="0" lang="zh-CN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 </a:t>
            </a:r>
            <a:r>
              <a:rPr kumimoji="0" 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穿隔离衣和防水围裙</a:t>
            </a:r>
            <a:endParaRPr kumimoji="0" lang="zh-CN" sz="2800" b="1" i="0" u="none" strike="noStrike" kern="1200" cap="none" spc="0" normalizeH="0" baseline="0" noProof="0" smtClean="0">
              <a:ln>
                <a:noFill/>
              </a:ln>
              <a:solidFill>
                <a:schemeClr val="fol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/>
                <a:ea typeface="华文新魏" pitchFamily="2" charset="-122"/>
                <a:cs typeface="+mn-cs"/>
              </a:rPr>
              <a:t>          </a:t>
            </a:r>
            <a:r>
              <a:rPr kumimoji="0" lang="zh-CN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/>
                <a:ea typeface="华文新魏" pitchFamily="2" charset="-122"/>
                <a:cs typeface="+mn-cs"/>
              </a:rPr>
              <a:t>——</a:t>
            </a:r>
            <a:r>
              <a:rPr kumimoji="0" lang="zh-CN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 </a:t>
            </a:r>
            <a:r>
              <a:rPr kumimoji="0" 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戴口罩和防护镜</a:t>
            </a:r>
            <a:endParaRPr kumimoji="0" lang="zh-CN" sz="2800" b="1" i="0" u="none" strike="noStrike" kern="1200" cap="none" spc="0" normalizeH="0" baseline="0" noProof="0" smtClean="0">
              <a:ln>
                <a:noFill/>
              </a:ln>
              <a:solidFill>
                <a:schemeClr val="fol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（</a:t>
            </a:r>
            <a:r>
              <a:rPr kumimoji="0" lang="zh-CN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5</a:t>
            </a:r>
            <a:r>
              <a:rPr kumimoji="0" 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）正确处理废弃物</a:t>
            </a:r>
            <a:endParaRPr kumimoji="0" lang="zh-CN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1508" name="Picture 1028" descr="aids12"/>
          <p:cNvPicPr>
            <a:picLocks noChangeAspect="1"/>
          </p:cNvPicPr>
          <p:nvPr/>
        </p:nvPicPr>
        <p:blipFill>
          <a:blip r:embed="rId1"/>
          <a:srcRect l="6479" t="6479" r="12958" b="14578"/>
          <a:stretch>
            <a:fillRect/>
          </a:stretch>
        </p:blipFill>
        <p:spPr>
          <a:xfrm>
            <a:off x="7923213" y="5786438"/>
            <a:ext cx="1220787" cy="1071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 noChangeArrowheads="1"/>
          </p:cNvSpPr>
          <p:nvPr>
            <p:ph idx="1"/>
          </p:nvPr>
        </p:nvSpPr>
        <p:spPr>
          <a:xfrm>
            <a:off x="684213" y="1744663"/>
            <a:ext cx="6048375" cy="420528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SzPct val="125000"/>
              <a:buFont typeface="Wingdings" panose="05000000000000000000" pitchFamily="2" charset="2"/>
              <a:buNone/>
              <a:defRPr/>
            </a:pPr>
            <a:r>
              <a:rPr kumimoji="0" 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一、</a:t>
            </a:r>
            <a:r>
              <a:rPr kumimoji="0" 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基础知识</a:t>
            </a:r>
            <a:endParaRPr kumimoji="0" lang="zh-CN" sz="3200" b="0" i="0" u="none" strike="noStrike" kern="0" cap="none" spc="0" normalizeH="0" baseline="0" noProof="0" smtClean="0">
              <a:ln>
                <a:noFill/>
              </a:ln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SzPct val="125000"/>
              <a:buFont typeface="Wingdings" panose="05000000000000000000" pitchFamily="2" charset="2"/>
              <a:buNone/>
              <a:defRPr/>
            </a:pPr>
            <a:r>
              <a:rPr kumimoji="0" 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二、艾滋病职业暴露预防</a:t>
            </a:r>
            <a:endParaRPr kumimoji="0" lang="zh-CN" sz="3200" b="0" i="0" u="none" strike="noStrike" kern="0" cap="none" spc="0" normalizeH="0" baseline="0" noProof="0" smtClean="0">
              <a:ln>
                <a:noFill/>
              </a:ln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SzPct val="125000"/>
              <a:buFont typeface="Wingdings" panose="05000000000000000000" pitchFamily="2" charset="2"/>
              <a:buNone/>
              <a:defRPr/>
            </a:pPr>
            <a:r>
              <a:rPr kumimoji="0" lang="zh-CN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三、艾滋病职业暴露处理</a:t>
            </a:r>
            <a:endParaRPr kumimoji="0" lang="zh-CN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SzPct val="125000"/>
              <a:buFont typeface="Wingdings" panose="05000000000000000000" pitchFamily="2" charset="2"/>
              <a:buNone/>
              <a:defRPr/>
            </a:pPr>
            <a:r>
              <a:rPr kumimoji="0" 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四、艾滋病职业暴露组织管理</a:t>
            </a:r>
            <a:endParaRPr kumimoji="0" lang="zh-CN" sz="3200" b="0" i="0" u="none" strike="noStrike" kern="0" cap="none" spc="0" normalizeH="0" baseline="0" noProof="0" smtClean="0">
              <a:ln>
                <a:noFill/>
              </a:ln>
              <a:solidFill>
                <a:srgbClr val="00CC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SzPct val="125000"/>
              <a:buFont typeface="Wingdings" panose="05000000000000000000" pitchFamily="2" charset="2"/>
              <a:buNone/>
              <a:defRPr/>
            </a:pPr>
            <a:endParaRPr kumimoji="0" lang="zh-CN" altLang="zh-CN" sz="3200" b="0" i="0" u="none" strike="noStrike" kern="0" cap="none" spc="0" normalizeH="0" baseline="0" noProof="0" smtClean="0">
              <a:ln>
                <a:noFill/>
              </a:ln>
              <a:solidFill>
                <a:srgbClr val="66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sp>
        <p:nvSpPr>
          <p:cNvPr id="4099" name="Rectangle 3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sz="4800" dirty="0">
                <a:ea typeface="华文新魏" pitchFamily="2" charset="-122"/>
              </a:rPr>
              <a:t>内容提要</a:t>
            </a:r>
            <a:endParaRPr lang="zh-CN" altLang="en-US" sz="4800" dirty="0">
              <a:ea typeface="华文新魏" pitchFamily="2" charset="-122"/>
            </a:endParaRPr>
          </a:p>
        </p:txBody>
      </p:sp>
      <p:pic>
        <p:nvPicPr>
          <p:cNvPr id="4100" name="Picture 1028" descr="aids12"/>
          <p:cNvPicPr>
            <a:picLocks noChangeAspect="1"/>
          </p:cNvPicPr>
          <p:nvPr/>
        </p:nvPicPr>
        <p:blipFill>
          <a:blip r:embed="rId1"/>
          <a:srcRect l="6479" t="6479" r="12958" b="14578"/>
          <a:stretch>
            <a:fillRect/>
          </a:stretch>
        </p:blipFill>
        <p:spPr>
          <a:xfrm>
            <a:off x="7923213" y="5786438"/>
            <a:ext cx="1220787" cy="1071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zo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>
            <a:spLocks noGrp="1"/>
          </p:cNvSpPr>
          <p:nvPr>
            <p:ph type="title"/>
          </p:nvPr>
        </p:nvSpPr>
        <p:spPr>
          <a:xfrm>
            <a:off x="611188" y="2781300"/>
            <a:ext cx="7416800" cy="1223963"/>
          </a:xfrm>
          <a:ln/>
        </p:spPr>
        <p:txBody>
          <a:bodyPr vert="horz" wrap="square" lIns="91440" tIns="45720" rIns="91440" bIns="45720" anchor="b" anchorCtr="0"/>
          <a:p>
            <a:pPr eaLnBrk="1" hangingPunct="1">
              <a:lnSpc>
                <a:spcPct val="150000"/>
              </a:lnSpc>
            </a:pPr>
            <a:r>
              <a:rPr lang="zh-CN" altLang="zh-CN" b="1" dirty="0">
                <a:solidFill>
                  <a:srgbClr val="000099"/>
                </a:solidFill>
                <a:ea typeface="华文新魏" pitchFamily="2" charset="-122"/>
              </a:rPr>
              <a:t>     </a:t>
            </a:r>
            <a:r>
              <a:rPr lang="zh-CN" altLang="en-US" b="1" dirty="0">
                <a:solidFill>
                  <a:srgbClr val="000099"/>
                </a:solidFill>
                <a:ea typeface="华文新魏" pitchFamily="2" charset="-122"/>
              </a:rPr>
              <a:t>三、艾滋病职业暴露处理</a:t>
            </a:r>
            <a:endParaRPr lang="zh-CN" altLang="en-US" b="1" dirty="0">
              <a:solidFill>
                <a:srgbClr val="000099"/>
              </a:solidFill>
              <a:ea typeface="华文新魏" pitchFamily="2" charset="-122"/>
            </a:endParaRPr>
          </a:p>
        </p:txBody>
      </p:sp>
      <p:pic>
        <p:nvPicPr>
          <p:cNvPr id="22531" name="Picture 1028" descr="aids12"/>
          <p:cNvPicPr>
            <a:picLocks noChangeAspect="1"/>
          </p:cNvPicPr>
          <p:nvPr/>
        </p:nvPicPr>
        <p:blipFill>
          <a:blip r:embed="rId1"/>
          <a:srcRect l="6479" t="6479" r="12958" b="14578"/>
          <a:stretch>
            <a:fillRect/>
          </a:stretch>
        </p:blipFill>
        <p:spPr>
          <a:xfrm>
            <a:off x="7923213" y="5786438"/>
            <a:ext cx="1220787" cy="1071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 dir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971550" y="836613"/>
            <a:ext cx="7340600" cy="911225"/>
          </a:xfrm>
          <a:ln/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zh-CN" b="1" dirty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         </a:t>
            </a:r>
            <a:r>
              <a:rPr lang="zh-CN" altLang="en-US" b="1" dirty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职业暴露处理程序</a:t>
            </a:r>
            <a:endParaRPr lang="zh-CN" altLang="en-US" b="1" dirty="0">
              <a:solidFill>
                <a:srgbClr val="FF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3555" name="Text Box 3"/>
          <p:cNvSpPr txBox="1"/>
          <p:nvPr/>
        </p:nvSpPr>
        <p:spPr>
          <a:xfrm>
            <a:off x="2484438" y="1916113"/>
            <a:ext cx="2303462" cy="466725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zh-CN" sz="24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HIV</a:t>
            </a:r>
            <a:r>
              <a:rPr lang="zh-CN" altLang="en-US" sz="24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职业暴露</a:t>
            </a:r>
            <a:endParaRPr lang="zh-CN" altLang="en-US" sz="2400" b="1" dirty="0">
              <a:solidFill>
                <a:srgbClr val="FF33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3556" name="Text Box 4"/>
          <p:cNvSpPr txBox="1"/>
          <p:nvPr/>
        </p:nvSpPr>
        <p:spPr>
          <a:xfrm>
            <a:off x="2555875" y="2636838"/>
            <a:ext cx="2303463" cy="466725"/>
          </a:xfrm>
          <a:prstGeom prst="rect">
            <a:avLst/>
          </a:prstGeom>
          <a:solidFill>
            <a:srgbClr val="66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Tahoma" panose="020B0604030504040204" pitchFamily="34" charset="0"/>
                <a:ea typeface="华文新魏" pitchFamily="2" charset="-122"/>
              </a:rPr>
              <a:t>局部紧急处理</a:t>
            </a:r>
            <a:endParaRPr lang="zh-CN" altLang="en-US" sz="2400" b="1" dirty="0">
              <a:solidFill>
                <a:srgbClr val="FF3300"/>
              </a:solidFill>
              <a:latin typeface="Tahoma" panose="020B0604030504040204" pitchFamily="34" charset="0"/>
              <a:ea typeface="华文新魏" pitchFamily="2" charset="-122"/>
            </a:endParaRPr>
          </a:p>
        </p:txBody>
      </p:sp>
      <p:sp>
        <p:nvSpPr>
          <p:cNvPr id="23557" name="Text Box 5"/>
          <p:cNvSpPr txBox="1"/>
          <p:nvPr/>
        </p:nvSpPr>
        <p:spPr>
          <a:xfrm>
            <a:off x="2411413" y="4149725"/>
            <a:ext cx="2808287" cy="466725"/>
          </a:xfrm>
          <a:prstGeom prst="rect">
            <a:avLst/>
          </a:prstGeom>
          <a:solidFill>
            <a:srgbClr val="66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Tahoma" panose="020B0604030504040204" pitchFamily="34" charset="0"/>
                <a:ea typeface="华文新魏" pitchFamily="2" charset="-122"/>
              </a:rPr>
              <a:t>危险性评估</a:t>
            </a:r>
            <a:endParaRPr lang="zh-CN" altLang="en-US" sz="2400" b="1" dirty="0">
              <a:solidFill>
                <a:srgbClr val="FF3300"/>
              </a:solidFill>
              <a:latin typeface="Tahoma" panose="020B0604030504040204" pitchFamily="34" charset="0"/>
              <a:ea typeface="华文新魏" pitchFamily="2" charset="-122"/>
            </a:endParaRPr>
          </a:p>
        </p:txBody>
      </p:sp>
      <p:sp>
        <p:nvSpPr>
          <p:cNvPr id="23558" name="Text Box 6"/>
          <p:cNvSpPr txBox="1"/>
          <p:nvPr/>
        </p:nvSpPr>
        <p:spPr>
          <a:xfrm>
            <a:off x="1908175" y="5013325"/>
            <a:ext cx="1655763" cy="466725"/>
          </a:xfrm>
          <a:prstGeom prst="rect">
            <a:avLst/>
          </a:prstGeom>
          <a:solidFill>
            <a:srgbClr val="66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Tahoma" panose="020B0604030504040204" pitchFamily="34" charset="0"/>
                <a:ea typeface="华文新魏" pitchFamily="2" charset="-122"/>
              </a:rPr>
              <a:t>不用药</a:t>
            </a:r>
            <a:endParaRPr lang="zh-CN" altLang="en-US" sz="2400" b="1" dirty="0">
              <a:solidFill>
                <a:srgbClr val="FF3300"/>
              </a:solidFill>
              <a:latin typeface="Tahoma" panose="020B0604030504040204" pitchFamily="34" charset="0"/>
              <a:ea typeface="华文新魏" pitchFamily="2" charset="-122"/>
            </a:endParaRPr>
          </a:p>
        </p:txBody>
      </p:sp>
      <p:sp>
        <p:nvSpPr>
          <p:cNvPr id="23559" name="Text Box 7"/>
          <p:cNvSpPr txBox="1"/>
          <p:nvPr/>
        </p:nvSpPr>
        <p:spPr>
          <a:xfrm>
            <a:off x="3995738" y="5013325"/>
            <a:ext cx="1584325" cy="466725"/>
          </a:xfrm>
          <a:prstGeom prst="rect">
            <a:avLst/>
          </a:prstGeom>
          <a:solidFill>
            <a:srgbClr val="66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Tahoma" panose="020B0604030504040204" pitchFamily="34" charset="0"/>
                <a:ea typeface="华文新魏" pitchFamily="2" charset="-122"/>
              </a:rPr>
              <a:t>用药</a:t>
            </a:r>
            <a:endParaRPr lang="zh-CN" altLang="en-US" sz="2400" b="1" dirty="0">
              <a:solidFill>
                <a:srgbClr val="FF3300"/>
              </a:solidFill>
              <a:latin typeface="Tahoma" panose="020B0604030504040204" pitchFamily="34" charset="0"/>
              <a:ea typeface="华文新魏" pitchFamily="2" charset="-122"/>
            </a:endParaRPr>
          </a:p>
        </p:txBody>
      </p:sp>
      <p:sp>
        <p:nvSpPr>
          <p:cNvPr id="23560" name="Text Box 8"/>
          <p:cNvSpPr txBox="1"/>
          <p:nvPr/>
        </p:nvSpPr>
        <p:spPr>
          <a:xfrm>
            <a:off x="2051050" y="5734050"/>
            <a:ext cx="3313113" cy="1014413"/>
          </a:xfrm>
          <a:prstGeom prst="rect">
            <a:avLst/>
          </a:prstGeom>
          <a:solidFill>
            <a:srgbClr val="66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zh-CN" sz="24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HIV</a:t>
            </a:r>
            <a:r>
              <a:rPr lang="zh-CN" altLang="en-US" sz="24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监测及随访</a:t>
            </a:r>
            <a:endParaRPr lang="zh-CN" altLang="en-US" sz="2400" b="1" dirty="0">
              <a:solidFill>
                <a:srgbClr val="FF3300"/>
              </a:solidFill>
              <a:latin typeface="华文新魏" pitchFamily="2" charset="-122"/>
              <a:ea typeface="华文新魏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心理咨询</a:t>
            </a:r>
            <a:endParaRPr lang="zh-CN" altLang="en-US" sz="2400" b="1" dirty="0">
              <a:solidFill>
                <a:srgbClr val="FF33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3561" name="Text Box 9"/>
          <p:cNvSpPr txBox="1"/>
          <p:nvPr/>
        </p:nvSpPr>
        <p:spPr>
          <a:xfrm>
            <a:off x="6084888" y="4941888"/>
            <a:ext cx="2159000" cy="466725"/>
          </a:xfrm>
          <a:prstGeom prst="rect">
            <a:avLst/>
          </a:prstGeom>
          <a:solidFill>
            <a:srgbClr val="66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Tahoma" panose="020B0604030504040204" pitchFamily="34" charset="0"/>
                <a:ea typeface="华文新魏" pitchFamily="2" charset="-122"/>
              </a:rPr>
              <a:t>毒副作用监测</a:t>
            </a:r>
            <a:endParaRPr lang="zh-CN" altLang="en-US" sz="2400" b="1" dirty="0">
              <a:solidFill>
                <a:srgbClr val="FF3300"/>
              </a:solidFill>
              <a:latin typeface="Tahoma" panose="020B0604030504040204" pitchFamily="34" charset="0"/>
              <a:ea typeface="华文新魏" pitchFamily="2" charset="-122"/>
            </a:endParaRPr>
          </a:p>
        </p:txBody>
      </p:sp>
      <p:sp>
        <p:nvSpPr>
          <p:cNvPr id="23562" name="Text Box 10"/>
          <p:cNvSpPr txBox="1"/>
          <p:nvPr/>
        </p:nvSpPr>
        <p:spPr>
          <a:xfrm>
            <a:off x="2843213" y="3357563"/>
            <a:ext cx="1655762" cy="466725"/>
          </a:xfrm>
          <a:prstGeom prst="rect">
            <a:avLst/>
          </a:prstGeom>
          <a:solidFill>
            <a:srgbClr val="66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Tahoma" panose="020B0604030504040204" pitchFamily="34" charset="0"/>
                <a:ea typeface="华文新魏" pitchFamily="2" charset="-122"/>
              </a:rPr>
              <a:t>报告</a:t>
            </a:r>
            <a:endParaRPr lang="zh-CN" altLang="en-US" sz="2400" b="1" dirty="0">
              <a:solidFill>
                <a:srgbClr val="FF3300"/>
              </a:solidFill>
              <a:latin typeface="Tahoma" panose="020B0604030504040204" pitchFamily="34" charset="0"/>
              <a:ea typeface="华文新魏" pitchFamily="2" charset="-122"/>
            </a:endParaRPr>
          </a:p>
        </p:txBody>
      </p:sp>
      <p:sp>
        <p:nvSpPr>
          <p:cNvPr id="23563" name="AutoShape 11"/>
          <p:cNvSpPr/>
          <p:nvPr/>
        </p:nvSpPr>
        <p:spPr>
          <a:xfrm>
            <a:off x="3563938" y="2349500"/>
            <a:ext cx="131762" cy="217488"/>
          </a:xfrm>
          <a:prstGeom prst="downArrow">
            <a:avLst>
              <a:gd name="adj1" fmla="val 50000"/>
              <a:gd name="adj2" fmla="val 41265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23564" name="AutoShape 12"/>
          <p:cNvSpPr/>
          <p:nvPr/>
        </p:nvSpPr>
        <p:spPr>
          <a:xfrm>
            <a:off x="3563938" y="2997200"/>
            <a:ext cx="152400" cy="381000"/>
          </a:xfrm>
          <a:prstGeom prst="downArrow">
            <a:avLst>
              <a:gd name="adj1" fmla="val 50000"/>
              <a:gd name="adj2" fmla="val 62500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23565" name="AutoShape 13"/>
          <p:cNvSpPr/>
          <p:nvPr/>
        </p:nvSpPr>
        <p:spPr>
          <a:xfrm>
            <a:off x="2700338" y="4581525"/>
            <a:ext cx="142875" cy="433388"/>
          </a:xfrm>
          <a:prstGeom prst="downArrow">
            <a:avLst>
              <a:gd name="adj1" fmla="val 50000"/>
              <a:gd name="adj2" fmla="val 75833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23566" name="AutoShape 14"/>
          <p:cNvSpPr/>
          <p:nvPr/>
        </p:nvSpPr>
        <p:spPr>
          <a:xfrm>
            <a:off x="4716463" y="4581525"/>
            <a:ext cx="144462" cy="433388"/>
          </a:xfrm>
          <a:prstGeom prst="downArrow">
            <a:avLst>
              <a:gd name="adj1" fmla="val 50000"/>
              <a:gd name="adj2" fmla="val 75000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23567" name="AutoShape 15"/>
          <p:cNvSpPr/>
          <p:nvPr/>
        </p:nvSpPr>
        <p:spPr>
          <a:xfrm>
            <a:off x="2700338" y="5373688"/>
            <a:ext cx="142875" cy="433387"/>
          </a:xfrm>
          <a:prstGeom prst="downArrow">
            <a:avLst>
              <a:gd name="adj1" fmla="val 50000"/>
              <a:gd name="adj2" fmla="val 75833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23568" name="AutoShape 16"/>
          <p:cNvSpPr/>
          <p:nvPr/>
        </p:nvSpPr>
        <p:spPr>
          <a:xfrm>
            <a:off x="4716463" y="5373688"/>
            <a:ext cx="144462" cy="433387"/>
          </a:xfrm>
          <a:prstGeom prst="downArrow">
            <a:avLst>
              <a:gd name="adj1" fmla="val 50000"/>
              <a:gd name="adj2" fmla="val 75000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23569" name="AutoShape 17"/>
          <p:cNvSpPr/>
          <p:nvPr/>
        </p:nvSpPr>
        <p:spPr>
          <a:xfrm>
            <a:off x="5580063" y="5157788"/>
            <a:ext cx="457200" cy="142875"/>
          </a:xfrm>
          <a:prstGeom prst="rightArrow">
            <a:avLst>
              <a:gd name="adj1" fmla="val 50000"/>
              <a:gd name="adj2" fmla="val 80000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23570" name="AutoShape 18"/>
          <p:cNvSpPr/>
          <p:nvPr/>
        </p:nvSpPr>
        <p:spPr>
          <a:xfrm>
            <a:off x="3563938" y="3789363"/>
            <a:ext cx="152400" cy="381000"/>
          </a:xfrm>
          <a:prstGeom prst="downArrow">
            <a:avLst>
              <a:gd name="adj1" fmla="val 50000"/>
              <a:gd name="adj2" fmla="val 62500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slow" advClick="0">
    <p:randomBar dir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 noRot="1"/>
          </p:cNvSpPr>
          <p:nvPr>
            <p:ph type="title"/>
          </p:nvPr>
        </p:nvSpPr>
        <p:spPr>
          <a:xfrm>
            <a:off x="1042988" y="981075"/>
            <a:ext cx="7364412" cy="685800"/>
          </a:xfrm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zh-CN" b="1" dirty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b="1" dirty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、局部紧急处理</a:t>
            </a:r>
            <a:endParaRPr lang="zh-CN" altLang="en-US" b="1" dirty="0">
              <a:solidFill>
                <a:srgbClr val="FF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603" name="AutoShape 4"/>
          <p:cNvSpPr/>
          <p:nvPr/>
        </p:nvSpPr>
        <p:spPr>
          <a:xfrm>
            <a:off x="755650" y="1916113"/>
            <a:ext cx="2895600" cy="533400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200" b="1" dirty="0">
                <a:latin typeface="Arial" panose="020B0604020202020204" pitchFamily="34" charset="0"/>
                <a:ea typeface="华文行楷" pitchFamily="2" charset="-122"/>
              </a:rPr>
              <a:t>皮肤暴露</a:t>
            </a:r>
            <a:endParaRPr lang="zh-CN" altLang="en-US" sz="3200" b="1" dirty="0"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25604" name="AutoShape 5"/>
          <p:cNvSpPr/>
          <p:nvPr/>
        </p:nvSpPr>
        <p:spPr>
          <a:xfrm>
            <a:off x="5795963" y="1989138"/>
            <a:ext cx="2895600" cy="533400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200" b="1" dirty="0">
                <a:latin typeface="Arial" panose="020B0604020202020204" pitchFamily="34" charset="0"/>
                <a:ea typeface="华文行楷" pitchFamily="2" charset="-122"/>
              </a:rPr>
              <a:t>粘膜暴露</a:t>
            </a:r>
            <a:endParaRPr lang="zh-CN" altLang="en-US" sz="3200" b="1" dirty="0"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25605" name="AutoShape 6"/>
          <p:cNvSpPr/>
          <p:nvPr/>
        </p:nvSpPr>
        <p:spPr>
          <a:xfrm>
            <a:off x="179388" y="2609850"/>
            <a:ext cx="914400" cy="4248150"/>
          </a:xfrm>
          <a:prstGeom prst="verticalScroll">
            <a:avLst>
              <a:gd name="adj" fmla="val 12500"/>
            </a:avLst>
          </a:pr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vert="eaVert" wrap="none" anchor="ctr" anchorCtr="0"/>
          <a:p>
            <a:pPr algn="ctr"/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华文行楷" pitchFamily="2" charset="-122"/>
              </a:rPr>
              <a:t>肥皂和流动水冲洗皮肤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25606" name="AutoShape 7"/>
          <p:cNvSpPr/>
          <p:nvPr/>
        </p:nvSpPr>
        <p:spPr>
          <a:xfrm>
            <a:off x="1331913" y="2609850"/>
            <a:ext cx="914400" cy="4248150"/>
          </a:xfrm>
          <a:prstGeom prst="verticalScroll">
            <a:avLst>
              <a:gd name="adj" fmla="val 12500"/>
            </a:avLst>
          </a:pr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vert="eaVert" wrap="none" anchor="ctr" anchorCtr="0"/>
          <a:p>
            <a:pPr algn="ctr"/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华文行楷" pitchFamily="2" charset="-122"/>
              </a:rPr>
              <a:t>挤压伤口旁端，将伤口血液尽量挤出</a:t>
            </a: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25607" name="AutoShape 8"/>
          <p:cNvSpPr/>
          <p:nvPr/>
        </p:nvSpPr>
        <p:spPr>
          <a:xfrm>
            <a:off x="2484438" y="2609850"/>
            <a:ext cx="914400" cy="4248150"/>
          </a:xfrm>
          <a:prstGeom prst="verticalScroll">
            <a:avLst>
              <a:gd name="adj" fmla="val 12500"/>
            </a:avLst>
          </a:pr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vert="eaVert" wrap="none" anchor="ctr" anchorCtr="0"/>
          <a:p>
            <a:pPr algn="ctr"/>
            <a:r>
              <a:rPr lang="zh-CN" altLang="zh-CN" sz="2400" b="1" dirty="0">
                <a:solidFill>
                  <a:srgbClr val="FF3300"/>
                </a:solidFill>
                <a:latin typeface="Arial" panose="020B0604020202020204" pitchFamily="34" charset="0"/>
                <a:ea typeface="华文行楷" pitchFamily="2" charset="-122"/>
              </a:rPr>
              <a:t>75%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华文行楷" pitchFamily="2" charset="-122"/>
              </a:rPr>
              <a:t>酒精、</a:t>
            </a:r>
            <a:r>
              <a:rPr lang="zh-CN" altLang="zh-CN" sz="2400" b="1" dirty="0">
                <a:solidFill>
                  <a:srgbClr val="FF3300"/>
                </a:solidFill>
                <a:latin typeface="Arial" panose="020B0604020202020204" pitchFamily="34" charset="0"/>
                <a:ea typeface="华文行楷" pitchFamily="2" charset="-122"/>
              </a:rPr>
              <a:t>0.5%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华文行楷" pitchFamily="2" charset="-122"/>
              </a:rPr>
              <a:t>碘伏消毒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25608" name="AutoShape 9"/>
          <p:cNvSpPr/>
          <p:nvPr/>
        </p:nvSpPr>
        <p:spPr>
          <a:xfrm>
            <a:off x="3563938" y="2609850"/>
            <a:ext cx="838200" cy="4248150"/>
          </a:xfrm>
          <a:prstGeom prst="verticalScroll">
            <a:avLst>
              <a:gd name="adj" fmla="val 12500"/>
            </a:avLst>
          </a:pr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vert="eaVert" wrap="none" anchor="ctr" anchorCtr="0"/>
          <a:p>
            <a:pPr algn="ctr"/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华文行楷" pitchFamily="2" charset="-122"/>
              </a:rPr>
              <a:t>包扎伤口！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25609" name="AutoShape 10"/>
          <p:cNvSpPr/>
          <p:nvPr/>
        </p:nvSpPr>
        <p:spPr>
          <a:xfrm>
            <a:off x="6804025" y="2609850"/>
            <a:ext cx="935038" cy="4248150"/>
          </a:xfrm>
          <a:prstGeom prst="verticalScroll">
            <a:avLst>
              <a:gd name="adj" fmla="val 12500"/>
            </a:avLst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vert="eaVert" wrap="none" anchor="ctr" anchorCtr="0"/>
          <a:p>
            <a:pPr algn="ctr"/>
            <a:r>
              <a:rPr lang="zh-CN" altLang="en-US" sz="2400" b="1" dirty="0">
                <a:solidFill>
                  <a:schemeClr val="folHlink"/>
                </a:solidFill>
                <a:latin typeface="Arial" panose="020B0604020202020204" pitchFamily="34" charset="0"/>
                <a:ea typeface="华文行楷" pitchFamily="2" charset="-122"/>
              </a:rPr>
              <a:t>生理盐水反复冲洗粘膜！</a:t>
            </a:r>
            <a:endParaRPr lang="zh-CN" altLang="en-US" sz="2400" b="1" dirty="0">
              <a:solidFill>
                <a:schemeClr val="folHlink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25610" name="AutoShape 11"/>
          <p:cNvSpPr/>
          <p:nvPr/>
        </p:nvSpPr>
        <p:spPr>
          <a:xfrm>
            <a:off x="4787900" y="2636838"/>
            <a:ext cx="1368425" cy="3816350"/>
          </a:xfrm>
          <a:prstGeom prst="irregularSeal1">
            <a:avLst/>
          </a:prstGeom>
          <a:solidFill>
            <a:srgbClr val="FFCC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严禁局部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华文行楷" pitchFamily="2" charset="-122"/>
            </a:endParaRPr>
          </a:p>
          <a:p>
            <a:pPr algn="ctr"/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挤压伤口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pic>
        <p:nvPicPr>
          <p:cNvPr id="24587" name="Picture 12" descr="aids12"/>
          <p:cNvPicPr>
            <a:picLocks noChangeAspect="1"/>
          </p:cNvPicPr>
          <p:nvPr/>
        </p:nvPicPr>
        <p:blipFill>
          <a:blip r:embed="rId1"/>
          <a:srcRect l="6479" t="6479" r="12958" b="14578"/>
          <a:stretch>
            <a:fillRect/>
          </a:stretch>
        </p:blipFill>
        <p:spPr>
          <a:xfrm>
            <a:off x="7923213" y="5786438"/>
            <a:ext cx="1220787" cy="1071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animBg="1"/>
      <p:bldP spid="25604" grpId="0" animBg="1"/>
      <p:bldP spid="25605" grpId="0" animBg="1"/>
      <p:bldP spid="25606" grpId="0" animBg="1"/>
      <p:bldP spid="25607" grpId="0" animBg="1"/>
      <p:bldP spid="25608" grpId="0" animBg="1"/>
      <p:bldP spid="25609" grpId="0" animBg="1"/>
      <p:bldP spid="256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1150938" y="869950"/>
            <a:ext cx="7793037" cy="806450"/>
          </a:xfrm>
          <a:ln/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zh-CN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、登记和报告</a:t>
            </a:r>
            <a:endParaRPr lang="zh-CN" altLang="en-US" b="1" dirty="0">
              <a:solidFill>
                <a:srgbClr val="CC00CC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2005013"/>
            <a:ext cx="8497888" cy="485298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自愿的原则通知主管领导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  </a:t>
            </a:r>
            <a:r>
              <a:rPr kumimoji="0" lang="zh-CN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/>
                <a:ea typeface="华文新魏" pitchFamily="2" charset="-122"/>
                <a:cs typeface="+mn-cs"/>
              </a:rPr>
              <a:t>——</a:t>
            </a:r>
            <a:r>
              <a:rPr kumimoji="0" lang="zh-CN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 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获取正确的处理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详细记录</a:t>
            </a:r>
            <a:r>
              <a:rPr kumimoji="0" lang="zh-CN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(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职业暴露个案登记表）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  </a:t>
            </a:r>
            <a:r>
              <a:rPr kumimoji="0" lang="zh-CN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/>
                <a:ea typeface="华文新魏" pitchFamily="2" charset="-122"/>
                <a:cs typeface="+mn-cs"/>
              </a:rPr>
              <a:t>——</a:t>
            </a:r>
            <a:r>
              <a:rPr kumimoji="0" lang="zh-CN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 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个人资料   时间    地点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  </a:t>
            </a:r>
            <a:r>
              <a:rPr kumimoji="0" lang="zh-CN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/>
                <a:ea typeface="华文新魏" pitchFamily="2" charset="-122"/>
                <a:cs typeface="+mn-cs"/>
              </a:rPr>
              <a:t>——</a:t>
            </a:r>
            <a:r>
              <a:rPr kumimoji="0" lang="zh-CN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 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污染部位   伤口类型    污染物情况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了解病人情况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  </a:t>
            </a:r>
            <a:r>
              <a:rPr kumimoji="0" lang="zh-CN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/>
                <a:ea typeface="华文新魏" pitchFamily="2" charset="-122"/>
                <a:cs typeface="+mn-cs"/>
              </a:rPr>
              <a:t>——</a:t>
            </a:r>
            <a:r>
              <a:rPr kumimoji="0" lang="zh-CN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 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病毒载量   治疗情况    药物种类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itchFamily="2" charset="-122"/>
                <a:ea typeface="华文中宋" pitchFamily="2" charset="-122"/>
                <a:cs typeface="+mn-cs"/>
              </a:rPr>
              <a:t> 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中宋" pitchFamily="2" charset="-122"/>
              <a:ea typeface="华文中宋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itchFamily="2" charset="-122"/>
                <a:ea typeface="华文中宋" pitchFamily="2" charset="-122"/>
                <a:cs typeface="+mn-cs"/>
              </a:rPr>
              <a:t>                       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pic>
        <p:nvPicPr>
          <p:cNvPr id="25604" name="Picture 1028" descr="aids12"/>
          <p:cNvPicPr>
            <a:picLocks noChangeAspect="1"/>
          </p:cNvPicPr>
          <p:nvPr/>
        </p:nvPicPr>
        <p:blipFill>
          <a:blip r:embed="rId1"/>
          <a:srcRect l="6479" t="6479" r="12958" b="14578"/>
          <a:stretch>
            <a:fillRect/>
          </a:stretch>
        </p:blipFill>
        <p:spPr>
          <a:xfrm>
            <a:off x="7923213" y="5786438"/>
            <a:ext cx="1220787" cy="1071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 dir="vert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Rectangle 2"/>
          <p:cNvSpPr>
            <a:spLocks noGrp="1" noRot="1"/>
          </p:cNvSpPr>
          <p:nvPr>
            <p:ph type="title"/>
          </p:nvPr>
        </p:nvSpPr>
        <p:spPr>
          <a:xfrm>
            <a:off x="1116013" y="908050"/>
            <a:ext cx="6048375" cy="863600"/>
          </a:xfrm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zh-CN" b="1" dirty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b="1" dirty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、风险评估</a:t>
            </a:r>
            <a:endParaRPr lang="zh-CN" altLang="en-US" b="1" dirty="0">
              <a:solidFill>
                <a:srgbClr val="FF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6627" name="Rectangle 3"/>
          <p:cNvSpPr>
            <a:spLocks noGrp="1" noRot="1"/>
          </p:cNvSpPr>
          <p:nvPr>
            <p:ph type="body"/>
          </p:nvPr>
        </p:nvSpPr>
        <p:spPr>
          <a:xfrm>
            <a:off x="717550" y="2018030"/>
            <a:ext cx="7856220" cy="4189095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暴露源的艾滋病病毒感染状况</a:t>
            </a:r>
            <a:endParaRPr lang="zh-CN" altLang="en-US" sz="36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     </a:t>
            </a:r>
            <a:r>
              <a:rPr lang="zh-CN" altLang="en-US" sz="2800" b="1" dirty="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暴露源的艾滋病病毒感染状况是判定职业暴露是否成立的</a:t>
            </a:r>
            <a:r>
              <a:rPr lang="zh-CN" altLang="en-US" sz="2800" b="1" dirty="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</a:rPr>
              <a:t>唯一条件</a:t>
            </a:r>
            <a:r>
              <a:rPr lang="zh-CN" altLang="en-US" sz="2800" b="1" dirty="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以及需要采取何种控制措施的</a:t>
            </a:r>
            <a:r>
              <a:rPr lang="zh-CN" altLang="en-US" sz="2800" b="1" dirty="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</a:rPr>
              <a:t>关键</a:t>
            </a:r>
            <a:r>
              <a:rPr lang="zh-CN" altLang="en-US" b="1" dirty="0"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en-US" sz="3600" b="1" dirty="0">
              <a:latin typeface="华文新魏" pitchFamily="2" charset="-122"/>
              <a:ea typeface="华文新魏" pitchFamily="2" charset="-122"/>
            </a:endParaRPr>
          </a:p>
          <a:p>
            <a:pPr eaLnBrk="1" hangingPunct="1"/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暴露的级别</a:t>
            </a:r>
            <a:endParaRPr lang="zh-CN" altLang="en-US" sz="3600" b="1" dirty="0">
              <a:latin typeface="华文新魏" pitchFamily="2" charset="-122"/>
              <a:ea typeface="华文新魏" pitchFamily="2" charset="-122"/>
            </a:endParaRPr>
          </a:p>
          <a:p>
            <a:pPr eaLnBrk="1" hangingPunct="1"/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暴露源的级别</a:t>
            </a:r>
            <a:endParaRPr lang="zh-CN" altLang="en-US" sz="3600" b="1" dirty="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26628" name="Picture 4" descr="aids12"/>
          <p:cNvPicPr>
            <a:picLocks noChangeAspect="1"/>
          </p:cNvPicPr>
          <p:nvPr/>
        </p:nvPicPr>
        <p:blipFill>
          <a:blip r:embed="rId1"/>
          <a:srcRect l="6479" t="6479" r="12958" b="14578"/>
          <a:stretch>
            <a:fillRect/>
          </a:stretch>
        </p:blipFill>
        <p:spPr>
          <a:xfrm>
            <a:off x="7840663" y="5715000"/>
            <a:ext cx="1303337" cy="1143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 dir="vert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AutoShape 4"/>
          <p:cNvSpPr/>
          <p:nvPr/>
        </p:nvSpPr>
        <p:spPr>
          <a:xfrm>
            <a:off x="827088" y="1844675"/>
            <a:ext cx="1077912" cy="4103688"/>
          </a:xfrm>
          <a:prstGeom prst="verticalScroll">
            <a:avLst>
              <a:gd name="adj" fmla="val 12500"/>
            </a:avLst>
          </a:pr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vert="eaVert" wrap="none" anchor="ctr" anchorCtr="0"/>
          <a:p>
            <a:pPr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华文新魏" pitchFamily="2" charset="-122"/>
              </a:rPr>
              <a:t>一级暴露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28675" name="Rectangle 5"/>
          <p:cNvSpPr>
            <a:spLocks noChangeArrowheads="1"/>
          </p:cNvSpPr>
          <p:nvPr/>
        </p:nvSpPr>
        <p:spPr bwMode="auto">
          <a:xfrm>
            <a:off x="3132138" y="2420938"/>
            <a:ext cx="4968875" cy="936625"/>
          </a:xfrm>
          <a:prstGeom prst="rect">
            <a:avLst/>
          </a:prstGeom>
          <a:solidFill>
            <a:srgbClr val="99CCFF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华文新魏" pitchFamily="2" charset="-122"/>
                <a:cs typeface="+mn-cs"/>
              </a:rPr>
              <a:t>暴露源为体液、血液或者含有</a:t>
            </a:r>
            <a:endParaRPr kumimoji="0" 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华文新魏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华文新魏" pitchFamily="2" charset="-122"/>
                <a:cs typeface="+mn-cs"/>
              </a:rPr>
              <a:t>体液、血液的医疗器械、物品</a:t>
            </a:r>
            <a:endParaRPr kumimoji="0" 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华文新魏" pitchFamily="2" charset="-122"/>
              <a:cs typeface="+mn-cs"/>
            </a:endParaRPr>
          </a:p>
        </p:txBody>
      </p:sp>
      <p:sp>
        <p:nvSpPr>
          <p:cNvPr id="28676" name="Rectangle 6"/>
          <p:cNvSpPr>
            <a:spLocks noChangeArrowheads="1"/>
          </p:cNvSpPr>
          <p:nvPr/>
        </p:nvSpPr>
        <p:spPr bwMode="auto">
          <a:xfrm>
            <a:off x="2555875" y="4652963"/>
            <a:ext cx="6192838" cy="1008063"/>
          </a:xfrm>
          <a:prstGeom prst="rect">
            <a:avLst/>
          </a:prstGeom>
          <a:solidFill>
            <a:srgbClr val="99CCFF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暴露类型为暴露源沾染了有损伤的</a:t>
            </a:r>
            <a:endParaRPr kumimoji="0" 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皮肤或者粘膜，暴露量小且暴露时间较短。</a:t>
            </a:r>
            <a:endParaRPr kumimoji="0" 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pic>
        <p:nvPicPr>
          <p:cNvPr id="27653" name="Picture 7" descr="aids12"/>
          <p:cNvPicPr>
            <a:picLocks noChangeAspect="1"/>
          </p:cNvPicPr>
          <p:nvPr/>
        </p:nvPicPr>
        <p:blipFill>
          <a:blip r:embed="rId1"/>
          <a:srcRect l="6479" t="6479" r="12958" b="14578"/>
          <a:stretch>
            <a:fillRect/>
          </a:stretch>
        </p:blipFill>
        <p:spPr>
          <a:xfrm>
            <a:off x="8001000" y="5854700"/>
            <a:ext cx="1143000" cy="1003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4" name="Rectangle 2"/>
          <p:cNvSpPr>
            <a:spLocks noRot="1"/>
          </p:cNvSpPr>
          <p:nvPr/>
        </p:nvSpPr>
        <p:spPr>
          <a:xfrm>
            <a:off x="1116013" y="908050"/>
            <a:ext cx="6048375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lang="zh-CN" altLang="zh-CN" sz="4400" b="1" dirty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4400" b="1" dirty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、风险评估</a:t>
            </a:r>
            <a:endParaRPr lang="zh-CN" altLang="en-US" sz="4400" b="1" dirty="0">
              <a:solidFill>
                <a:srgbClr val="FF00FF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nimBg="1"/>
      <p:bldP spid="28675" grpId="0" animBg="1"/>
      <p:bldP spid="2867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AutoShape 4"/>
          <p:cNvSpPr/>
          <p:nvPr/>
        </p:nvSpPr>
        <p:spPr>
          <a:xfrm>
            <a:off x="539750" y="1916113"/>
            <a:ext cx="1081088" cy="4103687"/>
          </a:xfrm>
          <a:prstGeom prst="verticalScroll">
            <a:avLst>
              <a:gd name="adj" fmla="val 12500"/>
            </a:avLst>
          </a:pr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vert="eaVert" wrap="none" anchor="ctr" anchorCtr="0"/>
          <a:p>
            <a:pPr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华文新魏" pitchFamily="2" charset="-122"/>
              </a:rPr>
              <a:t>二级暴露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29699" name="Rectangle 5"/>
          <p:cNvSpPr>
            <a:spLocks noChangeArrowheads="1"/>
          </p:cNvSpPr>
          <p:nvPr/>
        </p:nvSpPr>
        <p:spPr bwMode="auto">
          <a:xfrm>
            <a:off x="2700338" y="2205038"/>
            <a:ext cx="4968875" cy="936625"/>
          </a:xfrm>
          <a:prstGeom prst="rect">
            <a:avLst/>
          </a:prstGeom>
          <a:solidFill>
            <a:srgbClr val="99CCFF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华文新魏" pitchFamily="2" charset="-122"/>
                <a:cs typeface="+mn-cs"/>
              </a:rPr>
              <a:t>暴露源为体液、血液或者</a:t>
            </a:r>
            <a:endParaRPr kumimoji="0" 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华文新魏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华文新魏" pitchFamily="2" charset="-122"/>
                <a:cs typeface="+mn-cs"/>
              </a:rPr>
              <a:t>含有体液、血液的医疗器械、物品；</a:t>
            </a:r>
            <a:endParaRPr kumimoji="0" 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华文新魏" pitchFamily="2" charset="-122"/>
              <a:cs typeface="+mn-cs"/>
            </a:endParaRPr>
          </a:p>
        </p:txBody>
      </p:sp>
      <p:sp>
        <p:nvSpPr>
          <p:cNvPr id="29700" name="Rectangle 6"/>
          <p:cNvSpPr>
            <a:spLocks noChangeArrowheads="1"/>
          </p:cNvSpPr>
          <p:nvPr/>
        </p:nvSpPr>
        <p:spPr bwMode="auto">
          <a:xfrm>
            <a:off x="1763713" y="4149725"/>
            <a:ext cx="6840538" cy="1800225"/>
          </a:xfrm>
          <a:prstGeom prst="rect">
            <a:avLst/>
          </a:prstGeom>
          <a:solidFill>
            <a:srgbClr val="99CCFF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zh-CN" sz="2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1</a:t>
            </a:r>
            <a:r>
              <a:rPr kumimoji="0" lang="zh-CN" sz="2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、暴露类型为暴露源沾染了有损伤的皮肤或者粘膜，</a:t>
            </a:r>
            <a:endParaRPr kumimoji="0" lang="zh-CN" sz="2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     暴露量大且暴露时间较长；</a:t>
            </a:r>
            <a:endParaRPr kumimoji="0" lang="zh-CN" sz="2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zh-CN" sz="2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2</a:t>
            </a:r>
            <a:r>
              <a:rPr kumimoji="0" lang="zh-CN" sz="2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、暴露类型为暴露源刺伤或者割伤皮肤，但损伤程度</a:t>
            </a:r>
            <a:endParaRPr kumimoji="0" lang="zh-CN" sz="2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      较轻，为表皮擦伤或者针刺伤。</a:t>
            </a:r>
            <a:endParaRPr kumimoji="0" lang="zh-CN" sz="2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pic>
        <p:nvPicPr>
          <p:cNvPr id="28677" name="Picture 7" descr="aids12"/>
          <p:cNvPicPr>
            <a:picLocks noChangeAspect="1"/>
          </p:cNvPicPr>
          <p:nvPr/>
        </p:nvPicPr>
        <p:blipFill>
          <a:blip r:embed="rId1"/>
          <a:srcRect l="6479" t="6479" r="12958" b="14578"/>
          <a:stretch>
            <a:fillRect/>
          </a:stretch>
        </p:blipFill>
        <p:spPr>
          <a:xfrm>
            <a:off x="8001000" y="5854700"/>
            <a:ext cx="1143000" cy="1003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8" name="Rectangle 2"/>
          <p:cNvSpPr>
            <a:spLocks noRot="1"/>
          </p:cNvSpPr>
          <p:nvPr/>
        </p:nvSpPr>
        <p:spPr>
          <a:xfrm>
            <a:off x="1116013" y="908050"/>
            <a:ext cx="6048375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lang="zh-CN" altLang="zh-CN" sz="4400" b="1" dirty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4400" b="1" dirty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、风险评估</a:t>
            </a:r>
            <a:endParaRPr lang="zh-CN" altLang="en-US" sz="4400" b="1" dirty="0">
              <a:solidFill>
                <a:srgbClr val="FF00FF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animBg="1"/>
      <p:bldP spid="29699" grpId="0" animBg="1"/>
      <p:bldP spid="2970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AutoShape 2"/>
          <p:cNvSpPr/>
          <p:nvPr/>
        </p:nvSpPr>
        <p:spPr>
          <a:xfrm>
            <a:off x="539750" y="2133600"/>
            <a:ext cx="1081088" cy="4103688"/>
          </a:xfrm>
          <a:prstGeom prst="verticalScroll">
            <a:avLst>
              <a:gd name="adj" fmla="val 12500"/>
            </a:avLst>
          </a:pr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vert="eaVert" wrap="none" anchor="ctr" anchorCtr="0"/>
          <a:p>
            <a:pPr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华文新魏" pitchFamily="2" charset="-122"/>
              </a:rPr>
              <a:t>三级暴露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2771775" y="2420938"/>
            <a:ext cx="4968875" cy="936625"/>
          </a:xfrm>
          <a:prstGeom prst="rect">
            <a:avLst/>
          </a:prstGeom>
          <a:solidFill>
            <a:srgbClr val="99CCFF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华文新魏" pitchFamily="2" charset="-122"/>
                <a:cs typeface="+mn-cs"/>
              </a:rPr>
              <a:t>暴露源为体液、血液或者</a:t>
            </a:r>
            <a:endParaRPr kumimoji="0" 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华文新魏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华文新魏" pitchFamily="2" charset="-122"/>
                <a:cs typeface="+mn-cs"/>
              </a:rPr>
              <a:t>含有体液、血液的医疗器械、物品；</a:t>
            </a:r>
            <a:endParaRPr kumimoji="0" 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华文新魏" pitchFamily="2" charset="-122"/>
              <a:cs typeface="+mn-cs"/>
            </a:endParaRP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1835150" y="4076700"/>
            <a:ext cx="6840538" cy="1800225"/>
          </a:xfrm>
          <a:prstGeom prst="rect">
            <a:avLst/>
          </a:prstGeom>
          <a:solidFill>
            <a:srgbClr val="99CCFF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暴露类型为暴露源刺伤或者割伤皮肤，但损伤程度</a:t>
            </a:r>
            <a:endParaRPr kumimoji="0" lang="zh-CN" sz="2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  较重，为深部伤口或者割伤物有明显可见的血液。</a:t>
            </a:r>
            <a:endParaRPr kumimoji="0" lang="zh-CN" sz="2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pic>
        <p:nvPicPr>
          <p:cNvPr id="29701" name="Picture 5" descr="aids12"/>
          <p:cNvPicPr>
            <a:picLocks noChangeAspect="1"/>
          </p:cNvPicPr>
          <p:nvPr/>
        </p:nvPicPr>
        <p:blipFill>
          <a:blip r:embed="rId1"/>
          <a:srcRect l="6479" t="6479" r="12958" b="14578"/>
          <a:stretch>
            <a:fillRect/>
          </a:stretch>
        </p:blipFill>
        <p:spPr>
          <a:xfrm>
            <a:off x="7923213" y="5786438"/>
            <a:ext cx="1220787" cy="1071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2" name="Rectangle 2"/>
          <p:cNvSpPr>
            <a:spLocks noRot="1"/>
          </p:cNvSpPr>
          <p:nvPr/>
        </p:nvSpPr>
        <p:spPr>
          <a:xfrm>
            <a:off x="1116013" y="908050"/>
            <a:ext cx="6048375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lang="zh-CN" altLang="zh-CN" sz="4400" b="1" dirty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4400" b="1" dirty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、风险评估</a:t>
            </a:r>
            <a:endParaRPr lang="zh-CN" altLang="en-US" sz="4400" b="1" dirty="0">
              <a:solidFill>
                <a:srgbClr val="FF00FF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nimBg="1"/>
      <p:bldP spid="30723" grpId="0" animBg="1"/>
      <p:bldP spid="3072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图示 6"/>
          <p:cNvPicPr/>
          <p:nvPr/>
        </p:nvPicPr>
        <p:blipFill>
          <a:blip r:embed="rId1"/>
          <a:stretch>
            <a:fillRect/>
          </a:stretch>
        </p:blipFill>
        <p:spPr>
          <a:xfrm>
            <a:off x="539750" y="1916113"/>
            <a:ext cx="3700463" cy="4694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AutoShape 13"/>
          <p:cNvSpPr>
            <a:spLocks noChangeArrowheads="1"/>
          </p:cNvSpPr>
          <p:nvPr/>
        </p:nvSpPr>
        <p:spPr bwMode="auto">
          <a:xfrm>
            <a:off x="4572000" y="3284538"/>
            <a:ext cx="3048000" cy="762000"/>
          </a:xfrm>
          <a:prstGeom prst="flowChartAlternateProcess">
            <a:avLst/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 smtClean="0">
              <a:ln>
                <a:noFill/>
              </a:ln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HIV</a:t>
            </a:r>
            <a:r>
              <a:rPr kumimoji="0" 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抗体</a:t>
            </a:r>
            <a:r>
              <a:rPr kumimoji="0" lang="zh-CN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+</a:t>
            </a:r>
            <a:r>
              <a:rPr kumimoji="0" 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、病毒载量低</a:t>
            </a:r>
            <a:endParaRPr kumimoji="0" lang="zh-CN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无临床症状、</a:t>
            </a:r>
            <a:r>
              <a:rPr kumimoji="0" lang="zh-CN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CD4</a:t>
            </a:r>
            <a:r>
              <a:rPr kumimoji="0" 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计数较高</a:t>
            </a:r>
            <a:endParaRPr kumimoji="0" lang="zh-CN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748" name="AutoShape 14"/>
          <p:cNvSpPr>
            <a:spLocks noChangeArrowheads="1"/>
          </p:cNvSpPr>
          <p:nvPr/>
        </p:nvSpPr>
        <p:spPr bwMode="auto">
          <a:xfrm>
            <a:off x="4572000" y="4508500"/>
            <a:ext cx="3048000" cy="762000"/>
          </a:xfrm>
          <a:prstGeom prst="flowChartAlternateProcess">
            <a:avLst/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 smtClean="0">
              <a:ln>
                <a:noFill/>
              </a:ln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HIV</a:t>
            </a:r>
            <a:r>
              <a:rPr kumimoji="0" 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抗体</a:t>
            </a:r>
            <a:r>
              <a:rPr kumimoji="0" lang="zh-CN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+</a:t>
            </a:r>
            <a:r>
              <a:rPr kumimoji="0" 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、病毒载量高</a:t>
            </a:r>
            <a:endParaRPr kumimoji="0" lang="zh-CN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有临床症状、</a:t>
            </a:r>
            <a:r>
              <a:rPr kumimoji="0" lang="zh-CN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CD4</a:t>
            </a:r>
            <a:r>
              <a:rPr kumimoji="0" 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计数低</a:t>
            </a:r>
            <a:endParaRPr kumimoji="0" lang="zh-CN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0" u="none" strike="noStrike" kern="1200" cap="none" spc="0" normalizeH="0" baseline="0" noProof="0" smtClean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31749" name="AutoShape 15"/>
          <p:cNvSpPr>
            <a:spLocks noChangeArrowheads="1"/>
          </p:cNvSpPr>
          <p:nvPr/>
        </p:nvSpPr>
        <p:spPr bwMode="auto">
          <a:xfrm>
            <a:off x="4572000" y="5805488"/>
            <a:ext cx="3048000" cy="762000"/>
          </a:xfrm>
          <a:prstGeom prst="flowChartAlternateProcess">
            <a:avLst/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不能确定暴露源</a:t>
            </a:r>
            <a:endParaRPr kumimoji="0" lang="zh-CN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是否为</a:t>
            </a:r>
            <a:r>
              <a:rPr kumimoji="0" lang="zh-CN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HIV</a:t>
            </a:r>
            <a:r>
              <a:rPr kumimoji="0" 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抗体</a:t>
            </a:r>
            <a:r>
              <a:rPr kumimoji="0" lang="zh-CN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+</a:t>
            </a:r>
            <a:endParaRPr kumimoji="0" lang="zh-CN" altLang="zh-CN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</p:txBody>
      </p:sp>
      <p:pic>
        <p:nvPicPr>
          <p:cNvPr id="30726" name="Picture 17" descr="aids12"/>
          <p:cNvPicPr>
            <a:picLocks noChangeAspect="1"/>
          </p:cNvPicPr>
          <p:nvPr/>
        </p:nvPicPr>
        <p:blipFill>
          <a:blip r:embed="rId2"/>
          <a:srcRect l="6479" t="6479" r="12958" b="14578"/>
          <a:stretch>
            <a:fillRect/>
          </a:stretch>
        </p:blipFill>
        <p:spPr>
          <a:xfrm>
            <a:off x="7929563" y="5792788"/>
            <a:ext cx="1214437" cy="1065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7" name="Rectangle 2"/>
          <p:cNvSpPr>
            <a:spLocks noRot="1"/>
          </p:cNvSpPr>
          <p:nvPr/>
        </p:nvSpPr>
        <p:spPr>
          <a:xfrm>
            <a:off x="1116013" y="908050"/>
            <a:ext cx="6048375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lang="zh-CN" altLang="zh-CN" sz="4400" b="1" dirty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4400" b="1" dirty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、风险评估</a:t>
            </a:r>
            <a:endParaRPr lang="zh-CN" altLang="en-US" sz="4400" b="1" dirty="0">
              <a:solidFill>
                <a:srgbClr val="FF00FF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animBg="1"/>
      <p:bldP spid="31748" grpId="0" animBg="1"/>
      <p:bldP spid="3174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zh-CN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、暴露源不明情况的处理</a:t>
            </a:r>
            <a:endParaRPr lang="zh-CN" altLang="en-US" b="1" dirty="0">
              <a:solidFill>
                <a:srgbClr val="CC00CC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611188" y="1628775"/>
            <a:ext cx="8132763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endParaRPr kumimoji="0" lang="zh-CN" altLang="zh-CN" sz="3200" b="1" i="0" u="none" strike="noStrike" kern="0" cap="none" spc="0" normalizeH="0" baseline="0" noProof="0" smtClean="0">
              <a:ln>
                <a:noFill/>
              </a:ln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中宋" pitchFamily="2" charset="-122"/>
              <a:ea typeface="华文中宋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rgbClr val="00CC00"/>
              </a:buClr>
              <a:buSzPct val="120000"/>
              <a:buFont typeface="华文中宋" pitchFamily="2" charset="-122"/>
              <a:buChar char="☻"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根据临床表现流行病学暴露类型综合分析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rgbClr val="00CC00"/>
              </a:buClr>
              <a:buSzPct val="120000"/>
              <a:buFont typeface="华文中宋" pitchFamily="2" charset="-122"/>
              <a:buChar char="☻"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如有</a:t>
            </a:r>
            <a:r>
              <a:rPr kumimoji="0" lang="zh-CN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HIV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传播可能实施基本用药方案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rgbClr val="00CC00"/>
              </a:buClr>
              <a:buSzPct val="120000"/>
              <a:buFont typeface="华文中宋" pitchFamily="2" charset="-122"/>
              <a:buChar char="☻"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如暴露源</a:t>
            </a:r>
            <a:r>
              <a:rPr kumimoji="0" lang="zh-CN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HIV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结果阴性终止用药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rgbClr val="00CC00"/>
              </a:buClr>
              <a:buSzPct val="120000"/>
              <a:buFont typeface="华文中宋" pitchFamily="2" charset="-122"/>
              <a:buChar char="☻"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如</a:t>
            </a:r>
            <a:r>
              <a:rPr kumimoji="0" lang="zh-CN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HIV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阳性应重新评估危险性调整用药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endParaRPr kumimoji="0" lang="zh-CN" alt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pic>
        <p:nvPicPr>
          <p:cNvPr id="31748" name="Picture 1028" descr="aids12"/>
          <p:cNvPicPr>
            <a:picLocks noChangeAspect="1"/>
          </p:cNvPicPr>
          <p:nvPr/>
        </p:nvPicPr>
        <p:blipFill>
          <a:blip r:embed="rId1"/>
          <a:srcRect l="6479" t="6479" r="12958" b="14578"/>
          <a:stretch>
            <a:fillRect/>
          </a:stretch>
        </p:blipFill>
        <p:spPr>
          <a:xfrm>
            <a:off x="7923213" y="5786438"/>
            <a:ext cx="1220787" cy="1071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title"/>
          </p:nvPr>
        </p:nvSpPr>
        <p:spPr>
          <a:xfrm>
            <a:off x="1763713" y="2781300"/>
            <a:ext cx="5976937" cy="1223963"/>
          </a:xfrm>
          <a:ln/>
        </p:spPr>
        <p:txBody>
          <a:bodyPr vert="horz" wrap="square" lIns="91440" tIns="45720" rIns="91440" bIns="45720" anchor="b" anchorCtr="0"/>
          <a:p>
            <a:pPr eaLnBrk="1" hangingPunct="1">
              <a:lnSpc>
                <a:spcPct val="150000"/>
              </a:lnSpc>
            </a:pPr>
            <a:r>
              <a:rPr lang="zh-CN" altLang="zh-CN" sz="4800" b="1" dirty="0">
                <a:solidFill>
                  <a:srgbClr val="000099"/>
                </a:solidFill>
                <a:ea typeface="华文新魏" pitchFamily="2" charset="-122"/>
              </a:rPr>
              <a:t>     </a:t>
            </a:r>
            <a:r>
              <a:rPr lang="zh-CN" altLang="en-US" sz="4800" b="1" dirty="0">
                <a:solidFill>
                  <a:srgbClr val="000099"/>
                </a:solidFill>
                <a:ea typeface="华文新魏" pitchFamily="2" charset="-122"/>
              </a:rPr>
              <a:t>一、基础知识</a:t>
            </a:r>
            <a:endParaRPr lang="zh-CN" altLang="en-US" sz="4800" b="1" dirty="0">
              <a:solidFill>
                <a:srgbClr val="000099"/>
              </a:solidFill>
              <a:ea typeface="华文新魏" pitchFamily="2" charset="-122"/>
            </a:endParaRPr>
          </a:p>
        </p:txBody>
      </p:sp>
      <p:pic>
        <p:nvPicPr>
          <p:cNvPr id="5123" name="Picture 1028" descr="aids12"/>
          <p:cNvPicPr>
            <a:picLocks noChangeAspect="1"/>
          </p:cNvPicPr>
          <p:nvPr/>
        </p:nvPicPr>
        <p:blipFill>
          <a:blip r:embed="rId1"/>
          <a:srcRect l="6479" t="6479" r="12958" b="14578"/>
          <a:stretch>
            <a:fillRect/>
          </a:stretch>
        </p:blipFill>
        <p:spPr>
          <a:xfrm>
            <a:off x="7923213" y="5786438"/>
            <a:ext cx="1220787" cy="1071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 dir="vert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zh-CN" sz="4000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4000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、暴露后的预防用药和医学随访</a:t>
            </a:r>
            <a:endParaRPr lang="zh-CN" altLang="en-US" sz="4000" b="1" dirty="0">
              <a:solidFill>
                <a:srgbClr val="CC00CC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68413"/>
            <a:ext cx="8218488" cy="49974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609600" marR="0" lvl="0" indent="-6096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endParaRPr kumimoji="0" lang="zh-CN" altLang="zh-CN" sz="3200" b="1" i="0" u="none" strike="noStrike" kern="0" cap="none" spc="0" normalizeH="0" baseline="0" noProof="0" smtClean="0">
              <a:ln>
                <a:noFill/>
              </a:ln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中宋" pitchFamily="2" charset="-122"/>
              <a:ea typeface="华文中宋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20000"/>
              <a:buFont typeface="Wingdings" panose="05000000000000000000" pitchFamily="2" charset="2"/>
              <a:buChar char=""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用药时间：一般在</a:t>
            </a:r>
            <a:r>
              <a:rPr kumimoji="0" lang="zh-CN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24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小时以内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20000"/>
              <a:buFont typeface="Wingdings" panose="05000000000000000000" pitchFamily="2" charset="2"/>
              <a:buChar char=""/>
              <a:defRPr/>
            </a:pP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20000"/>
              <a:buFont typeface="Wingdings" panose="05000000000000000000" pitchFamily="2" charset="2"/>
              <a:buChar char=""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用药疗程：</a:t>
            </a:r>
            <a:r>
              <a:rPr kumimoji="0" lang="zh-CN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28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天  动物实验完全阻断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20000"/>
              <a:buFont typeface="Wingdings" panose="05000000000000000000" pitchFamily="2" charset="2"/>
              <a:buChar char=""/>
              <a:defRPr/>
            </a:pP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20000"/>
              <a:buFont typeface="Wingdings" panose="05000000000000000000" pitchFamily="2" charset="2"/>
              <a:buChar char=""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用药效果：</a:t>
            </a:r>
            <a:r>
              <a:rPr kumimoji="0" lang="zh-CN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81% 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以上  亚型  污染特重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pic>
        <p:nvPicPr>
          <p:cNvPr id="32772" name="Picture 1028" descr="aids12"/>
          <p:cNvPicPr>
            <a:picLocks noChangeAspect="1"/>
          </p:cNvPicPr>
          <p:nvPr/>
        </p:nvPicPr>
        <p:blipFill>
          <a:blip r:embed="rId1"/>
          <a:srcRect l="6479" t="6479" r="12958" b="14578"/>
          <a:stretch>
            <a:fillRect/>
          </a:stretch>
        </p:blipFill>
        <p:spPr>
          <a:xfrm>
            <a:off x="7923213" y="5786438"/>
            <a:ext cx="1220787" cy="1071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 dir="vert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4818" name="Group 2"/>
          <p:cNvGraphicFramePr>
            <a:graphicFrameLocks noGrp="1"/>
          </p:cNvGraphicFramePr>
          <p:nvPr/>
        </p:nvGraphicFramePr>
        <p:xfrm>
          <a:off x="971550" y="1916113"/>
          <a:ext cx="1800225" cy="522288"/>
        </p:xfrm>
        <a:graphic>
          <a:graphicData uri="http://schemas.openxmlformats.org/drawingml/2006/table">
            <a:tbl>
              <a:tblPr/>
              <a:tblGrid>
                <a:gridCol w="1800225"/>
              </a:tblGrid>
              <a:tr h="522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anose="020B0604030504040204" pitchFamily="34" charset="0"/>
                          <a:ea typeface="华文新魏" pitchFamily="2" charset="-122"/>
                        </a:rPr>
                        <a:t>暴露级别</a:t>
                      </a:r>
                      <a:endParaRPr kumimoji="0" 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ahoma" panose="020B0604030504040204" pitchFamily="34" charset="0"/>
                        <a:ea typeface="华文新魏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4824" name="Group 8"/>
          <p:cNvGraphicFramePr>
            <a:graphicFrameLocks noGrp="1"/>
          </p:cNvGraphicFramePr>
          <p:nvPr/>
        </p:nvGraphicFramePr>
        <p:xfrm>
          <a:off x="2771775" y="1916113"/>
          <a:ext cx="2016125" cy="522288"/>
        </p:xfrm>
        <a:graphic>
          <a:graphicData uri="http://schemas.openxmlformats.org/drawingml/2006/table">
            <a:tbl>
              <a:tblPr/>
              <a:tblGrid>
                <a:gridCol w="2016125"/>
              </a:tblGrid>
              <a:tr h="522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anose="020B0604030504040204" pitchFamily="34" charset="0"/>
                          <a:ea typeface="华文新魏" pitchFamily="2" charset="-122"/>
                        </a:rPr>
                        <a:t>暴露源类型</a:t>
                      </a:r>
                      <a:endParaRPr kumimoji="0" 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ahoma" panose="020B0604030504040204" pitchFamily="34" charset="0"/>
                        <a:ea typeface="华文新魏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4830" name="Group 14"/>
          <p:cNvGraphicFramePr>
            <a:graphicFrameLocks noGrp="1"/>
          </p:cNvGraphicFramePr>
          <p:nvPr/>
        </p:nvGraphicFramePr>
        <p:xfrm>
          <a:off x="4787900" y="1916113"/>
          <a:ext cx="3384550" cy="522288"/>
        </p:xfrm>
        <a:graphic>
          <a:graphicData uri="http://schemas.openxmlformats.org/drawingml/2006/table">
            <a:tbl>
              <a:tblPr/>
              <a:tblGrid>
                <a:gridCol w="3384550"/>
              </a:tblGrid>
              <a:tr h="522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anose="020B0604030504040204" pitchFamily="34" charset="0"/>
                          <a:ea typeface="华文新魏" pitchFamily="2" charset="-122"/>
                        </a:rPr>
                        <a:t>推荐用药方案</a:t>
                      </a:r>
                      <a:endParaRPr kumimoji="0" 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ahoma" panose="020B0604030504040204" pitchFamily="34" charset="0"/>
                        <a:ea typeface="华文新魏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4836" name="Group 20"/>
          <p:cNvGraphicFramePr>
            <a:graphicFrameLocks noGrp="1"/>
          </p:cNvGraphicFramePr>
          <p:nvPr/>
        </p:nvGraphicFramePr>
        <p:xfrm>
          <a:off x="971550" y="2420938"/>
          <a:ext cx="1800225" cy="3595688"/>
        </p:xfrm>
        <a:graphic>
          <a:graphicData uri="http://schemas.openxmlformats.org/drawingml/2006/table">
            <a:tbl>
              <a:tblPr/>
              <a:tblGrid>
                <a:gridCol w="1800225"/>
              </a:tblGrid>
              <a:tr h="3595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1</a:t>
                      </a: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级</a:t>
                      </a:r>
                      <a:endParaRPr kumimoji="0" 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1</a:t>
                      </a: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级</a:t>
                      </a:r>
                      <a:endParaRPr kumimoji="0" 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2</a:t>
                      </a: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级</a:t>
                      </a:r>
                      <a:endParaRPr kumimoji="0" 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2</a:t>
                      </a: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级</a:t>
                      </a:r>
                      <a:endParaRPr kumimoji="0" 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3</a:t>
                      </a: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级</a:t>
                      </a:r>
                      <a:endParaRPr kumimoji="0" 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2</a:t>
                      </a: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级或</a:t>
                      </a: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3</a:t>
                      </a: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级</a:t>
                      </a:r>
                      <a:endParaRPr kumimoji="0" 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4842" name="Group 26"/>
          <p:cNvGraphicFramePr>
            <a:graphicFrameLocks noGrp="1"/>
          </p:cNvGraphicFramePr>
          <p:nvPr/>
        </p:nvGraphicFramePr>
        <p:xfrm>
          <a:off x="2771775" y="2420938"/>
          <a:ext cx="2016125" cy="3595688"/>
        </p:xfrm>
        <a:graphic>
          <a:graphicData uri="http://schemas.openxmlformats.org/drawingml/2006/table">
            <a:tbl>
              <a:tblPr/>
              <a:tblGrid>
                <a:gridCol w="2016125"/>
              </a:tblGrid>
              <a:tr h="3595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华文新魏" pitchFamily="2" charset="-122"/>
                        </a:rPr>
                        <a:t>轻度</a:t>
                      </a:r>
                      <a:endParaRPr kumimoji="0" 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华文新魏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ahoma" panose="020B0604030504040204" pitchFamily="34" charset="0"/>
                          <a:ea typeface="华文新魏" pitchFamily="2" charset="-122"/>
                        </a:rPr>
                        <a:t>重度</a:t>
                      </a:r>
                      <a:endParaRPr kumimoji="0" 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Tahoma" panose="020B0604030504040204" pitchFamily="34" charset="0"/>
                        <a:ea typeface="华文新魏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华文新魏" pitchFamily="2" charset="-122"/>
                        </a:rPr>
                        <a:t>轻度</a:t>
                      </a:r>
                      <a:endParaRPr kumimoji="0" 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华文新魏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ahoma" panose="020B0604030504040204" pitchFamily="34" charset="0"/>
                          <a:ea typeface="华文新魏" pitchFamily="2" charset="-122"/>
                        </a:rPr>
                        <a:t>重度</a:t>
                      </a:r>
                      <a:endParaRPr kumimoji="0" 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Tahoma" panose="020B0604030504040204" pitchFamily="34" charset="0"/>
                        <a:ea typeface="华文新魏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华文新魏" pitchFamily="2" charset="-122"/>
                        </a:rPr>
                        <a:t>轻度或重度</a:t>
                      </a:r>
                      <a:endParaRPr kumimoji="0" 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华文新魏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ahoma" panose="020B0604030504040204" pitchFamily="34" charset="0"/>
                          <a:ea typeface="华文新魏" pitchFamily="2" charset="-122"/>
                        </a:rPr>
                        <a:t>原因不明</a:t>
                      </a:r>
                      <a:endParaRPr kumimoji="0" 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Tahoma" panose="020B0604030504040204" pitchFamily="34" charset="0"/>
                        <a:ea typeface="华文新魏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4848" name="Group 32"/>
          <p:cNvGraphicFramePr>
            <a:graphicFrameLocks noGrp="1"/>
          </p:cNvGraphicFramePr>
          <p:nvPr/>
        </p:nvGraphicFramePr>
        <p:xfrm>
          <a:off x="4787900" y="2420938"/>
          <a:ext cx="3848735" cy="3596005"/>
        </p:xfrm>
        <a:graphic>
          <a:graphicData uri="http://schemas.openxmlformats.org/drawingml/2006/table">
            <a:tbl>
              <a:tblPr/>
              <a:tblGrid>
                <a:gridCol w="3848735"/>
              </a:tblGrid>
              <a:tr h="3595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不一定使用</a:t>
                      </a: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PEP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基本用药方案</a:t>
                      </a:r>
                      <a:endParaRPr kumimoji="0" 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基本用药方案</a:t>
                      </a:r>
                      <a:endParaRPr kumimoji="0" 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强化用药方案</a:t>
                      </a:r>
                      <a:endParaRPr kumimoji="0" 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强化用药方案</a:t>
                      </a:r>
                      <a:endParaRPr kumimoji="0" 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基本或强化用药方案</a:t>
                      </a:r>
                      <a:endParaRPr kumimoji="0" 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830" name="Rectangle 38"/>
          <p:cNvSpPr/>
          <p:nvPr/>
        </p:nvSpPr>
        <p:spPr>
          <a:xfrm>
            <a:off x="971550" y="260350"/>
            <a:ext cx="7793038" cy="1462088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r>
              <a:rPr lang="zh-CN" altLang="zh-CN" sz="4000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4000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、暴露后的预防用药和医学随访</a:t>
            </a:r>
            <a:endParaRPr lang="zh-CN" altLang="en-US" sz="4000" b="1" dirty="0">
              <a:solidFill>
                <a:srgbClr val="CC00CC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3831" name="Rectangle 39"/>
          <p:cNvSpPr/>
          <p:nvPr/>
        </p:nvSpPr>
        <p:spPr>
          <a:xfrm>
            <a:off x="1042988" y="6092825"/>
            <a:ext cx="7124700" cy="598488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r>
              <a:rPr lang="zh-CN" altLang="en-US" sz="3200" b="1" dirty="0">
                <a:solidFill>
                  <a:srgbClr val="FF00FF"/>
                </a:solidFill>
                <a:latin typeface="Tahoma" panose="020B0604030504040204" pitchFamily="34" charset="0"/>
                <a:ea typeface="华文新魏" pitchFamily="2" charset="-122"/>
              </a:rPr>
              <a:t>不同职业暴露的预防性用药推荐方案</a:t>
            </a:r>
            <a:endParaRPr lang="zh-CN" altLang="en-US" sz="3200" b="1" dirty="0">
              <a:solidFill>
                <a:srgbClr val="FF00FF"/>
              </a:solidFill>
              <a:latin typeface="Tahoma" panose="020B060403050404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ransition spd="slow" advClick="0">
    <p:randomBar dir="vert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Rectangle 2"/>
          <p:cNvSpPr>
            <a:spLocks noGrp="1"/>
          </p:cNvSpPr>
          <p:nvPr>
            <p:ph idx="1"/>
          </p:nvPr>
        </p:nvSpPr>
        <p:spPr>
          <a:xfrm>
            <a:off x="827088" y="1844675"/>
            <a:ext cx="7786687" cy="5013325"/>
          </a:xfrm>
          <a:ln/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80000"/>
              </a:lnSpc>
            </a:pPr>
            <a:r>
              <a:rPr lang="zh-CN" altLang="en-US" sz="2400" b="1" dirty="0">
                <a:latin typeface="华文新魏" pitchFamily="2" charset="-122"/>
                <a:ea typeface="华文新魏" pitchFamily="2" charset="-122"/>
              </a:rPr>
              <a:t>鉴于职业暴露预防性药物均有一定的毒副作用；</a:t>
            </a:r>
            <a:endParaRPr lang="zh-CN" altLang="en-US" sz="2400" b="1" dirty="0">
              <a:latin typeface="华文新魏" pitchFamily="2" charset="-122"/>
              <a:ea typeface="华文新魏" pitchFamily="2" charset="-122"/>
            </a:endParaRPr>
          </a:p>
          <a:p>
            <a:pPr eaLnBrk="1" hangingPunct="1">
              <a:lnSpc>
                <a:spcPct val="180000"/>
              </a:lnSpc>
            </a:pPr>
            <a:r>
              <a:rPr lang="zh-CN" altLang="en-US" sz="2400" b="1" dirty="0">
                <a:latin typeface="华文新魏" pitchFamily="2" charset="-122"/>
                <a:ea typeface="华文新魏" pitchFamily="2" charset="-122"/>
              </a:rPr>
              <a:t>育龄妇女涉及到怀孕和妊娠问题</a:t>
            </a:r>
            <a:endParaRPr lang="zh-CN" altLang="en-US" sz="2400" b="1" dirty="0">
              <a:latin typeface="华文新魏" pitchFamily="2" charset="-122"/>
              <a:ea typeface="华文新魏" pitchFamily="2" charset="-122"/>
            </a:endParaRPr>
          </a:p>
          <a:p>
            <a:pPr eaLnBrk="1" hangingPunct="1">
              <a:lnSpc>
                <a:spcPct val="180000"/>
              </a:lnSpc>
            </a:pPr>
            <a:r>
              <a:rPr lang="zh-CN" altLang="en-US" sz="2400" b="1" dirty="0">
                <a:latin typeface="华文新魏" pitchFamily="2" charset="-122"/>
                <a:ea typeface="华文新魏" pitchFamily="2" charset="-122"/>
              </a:rPr>
              <a:t>因此，在采取预防性用药前，工作人员应事先向事故当事人告知有关预防性用药的利弊，由当事人自己做出是否用药的选择，并签订知情同意书。</a:t>
            </a:r>
            <a:endParaRPr lang="zh-CN" altLang="en-US" sz="2400" b="1" dirty="0">
              <a:latin typeface="华文新魏" pitchFamily="2" charset="-122"/>
              <a:ea typeface="华文新魏" pitchFamily="2" charset="-122"/>
            </a:endParaRPr>
          </a:p>
          <a:p>
            <a:pPr eaLnBrk="1" hangingPunct="1">
              <a:lnSpc>
                <a:spcPct val="180000"/>
              </a:lnSpc>
              <a:buNone/>
            </a:pPr>
            <a:r>
              <a:rPr lang="zh-CN" altLang="zh-CN" sz="2400" b="1" dirty="0">
                <a:latin typeface="华文新魏" pitchFamily="2" charset="-122"/>
                <a:ea typeface="华文新魏" pitchFamily="2" charset="-122"/>
              </a:rPr>
              <a:t>                              </a:t>
            </a:r>
            <a:r>
              <a:rPr lang="zh-CN" altLang="en-US" b="1" dirty="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</a:rPr>
              <a:t>知情同意</a:t>
            </a:r>
            <a:endParaRPr lang="zh-CN" altLang="en-US" b="1" dirty="0">
              <a:solidFill>
                <a:schemeClr val="hlink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4819" name="Rectangle 3"/>
          <p:cNvSpPr/>
          <p:nvPr/>
        </p:nvSpPr>
        <p:spPr>
          <a:xfrm>
            <a:off x="971550" y="260350"/>
            <a:ext cx="7793038" cy="1462088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r>
              <a:rPr lang="zh-CN" altLang="zh-CN" sz="4000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4000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、暴露后的预防用药和医学随访</a:t>
            </a:r>
            <a:endParaRPr lang="zh-CN" altLang="en-US" sz="4000" b="1" dirty="0">
              <a:solidFill>
                <a:srgbClr val="CC00CC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 spd="slow" advClick="0">
    <p:randomBar dir="vert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Rectangle 3"/>
          <p:cNvSpPr>
            <a:spLocks noGrp="1" noRot="1"/>
          </p:cNvSpPr>
          <p:nvPr>
            <p:ph type="body"/>
          </p:nvPr>
        </p:nvSpPr>
        <p:spPr>
          <a:xfrm>
            <a:off x="395288" y="1989138"/>
            <a:ext cx="8229600" cy="1089025"/>
          </a:xfrm>
          <a:ln/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zh-CN" altLang="zh-CN" sz="2800" dirty="0">
                <a:latin typeface="华文新魏" pitchFamily="2" charset="-122"/>
                <a:ea typeface="华文新魏" pitchFamily="2" charset="-122"/>
              </a:rPr>
              <a:t>      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医学随访及毒副作用监测</a:t>
            </a:r>
            <a:endParaRPr lang="zh-CN" altLang="en-US" dirty="0">
              <a:latin typeface="华文新魏" pitchFamily="2" charset="-122"/>
              <a:ea typeface="华文新魏" pitchFamily="2" charset="-122"/>
            </a:endParaRPr>
          </a:p>
          <a:p>
            <a:pPr eaLnBrk="1" hangingPunct="1"/>
            <a:endParaRPr lang="zh-CN" altLang="zh-CN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6867" name="AutoShape 4"/>
          <p:cNvSpPr/>
          <p:nvPr/>
        </p:nvSpPr>
        <p:spPr>
          <a:xfrm>
            <a:off x="457200" y="2781300"/>
            <a:ext cx="8281988" cy="1008063"/>
          </a:xfrm>
          <a:prstGeom prst="rightArrow">
            <a:avLst>
              <a:gd name="adj1" fmla="val 50000"/>
              <a:gd name="adj2" fmla="val 205393"/>
            </a:avLst>
          </a:prstGeom>
          <a:solidFill>
            <a:srgbClr val="FF33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r>
              <a:rPr lang="zh-CN" altLang="zh-CN" sz="2000" b="1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HIV</a:t>
            </a:r>
            <a:r>
              <a:rPr lang="zh-CN" altLang="en-US" sz="2000" b="1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抗体检测、药物毒性监控、处理、感染早期症状的观察记录</a:t>
            </a:r>
            <a:endParaRPr lang="zh-CN" altLang="en-US" sz="2000" b="1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6868" name="Oval 5"/>
          <p:cNvSpPr/>
          <p:nvPr/>
        </p:nvSpPr>
        <p:spPr>
          <a:xfrm>
            <a:off x="609600" y="3962400"/>
            <a:ext cx="1655763" cy="5762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b="1" dirty="0">
                <a:latin typeface="Arial" panose="020B0604020202020204" pitchFamily="34" charset="0"/>
              </a:rPr>
              <a:t>发生时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36869" name="Oval 6"/>
          <p:cNvSpPr/>
          <p:nvPr/>
        </p:nvSpPr>
        <p:spPr>
          <a:xfrm>
            <a:off x="1981200" y="3962400"/>
            <a:ext cx="1511300" cy="5762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zh-CN" b="1" dirty="0">
                <a:latin typeface="Arial" panose="020B0604020202020204" pitchFamily="34" charset="0"/>
              </a:rPr>
              <a:t>1</a:t>
            </a:r>
            <a:r>
              <a:rPr lang="zh-CN" altLang="en-US" b="1" dirty="0">
                <a:latin typeface="Arial" panose="020B0604020202020204" pitchFamily="34" charset="0"/>
              </a:rPr>
              <a:t>个月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36870" name="Oval 7"/>
          <p:cNvSpPr/>
          <p:nvPr/>
        </p:nvSpPr>
        <p:spPr>
          <a:xfrm>
            <a:off x="3276600" y="3962400"/>
            <a:ext cx="1512888" cy="5762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zh-CN" b="1" dirty="0">
                <a:latin typeface="Arial" panose="020B0604020202020204" pitchFamily="34" charset="0"/>
              </a:rPr>
              <a:t>2</a:t>
            </a:r>
            <a:r>
              <a:rPr lang="zh-CN" altLang="en-US" b="1" dirty="0">
                <a:latin typeface="Arial" panose="020B0604020202020204" pitchFamily="34" charset="0"/>
              </a:rPr>
              <a:t>个月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36871" name="Oval 8"/>
          <p:cNvSpPr/>
          <p:nvPr/>
        </p:nvSpPr>
        <p:spPr>
          <a:xfrm>
            <a:off x="4572000" y="3962400"/>
            <a:ext cx="1512888" cy="5762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zh-CN" b="1" dirty="0">
                <a:latin typeface="Arial" panose="020B0604020202020204" pitchFamily="34" charset="0"/>
              </a:rPr>
              <a:t>3</a:t>
            </a:r>
            <a:r>
              <a:rPr lang="zh-CN" altLang="en-US" b="1" dirty="0">
                <a:latin typeface="Arial" panose="020B0604020202020204" pitchFamily="34" charset="0"/>
              </a:rPr>
              <a:t>个月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36872" name="Oval 9"/>
          <p:cNvSpPr/>
          <p:nvPr/>
        </p:nvSpPr>
        <p:spPr>
          <a:xfrm>
            <a:off x="5867400" y="3962400"/>
            <a:ext cx="1584325" cy="5762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zh-CN" b="1" dirty="0">
                <a:latin typeface="Arial" panose="020B0604020202020204" pitchFamily="34" charset="0"/>
              </a:rPr>
              <a:t>6</a:t>
            </a:r>
            <a:r>
              <a:rPr lang="zh-CN" altLang="en-US" b="1" dirty="0">
                <a:latin typeface="Arial" panose="020B0604020202020204" pitchFamily="34" charset="0"/>
              </a:rPr>
              <a:t>个月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pic>
        <p:nvPicPr>
          <p:cNvPr id="35849" name="Picture 10" descr="aids12"/>
          <p:cNvPicPr>
            <a:picLocks noChangeAspect="1"/>
          </p:cNvPicPr>
          <p:nvPr/>
        </p:nvPicPr>
        <p:blipFill>
          <a:blip r:embed="rId1"/>
          <a:srcRect l="6479" t="6479" r="12958" b="14578"/>
          <a:stretch>
            <a:fillRect/>
          </a:stretch>
        </p:blipFill>
        <p:spPr>
          <a:xfrm>
            <a:off x="8086725" y="5857875"/>
            <a:ext cx="1057275" cy="1000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50" name="Rectangle 10"/>
          <p:cNvSpPr/>
          <p:nvPr/>
        </p:nvSpPr>
        <p:spPr>
          <a:xfrm>
            <a:off x="971550" y="260350"/>
            <a:ext cx="7793038" cy="1462088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r>
              <a:rPr lang="zh-CN" altLang="zh-CN" sz="4000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4000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、暴露后的预防用药和医学随访</a:t>
            </a:r>
            <a:endParaRPr lang="zh-CN" altLang="en-US" sz="4000" b="1" dirty="0">
              <a:solidFill>
                <a:srgbClr val="CC00CC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5851" name="Rectangle 11"/>
          <p:cNvSpPr/>
          <p:nvPr/>
        </p:nvSpPr>
        <p:spPr>
          <a:xfrm>
            <a:off x="395288" y="4941888"/>
            <a:ext cx="7489825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华文新魏" pitchFamily="2" charset="-122"/>
                <a:ea typeface="华文新魏" pitchFamily="2" charset="-122"/>
              </a:rPr>
              <a:t>除</a:t>
            </a:r>
            <a:r>
              <a:rPr lang="zh-CN" altLang="zh-CN" sz="2400" b="1" dirty="0">
                <a:latin typeface="华文新魏" pitchFamily="2" charset="-122"/>
                <a:ea typeface="华文新魏" pitchFamily="2" charset="-122"/>
              </a:rPr>
              <a:t>HIV</a:t>
            </a:r>
            <a:r>
              <a:rPr lang="zh-CN" altLang="en-US" sz="2400" b="1" dirty="0">
                <a:latin typeface="华文新魏" pitchFamily="2" charset="-122"/>
                <a:ea typeface="华文新魏" pitchFamily="2" charset="-122"/>
              </a:rPr>
              <a:t>抗体监测外，在服用药物期间，每两周进行血常规、肝肾功能监测</a:t>
            </a:r>
            <a:endParaRPr lang="zh-CN" altLang="en-US" sz="2400" b="1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animBg="1"/>
      <p:bldP spid="36868" grpId="0" animBg="1"/>
      <p:bldP spid="36869" grpId="0" animBg="1"/>
      <p:bldP spid="36870" grpId="0" animBg="1"/>
      <p:bldP spid="36871" grpId="0" animBg="1"/>
      <p:bldP spid="3687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Rectangle 2"/>
          <p:cNvSpPr>
            <a:spLocks noGrp="1" noChangeArrowheads="1"/>
          </p:cNvSpPr>
          <p:nvPr>
            <p:ph idx="1"/>
          </p:nvPr>
        </p:nvSpPr>
        <p:spPr>
          <a:xfrm>
            <a:off x="1547813" y="2060575"/>
            <a:ext cx="6132513" cy="38830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itchFamily="2" charset="-122"/>
                <a:ea typeface="华文中宋" pitchFamily="2" charset="-122"/>
                <a:cs typeface="+mn-cs"/>
              </a:rPr>
              <a:t>缓解心理压力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中宋" pitchFamily="2" charset="-122"/>
              <a:ea typeface="华文中宋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rgbClr val="FF3399"/>
              </a:buClr>
              <a:buSzPct val="60000"/>
              <a:buFont typeface="华文中宋" pitchFamily="2" charset="-122"/>
              <a:buChar char="Ω"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itchFamily="2" charset="-122"/>
                <a:ea typeface="华文中宋" pitchFamily="2" charset="-122"/>
                <a:cs typeface="+mn-cs"/>
              </a:rPr>
              <a:t> 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皮肤粘膜意外感染率很低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rgbClr val="FF3399"/>
              </a:buClr>
              <a:buSzPct val="60000"/>
              <a:buFont typeface="华文中宋" pitchFamily="2" charset="-122"/>
              <a:buChar char="Ω"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 正确处置后感染率更低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rgbClr val="FF3399"/>
              </a:buClr>
              <a:buSzPct val="60000"/>
              <a:buFont typeface="华文中宋" pitchFamily="2" charset="-122"/>
              <a:buChar char="Ω"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 专业医生分析面临的危险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rgbClr val="FF3399"/>
              </a:buClr>
              <a:buSzPct val="60000"/>
              <a:buFont typeface="华文中宋" pitchFamily="2" charset="-122"/>
              <a:buChar char="Ω"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 亲朋好友和心理医生缓解压力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pic>
        <p:nvPicPr>
          <p:cNvPr id="36867" name="Picture 1028" descr="aids12"/>
          <p:cNvPicPr>
            <a:picLocks noChangeAspect="1"/>
          </p:cNvPicPr>
          <p:nvPr/>
        </p:nvPicPr>
        <p:blipFill>
          <a:blip r:embed="rId1"/>
          <a:srcRect l="6479" t="6479" r="12958" b="14578"/>
          <a:stretch>
            <a:fillRect/>
          </a:stretch>
        </p:blipFill>
        <p:spPr>
          <a:xfrm>
            <a:off x="7923213" y="5786438"/>
            <a:ext cx="1220787" cy="1071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8" name="Rectangle 4"/>
          <p:cNvSpPr/>
          <p:nvPr/>
        </p:nvSpPr>
        <p:spPr>
          <a:xfrm>
            <a:off x="1350963" y="333375"/>
            <a:ext cx="7793037" cy="1462088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r>
              <a:rPr lang="zh-CN" altLang="zh-CN" sz="4000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6</a:t>
            </a:r>
            <a:r>
              <a:rPr lang="zh-CN" altLang="en-US" sz="4000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、暴露后的心理咨询</a:t>
            </a:r>
            <a:endParaRPr lang="zh-CN" altLang="en-US" sz="4000" b="1" dirty="0">
              <a:solidFill>
                <a:srgbClr val="CC00CC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Rectangle 2"/>
          <p:cNvSpPr>
            <a:spLocks noGrp="1"/>
          </p:cNvSpPr>
          <p:nvPr>
            <p:ph type="title"/>
          </p:nvPr>
        </p:nvSpPr>
        <p:spPr>
          <a:xfrm>
            <a:off x="0" y="2564765"/>
            <a:ext cx="8604250" cy="1223963"/>
          </a:xfrm>
          <a:ln/>
        </p:spPr>
        <p:txBody>
          <a:bodyPr vert="horz" wrap="square" lIns="91440" tIns="45720" rIns="91440" bIns="45720" anchor="b" anchorCtr="0"/>
          <a:p>
            <a:pPr eaLnBrk="1" hangingPunct="1">
              <a:lnSpc>
                <a:spcPct val="150000"/>
              </a:lnSpc>
            </a:pPr>
            <a:r>
              <a:rPr lang="zh-CN" altLang="zh-CN" b="1" dirty="0">
                <a:solidFill>
                  <a:srgbClr val="000099"/>
                </a:solidFill>
                <a:ea typeface="华文新魏" pitchFamily="2" charset="-122"/>
              </a:rPr>
              <a:t>     </a:t>
            </a:r>
            <a:r>
              <a:rPr lang="zh-CN" altLang="en-US" b="1" dirty="0">
                <a:solidFill>
                  <a:srgbClr val="000099"/>
                </a:solidFill>
                <a:ea typeface="华文新魏" pitchFamily="2" charset="-122"/>
              </a:rPr>
              <a:t>四、艾滋病职业暴露组织管理</a:t>
            </a:r>
            <a:endParaRPr lang="zh-CN" altLang="en-US" b="1" dirty="0">
              <a:solidFill>
                <a:srgbClr val="000099"/>
              </a:solidFill>
              <a:ea typeface="华文新魏" pitchFamily="2" charset="-122"/>
            </a:endParaRPr>
          </a:p>
        </p:txBody>
      </p:sp>
      <p:pic>
        <p:nvPicPr>
          <p:cNvPr id="37891" name="Picture 1028" descr="aids12"/>
          <p:cNvPicPr>
            <a:picLocks noChangeAspect="1"/>
          </p:cNvPicPr>
          <p:nvPr/>
        </p:nvPicPr>
        <p:blipFill>
          <a:blip r:embed="rId1"/>
          <a:srcRect l="6479" t="6479" r="12958" b="14578"/>
          <a:stretch>
            <a:fillRect/>
          </a:stretch>
        </p:blipFill>
        <p:spPr>
          <a:xfrm>
            <a:off x="7923213" y="5786438"/>
            <a:ext cx="1220787" cy="1071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 dir="vert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Rectangle 2"/>
          <p:cNvSpPr>
            <a:spLocks noGrp="1"/>
          </p:cNvSpPr>
          <p:nvPr>
            <p:ph idx="1"/>
          </p:nvPr>
        </p:nvSpPr>
        <p:spPr>
          <a:xfrm>
            <a:off x="539750" y="1916113"/>
            <a:ext cx="8450263" cy="4495800"/>
          </a:xfrm>
          <a:ln/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50000"/>
              </a:lnSpc>
              <a:buNone/>
            </a:pPr>
            <a:r>
              <a:rPr lang="zh-CN" altLang="en-US" sz="3600" dirty="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  <a:sym typeface="Webdings" panose="05030102010509060703" pitchFamily="18" charset="2"/>
              </a:rPr>
              <a:t>区疾控中心</a:t>
            </a:r>
            <a:r>
              <a:rPr lang="zh-CN" altLang="en-US" b="1" dirty="0">
                <a:latin typeface="宋体" panose="02010600030101010101" pitchFamily="2" charset="-122"/>
                <a:ea typeface="仿宋_GB2312" panose="02010609030101010101" pitchFamily="49" charset="-122"/>
                <a:sym typeface="Webdings" panose="05030102010509060703" pitchFamily="18" charset="2"/>
              </a:rPr>
              <a:t> </a:t>
            </a:r>
            <a:endParaRPr lang="zh-CN" altLang="en-US" b="1" dirty="0">
              <a:latin typeface="宋体" panose="02010600030101010101" pitchFamily="2" charset="-122"/>
              <a:ea typeface="仿宋_GB2312" panose="02010609030101010101" pitchFamily="49" charset="-122"/>
              <a:sym typeface="Webdings" panose="05030102010509060703" pitchFamily="18" charset="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仿宋_GB2312" panose="02010609030101010101" pitchFamily="49" charset="-122"/>
                <a:sym typeface="Wingdings 2" pitchFamily="18" charset="2"/>
              </a:rPr>
              <a:t>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全区培训</a:t>
            </a:r>
            <a:endParaRPr lang="zh-CN" altLang="en-US" dirty="0">
              <a:latin typeface="华文新魏" pitchFamily="2" charset="-122"/>
              <a:ea typeface="华文新魏" pitchFamily="2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8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  <a:sym typeface="Wingdings 2" pitchFamily="18" charset="2"/>
              </a:rPr>
              <a:t></a:t>
            </a:r>
            <a:r>
              <a:rPr lang="zh-CN" altLang="en-US" dirty="0">
                <a:ea typeface="华文新魏" pitchFamily="2" charset="-122"/>
              </a:rPr>
              <a:t>暴露事故的流调核实与技术支持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 </a:t>
            </a:r>
            <a:endParaRPr lang="zh-CN" altLang="en-US" dirty="0">
              <a:latin typeface="华文新魏" pitchFamily="2" charset="-122"/>
              <a:ea typeface="华文新魏" pitchFamily="2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8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  <a:sym typeface="Wingdings 2" pitchFamily="18" charset="2"/>
              </a:rPr>
              <a:t>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  <a:sym typeface="Wingdings 2" pitchFamily="18" charset="2"/>
              </a:rPr>
              <a:t>相关单位协调</a:t>
            </a:r>
            <a:endParaRPr lang="zh-CN" altLang="en-US" dirty="0">
              <a:latin typeface="华文新魏" pitchFamily="2" charset="-122"/>
              <a:ea typeface="华文新魏" pitchFamily="2" charset="-122"/>
              <a:sym typeface="Wingdings 2" pitchFamily="18" charset="2"/>
            </a:endParaRPr>
          </a:p>
        </p:txBody>
      </p:sp>
      <p:sp>
        <p:nvSpPr>
          <p:cNvPr id="38915" name="Rectangle 3"/>
          <p:cNvSpPr/>
          <p:nvPr/>
        </p:nvSpPr>
        <p:spPr>
          <a:xfrm>
            <a:off x="457200" y="5105400"/>
            <a:ext cx="9144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zh-CN" sz="3200" dirty="0">
              <a:latin typeface="Arial" panose="020B0604020202020204" pitchFamily="34" charset="0"/>
              <a:ea typeface="仿宋_GB2312" panose="02010609030101010101" pitchFamily="49" charset="-122"/>
            </a:endParaRPr>
          </a:p>
        </p:txBody>
      </p:sp>
      <p:sp>
        <p:nvSpPr>
          <p:cNvPr id="38916" name="Rectangle 4"/>
          <p:cNvSpPr/>
          <p:nvPr/>
        </p:nvSpPr>
        <p:spPr>
          <a:xfrm>
            <a:off x="1116013" y="333375"/>
            <a:ext cx="7793037" cy="1462088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r>
              <a:rPr lang="zh-CN" altLang="zh-CN" sz="4000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4000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、工作职责</a:t>
            </a:r>
            <a:endParaRPr lang="zh-CN" altLang="en-US" sz="4000" b="1" dirty="0">
              <a:solidFill>
                <a:srgbClr val="CC00CC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 spd="slow" advClick="0">
    <p:randomBar dir="vert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idx="1"/>
          </p:nvPr>
        </p:nvSpPr>
        <p:spPr>
          <a:xfrm>
            <a:off x="684530" y="1989455"/>
            <a:ext cx="8025765" cy="4343400"/>
          </a:xfrm>
          <a:ln/>
        </p:spPr>
        <p:txBody>
          <a:bodyPr vert="horz" wrap="square" lIns="91440" tIns="45720" rIns="91440" bIns="45720" anchor="t" anchorCtr="0"/>
          <a:p>
            <a:pPr algn="just" eaLnBrk="1" hangingPunct="1">
              <a:buNone/>
            </a:pPr>
            <a:r>
              <a:rPr lang="zh-CN" altLang="en-US" dirty="0">
                <a:solidFill>
                  <a:schemeClr val="folHlink"/>
                </a:solidFill>
                <a:ea typeface="华文新魏" pitchFamily="2" charset="-122"/>
              </a:rPr>
              <a:t>各医疗保健单位</a:t>
            </a:r>
            <a:endParaRPr lang="zh-CN" altLang="en-US" dirty="0">
              <a:solidFill>
                <a:schemeClr val="folHlink"/>
              </a:solidFill>
              <a:ea typeface="华文新魏" pitchFamily="2" charset="-122"/>
            </a:endParaRPr>
          </a:p>
          <a:p>
            <a:pPr algn="just" eaLnBrk="1" hangingPunct="1"/>
            <a:r>
              <a:rPr lang="zh-CN" altLang="en-US" dirty="0">
                <a:ea typeface="华文新魏" pitchFamily="2" charset="-122"/>
              </a:rPr>
              <a:t>建立健全工作制度</a:t>
            </a:r>
            <a:endParaRPr lang="zh-CN" altLang="en-US" dirty="0">
              <a:ea typeface="华文新魏" pitchFamily="2" charset="-122"/>
            </a:endParaRPr>
          </a:p>
          <a:p>
            <a:pPr algn="just" eaLnBrk="1" hangingPunct="1"/>
            <a:r>
              <a:rPr lang="zh-CN" altLang="en-US" dirty="0">
                <a:ea typeface="华文新魏" pitchFamily="2" charset="-122"/>
              </a:rPr>
              <a:t>院内二级培训</a:t>
            </a:r>
            <a:endParaRPr lang="zh-CN" altLang="en-US" dirty="0">
              <a:ea typeface="华文新魏" pitchFamily="2" charset="-122"/>
            </a:endParaRPr>
          </a:p>
          <a:p>
            <a:pPr algn="just" eaLnBrk="1" hangingPunct="1"/>
            <a:r>
              <a:rPr lang="zh-CN" altLang="en-US" dirty="0">
                <a:ea typeface="华文新魏" pitchFamily="2" charset="-122"/>
              </a:rPr>
              <a:t>事故的及时登记报告</a:t>
            </a:r>
            <a:endParaRPr lang="zh-CN" altLang="en-US" dirty="0">
              <a:ea typeface="华文新魏" pitchFamily="2" charset="-122"/>
            </a:endParaRPr>
          </a:p>
          <a:p>
            <a:pPr algn="just" eaLnBrk="1" hangingPunct="1">
              <a:lnSpc>
                <a:spcPct val="100000"/>
              </a:lnSpc>
            </a:pPr>
            <a:r>
              <a:rPr lang="zh-CN" altLang="en-US" dirty="0">
                <a:ea typeface="华文新魏" pitchFamily="2" charset="-122"/>
              </a:rPr>
              <a:t>暴露者的医学随访、定期监测与心理支持</a:t>
            </a:r>
            <a:endParaRPr lang="zh-CN" altLang="en-US" dirty="0">
              <a:ea typeface="华文新魏" pitchFamily="2" charset="-122"/>
            </a:endParaRPr>
          </a:p>
          <a:p>
            <a:pPr eaLnBrk="1" hangingPunct="1">
              <a:lnSpc>
                <a:spcPct val="100000"/>
              </a:lnSpc>
              <a:buNone/>
            </a:pPr>
            <a:r>
              <a:rPr lang="zh-CN" altLang="zh-CN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  <a:sym typeface="Wingdings 2" pitchFamily="18" charset="2"/>
              </a:rPr>
              <a:t>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  <a:sym typeface="Webdings" panose="05030102010509060703" pitchFamily="18" charset="2"/>
              </a:rPr>
              <a:t>提供职业暴露事故的技术咨询</a:t>
            </a:r>
            <a:endParaRPr lang="zh-CN" altLang="en-US" dirty="0">
              <a:latin typeface="华文新魏" pitchFamily="2" charset="-122"/>
              <a:ea typeface="华文新魏" pitchFamily="2" charset="-122"/>
              <a:sym typeface="Webdings" panose="05030102010509060703" pitchFamily="18" charset="2"/>
            </a:endParaRPr>
          </a:p>
          <a:p>
            <a:pPr eaLnBrk="1" hangingPunct="1">
              <a:lnSpc>
                <a:spcPct val="100000"/>
              </a:lnSpc>
              <a:buNone/>
            </a:pPr>
            <a:r>
              <a:rPr lang="zh-CN" altLang="zh-CN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  <a:sym typeface="Wingdings 2" pitchFamily="18" charset="2"/>
              </a:rPr>
              <a:t>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  <a:sym typeface="Webdings" panose="05030102010509060703" pitchFamily="18" charset="2"/>
              </a:rPr>
              <a:t>制定预防用药方案</a:t>
            </a:r>
            <a:endParaRPr lang="zh-CN" altLang="zh-CN" dirty="0">
              <a:ea typeface="华文新魏" pitchFamily="2" charset="-122"/>
            </a:endParaRPr>
          </a:p>
        </p:txBody>
      </p:sp>
      <p:sp>
        <p:nvSpPr>
          <p:cNvPr id="39939" name="Rectangle 3"/>
          <p:cNvSpPr/>
          <p:nvPr/>
        </p:nvSpPr>
        <p:spPr>
          <a:xfrm>
            <a:off x="1042988" y="333375"/>
            <a:ext cx="7793037" cy="1462088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r>
              <a:rPr lang="zh-CN" altLang="zh-CN" sz="4000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4000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、工作职责</a:t>
            </a:r>
            <a:endParaRPr lang="zh-CN" altLang="en-US" sz="4000" b="1" dirty="0">
              <a:solidFill>
                <a:srgbClr val="CC00CC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 spd="slow" advClick="0">
    <p:randomBar dir="vert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Rectangle 2"/>
          <p:cNvSpPr>
            <a:spLocks noGrp="1"/>
          </p:cNvSpPr>
          <p:nvPr>
            <p:ph idx="1"/>
          </p:nvPr>
        </p:nvSpPr>
        <p:spPr>
          <a:xfrm>
            <a:off x="323850" y="1828800"/>
            <a:ext cx="8305800" cy="5029200"/>
          </a:xfrm>
          <a:ln/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50000"/>
              </a:lnSpc>
              <a:buNone/>
            </a:pPr>
            <a:r>
              <a:rPr lang="zh-CN" altLang="zh-CN" sz="2800" dirty="0">
                <a:ea typeface="华文新魏" pitchFamily="2" charset="-122"/>
              </a:rPr>
              <a:t>    </a:t>
            </a:r>
            <a:r>
              <a:rPr lang="zh-CN" altLang="en-US" sz="2800" b="1" dirty="0">
                <a:solidFill>
                  <a:schemeClr val="folHlink"/>
                </a:solidFill>
                <a:ea typeface="华文新魏" pitchFamily="2" charset="-122"/>
              </a:rPr>
              <a:t>建立健全工作制度</a:t>
            </a:r>
            <a:endParaRPr lang="zh-CN" altLang="en-US" sz="2800" b="1" dirty="0">
              <a:solidFill>
                <a:schemeClr val="folHlink"/>
              </a:solidFill>
              <a:latin typeface="华文新魏" pitchFamily="2" charset="-122"/>
              <a:ea typeface="华文新魏" pitchFamily="2" charset="-122"/>
              <a:sym typeface="Webdings" panose="05030102010509060703" pitchFamily="18" charset="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800" dirty="0">
                <a:latin typeface="华文新魏" pitchFamily="2" charset="-122"/>
                <a:ea typeface="华文新魏" pitchFamily="2" charset="-122"/>
                <a:sym typeface="Webdings" panose="05030102010509060703" pitchFamily="18" charset="2"/>
              </a:rPr>
              <a:t>  </a:t>
            </a:r>
            <a:r>
              <a:rPr lang="zh-CN" altLang="en-US" sz="2800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  <a:sym typeface="Wingdings 2" pitchFamily="18" charset="2"/>
              </a:rPr>
              <a:t>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  <a:sym typeface="Webdings" panose="05030102010509060703" pitchFamily="18" charset="2"/>
              </a:rPr>
              <a:t>制定职业暴露应急预案</a:t>
            </a:r>
            <a:endParaRPr lang="zh-CN" altLang="en-US" sz="2800" dirty="0">
              <a:latin typeface="华文新魏" pitchFamily="2" charset="-122"/>
              <a:ea typeface="华文新魏" pitchFamily="2" charset="-122"/>
              <a:sym typeface="Webdings" panose="05030102010509060703" pitchFamily="18" charset="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rgbClr val="00FFCC"/>
                </a:solidFill>
                <a:latin typeface="华文新魏" pitchFamily="2" charset="-122"/>
                <a:ea typeface="华文新魏" pitchFamily="2" charset="-122"/>
                <a:sym typeface="Webdings" panose="05030102010509060703" pitchFamily="18" charset="2"/>
              </a:rPr>
              <a:t>  </a:t>
            </a:r>
            <a:r>
              <a:rPr lang="zh-CN" altLang="en-US" sz="2800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  <a:sym typeface="Wingdings 2" pitchFamily="18" charset="2"/>
              </a:rPr>
              <a:t>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  <a:sym typeface="Wingdings 2" pitchFamily="18" charset="2"/>
              </a:rPr>
              <a:t>建立健全</a:t>
            </a:r>
            <a:r>
              <a:rPr lang="zh-CN" altLang="en-US" sz="2800" dirty="0">
                <a:latin typeface="宋体" panose="02010600030101010101" pitchFamily="2" charset="-122"/>
                <a:ea typeface="华文新魏" pitchFamily="2" charset="-122"/>
              </a:rPr>
              <a:t>职业暴露报告制度、健康监测制度</a:t>
            </a:r>
            <a:endParaRPr lang="zh-CN" altLang="en-US" sz="2800" dirty="0">
              <a:solidFill>
                <a:srgbClr val="00FFCC"/>
              </a:solidFill>
              <a:latin typeface="华文新魏" pitchFamily="2" charset="-122"/>
              <a:ea typeface="华文新魏" pitchFamily="2" charset="-122"/>
              <a:sym typeface="Webdings" panose="05030102010509060703" pitchFamily="18" charset="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  <a:sym typeface="Wingdings 2" pitchFamily="18" charset="2"/>
              </a:rPr>
              <a:t>  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  <a:sym typeface="Wingdings 2" pitchFamily="18" charset="2"/>
              </a:rPr>
              <a:t>建立完善</a:t>
            </a:r>
            <a:r>
              <a:rPr lang="zh-CN" altLang="en-US" sz="2800" dirty="0">
                <a:latin typeface="宋体" panose="02010600030101010101" pitchFamily="2" charset="-122"/>
                <a:ea typeface="华文新魏" pitchFamily="2" charset="-122"/>
              </a:rPr>
              <a:t>消毒管理制度、实验室安全操作规程、锐利器具和废弃物的安全处置、一次性医疗用品的毁形和回收制度等医院常规制度</a:t>
            </a:r>
            <a:endParaRPr lang="zh-CN" altLang="en-US" sz="2800" dirty="0">
              <a:latin typeface="宋体" panose="02010600030101010101" pitchFamily="2" charset="-122"/>
              <a:ea typeface="华文新魏" pitchFamily="2" charset="-122"/>
            </a:endParaRPr>
          </a:p>
        </p:txBody>
      </p:sp>
      <p:sp>
        <p:nvSpPr>
          <p:cNvPr id="43011" name="Rectangle 3"/>
          <p:cNvSpPr/>
          <p:nvPr/>
        </p:nvSpPr>
        <p:spPr>
          <a:xfrm>
            <a:off x="1042988" y="333375"/>
            <a:ext cx="7793037" cy="1462088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r>
              <a:rPr lang="zh-CN" altLang="zh-CN" sz="4000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4000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、工作要求</a:t>
            </a:r>
            <a:endParaRPr lang="zh-CN" altLang="en-US" sz="4000" b="1" dirty="0">
              <a:solidFill>
                <a:srgbClr val="CC00CC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 spd="slow" advClick="0">
    <p:randomBar dir="vert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Rectangle 2"/>
          <p:cNvSpPr>
            <a:spLocks noGrp="1"/>
          </p:cNvSpPr>
          <p:nvPr>
            <p:ph idx="1"/>
          </p:nvPr>
        </p:nvSpPr>
        <p:spPr>
          <a:xfrm>
            <a:off x="323850" y="1828800"/>
            <a:ext cx="8305800" cy="5029200"/>
          </a:xfrm>
          <a:ln/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50000"/>
              </a:lnSpc>
              <a:buNone/>
            </a:pPr>
            <a:r>
              <a:rPr lang="zh-CN" altLang="zh-CN" dirty="0">
                <a:ea typeface="华文新魏" pitchFamily="2" charset="-122"/>
              </a:rPr>
              <a:t>     </a:t>
            </a:r>
            <a:r>
              <a:rPr lang="zh-CN" altLang="en-US" b="1" dirty="0">
                <a:solidFill>
                  <a:schemeClr val="folHlink"/>
                </a:solidFill>
                <a:ea typeface="华文新魏" pitchFamily="2" charset="-122"/>
              </a:rPr>
              <a:t>培训</a:t>
            </a:r>
            <a:endParaRPr lang="zh-CN" altLang="en-US" b="1" dirty="0">
              <a:solidFill>
                <a:schemeClr val="folHlink"/>
              </a:solidFill>
              <a:latin typeface="华文新魏" pitchFamily="2" charset="-122"/>
              <a:ea typeface="华文新魏" pitchFamily="2" charset="-122"/>
              <a:sym typeface="Webdings" panose="05030102010509060703" pitchFamily="18" charset="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dirty="0">
                <a:latin typeface="华文新魏" pitchFamily="2" charset="-122"/>
                <a:ea typeface="华文新魏" pitchFamily="2" charset="-122"/>
                <a:sym typeface="Webdings" panose="05030102010509060703" pitchFamily="18" charset="2"/>
              </a:rPr>
              <a:t>    </a:t>
            </a:r>
            <a:r>
              <a:rPr lang="zh-CN" altLang="en-US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  <a:sym typeface="Wingdings 2" pitchFamily="18" charset="2"/>
              </a:rPr>
              <a:t>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  <a:sym typeface="Wingdings 2" pitchFamily="18" charset="2"/>
              </a:rPr>
              <a:t>所有医务人员</a:t>
            </a:r>
            <a:endParaRPr lang="zh-CN" altLang="en-US" dirty="0">
              <a:latin typeface="华文新魏" pitchFamily="2" charset="-122"/>
              <a:ea typeface="华文新魏" pitchFamily="2" charset="-122"/>
              <a:sym typeface="Webdings" panose="05030102010509060703" pitchFamily="18" charset="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dirty="0">
                <a:solidFill>
                  <a:srgbClr val="00FFCC"/>
                </a:solidFill>
                <a:latin typeface="华文新魏" pitchFamily="2" charset="-122"/>
                <a:ea typeface="华文新魏" pitchFamily="2" charset="-122"/>
                <a:sym typeface="Webdings" panose="05030102010509060703" pitchFamily="18" charset="2"/>
              </a:rPr>
              <a:t>    </a:t>
            </a:r>
            <a:r>
              <a:rPr lang="zh-CN" altLang="en-US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  <a:sym typeface="Wingdings 2" pitchFamily="18" charset="2"/>
              </a:rPr>
              <a:t>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  <a:sym typeface="Wingdings 2" pitchFamily="18" charset="2"/>
              </a:rPr>
              <a:t>掌握相关知识</a:t>
            </a:r>
            <a:endParaRPr lang="zh-CN" altLang="en-US" dirty="0">
              <a:solidFill>
                <a:srgbClr val="00FFCC"/>
              </a:solidFill>
              <a:latin typeface="华文新魏" pitchFamily="2" charset="-122"/>
              <a:ea typeface="华文新魏" pitchFamily="2" charset="-122"/>
              <a:sym typeface="Webdings" panose="05030102010509060703" pitchFamily="18" charset="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  <a:sym typeface="Wingdings 2" pitchFamily="18" charset="2"/>
              </a:rPr>
              <a:t>    </a:t>
            </a:r>
            <a:endParaRPr lang="zh-CN" altLang="en-US" dirty="0">
              <a:latin typeface="宋体" panose="02010600030101010101" pitchFamily="2" charset="-122"/>
              <a:ea typeface="华文新魏" pitchFamily="2" charset="-122"/>
            </a:endParaRPr>
          </a:p>
        </p:txBody>
      </p:sp>
      <p:sp>
        <p:nvSpPr>
          <p:cNvPr id="44035" name="Rectangle 3"/>
          <p:cNvSpPr/>
          <p:nvPr/>
        </p:nvSpPr>
        <p:spPr>
          <a:xfrm>
            <a:off x="1042988" y="333375"/>
            <a:ext cx="7793037" cy="1462088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r>
              <a:rPr lang="zh-CN" altLang="zh-CN" sz="4000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4000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、工作要求</a:t>
            </a:r>
            <a:endParaRPr lang="zh-CN" altLang="en-US" sz="4000" b="1" dirty="0">
              <a:solidFill>
                <a:srgbClr val="CC00CC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 spd="slow" advClick="0"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/>
          </p:cNvSpPr>
          <p:nvPr>
            <p:ph type="title"/>
          </p:nvPr>
        </p:nvSpPr>
        <p:spPr>
          <a:xfrm>
            <a:off x="900113" y="260350"/>
            <a:ext cx="7793037" cy="1462088"/>
          </a:xfrm>
          <a:ln/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zh-CN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、基本概念</a:t>
            </a:r>
            <a:endParaRPr lang="zh-CN" altLang="en-US" b="1" dirty="0">
              <a:solidFill>
                <a:srgbClr val="CC00CC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1916113"/>
            <a:ext cx="7775575" cy="396081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altLang="zh-CN" sz="1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                    </a:t>
            </a: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工作人员</a:t>
            </a: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在从事艾滋病防治工作中，</a:t>
            </a: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意外地被</a:t>
            </a:r>
            <a:r>
              <a:rPr kumimoji="0" lang="zh-CN" alt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HIV</a:t>
            </a: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感染者或艾滋病人的血液、体液污染了破损的皮肤或非胃肠道粘膜，或被含有</a:t>
            </a:r>
            <a:r>
              <a:rPr kumimoji="0" lang="zh-CN" alt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HIV</a:t>
            </a: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的血液、体液污染了的针头及其他锐器刺破皮肤，而导致有被</a:t>
            </a:r>
            <a:r>
              <a:rPr kumimoji="0" lang="zh-CN" alt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HIV</a:t>
            </a: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感染可能性的情况。</a:t>
            </a:r>
            <a:endParaRPr kumimoji="0" lang="zh-CN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pic>
        <p:nvPicPr>
          <p:cNvPr id="6148" name="Picture 1028" descr="aids12"/>
          <p:cNvPicPr>
            <a:picLocks noChangeAspect="1"/>
          </p:cNvPicPr>
          <p:nvPr/>
        </p:nvPicPr>
        <p:blipFill>
          <a:blip r:embed="rId1"/>
          <a:srcRect l="6479" t="6479" r="12958" b="14578"/>
          <a:stretch>
            <a:fillRect/>
          </a:stretch>
        </p:blipFill>
        <p:spPr>
          <a:xfrm>
            <a:off x="7923213" y="5786438"/>
            <a:ext cx="1220787" cy="1071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3" name="AutoShape 3"/>
          <p:cNvSpPr>
            <a:spLocks noChangeArrowheads="1"/>
          </p:cNvSpPr>
          <p:nvPr/>
        </p:nvSpPr>
        <p:spPr bwMode="auto">
          <a:xfrm>
            <a:off x="1111885" y="5013325"/>
            <a:ext cx="2663825" cy="1388745"/>
          </a:xfrm>
          <a:prstGeom prst="wedgeEllipseCallout">
            <a:avLst>
              <a:gd name="adj1" fmla="val 36507"/>
              <a:gd name="adj2" fmla="val -100800"/>
            </a:avLst>
          </a:prstGeom>
          <a:solidFill>
            <a:srgbClr val="FF7C80">
              <a:alpha val="31999"/>
            </a:srgbClr>
          </a:solidFill>
          <a:ln w="9525" cmpd="sng">
            <a:solidFill>
              <a:schemeClr val="accent1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仿宋_GB2312" panose="02010609030101010101" pitchFamily="49" charset="-122"/>
                <a:cs typeface="+mn-cs"/>
              </a:rPr>
              <a:t>包括：羊水、心包液、胸腔液、腹腔液、脑脊液、滑液、阴道分泌物</a:t>
            </a:r>
            <a:endParaRPr kumimoji="0" lang="zh-CN" sz="1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仿宋_GB2312" panose="02010609030101010101" pitchFamily="49" charset="-122"/>
              <a:cs typeface="+mn-cs"/>
            </a:endParaRPr>
          </a:p>
        </p:txBody>
      </p:sp>
      <p:sp>
        <p:nvSpPr>
          <p:cNvPr id="7174" name="AutoShape 4"/>
          <p:cNvSpPr>
            <a:spLocks noChangeArrowheads="1"/>
          </p:cNvSpPr>
          <p:nvPr/>
        </p:nvSpPr>
        <p:spPr bwMode="auto">
          <a:xfrm>
            <a:off x="4139565" y="5156518"/>
            <a:ext cx="3074988" cy="1152525"/>
          </a:xfrm>
          <a:prstGeom prst="cloudCallout">
            <a:avLst>
              <a:gd name="adj1" fmla="val -73087"/>
              <a:gd name="adj2" fmla="val -119834"/>
            </a:avLst>
          </a:prstGeom>
          <a:solidFill>
            <a:srgbClr val="CCFFCC">
              <a:alpha val="39999"/>
            </a:srgbClr>
          </a:solidFill>
          <a:ln w="9525" cmpd="sng">
            <a:solidFill>
              <a:schemeClr val="tx1"/>
            </a:solidFill>
            <a:round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不包括：唾液、泪液、汗液、尿液</a:t>
            </a:r>
            <a:endParaRPr kumimoji="0" lang="zh-CN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bldLvl="0" animBg="1"/>
      <p:bldP spid="7174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Rectangle 2"/>
          <p:cNvSpPr>
            <a:spLocks noGrp="1" noRot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3600" b="1" dirty="0">
                <a:ea typeface="华文新魏" pitchFamily="2" charset="-122"/>
              </a:rPr>
              <a:t>一点总结</a:t>
            </a:r>
            <a:r>
              <a:rPr lang="zh-CN" altLang="zh-CN" sz="3600" b="1" dirty="0">
                <a:latin typeface="Arial" panose="020B0604020202020204" pitchFamily="34" charset="0"/>
                <a:ea typeface="华文新魏" pitchFamily="2" charset="-122"/>
              </a:rPr>
              <a:t>…</a:t>
            </a:r>
            <a:endParaRPr lang="zh-CN" altLang="zh-CN" sz="3600" b="1" dirty="0">
              <a:ea typeface="华文新魏" pitchFamily="2" charset="-122"/>
            </a:endParaRPr>
          </a:p>
        </p:txBody>
      </p:sp>
      <p:sp>
        <p:nvSpPr>
          <p:cNvPr id="49155" name="Rectangle 3"/>
          <p:cNvSpPr>
            <a:spLocks noGrp="1" noRot="1"/>
          </p:cNvSpPr>
          <p:nvPr>
            <p:ph type="body"/>
          </p:nvPr>
        </p:nvSpPr>
        <p:spPr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提高个人防护意识</a:t>
            </a:r>
            <a:endParaRPr lang="zh-CN" altLang="en-US" sz="28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 eaLnBrk="1" hangingPunct="1"/>
            <a:endParaRPr lang="zh-CN" altLang="zh-CN" sz="2800" b="1" dirty="0">
              <a:latin typeface="华文新魏" pitchFamily="2" charset="-122"/>
              <a:ea typeface="华文新魏" pitchFamily="2" charset="-122"/>
            </a:endParaRPr>
          </a:p>
          <a:p>
            <a:pPr eaLnBrk="1" hangingPunct="1"/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正确掌握艾滋病病毒职业暴露防控知识</a:t>
            </a:r>
            <a:endParaRPr lang="zh-CN" altLang="en-US" sz="2800" b="1" dirty="0">
              <a:latin typeface="华文新魏" pitchFamily="2" charset="-122"/>
              <a:ea typeface="华文新魏" pitchFamily="2" charset="-122"/>
            </a:endParaRPr>
          </a:p>
          <a:p>
            <a:pPr eaLnBrk="1" hangingPunct="1"/>
            <a:endParaRPr lang="zh-CN" altLang="zh-CN" sz="2800" b="1" dirty="0">
              <a:latin typeface="华文新魏" pitchFamily="2" charset="-122"/>
              <a:ea typeface="华文新魏" pitchFamily="2" charset="-122"/>
            </a:endParaRPr>
          </a:p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建立一个完善的艾滋病病毒职业暴露防控</a:t>
            </a:r>
            <a:endParaRPr lang="zh-CN" altLang="en-US" sz="28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 eaLnBrk="1" hangingPunct="1"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管理制度</a:t>
            </a:r>
            <a:endParaRPr lang="zh-CN" altLang="en-US" sz="28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49156" name="Picture 4" descr="aids12"/>
          <p:cNvPicPr>
            <a:picLocks noChangeAspect="1"/>
          </p:cNvPicPr>
          <p:nvPr/>
        </p:nvPicPr>
        <p:blipFill>
          <a:blip r:embed="rId1"/>
          <a:srcRect l="6479" t="6479" r="12958" b="14578"/>
          <a:stretch>
            <a:fillRect/>
          </a:stretch>
        </p:blipFill>
        <p:spPr>
          <a:xfrm>
            <a:off x="8027988" y="5805488"/>
            <a:ext cx="1116012" cy="1052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 dir="vert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1763713" y="1916113"/>
            <a:ext cx="5256213" cy="1708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06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汉仪水滴体简" pitchFamily="1" charset="-122"/>
                <a:ea typeface="汉仪水滴体简" pitchFamily="1" charset="-122"/>
                <a:cs typeface="+mn-cs"/>
              </a:rPr>
              <a:t>谢 谢 </a:t>
            </a:r>
            <a:r>
              <a:rPr kumimoji="0" lang="zh-CN" altLang="zh-CN" sz="106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汉仪水滴体简" pitchFamily="1" charset="-122"/>
                <a:ea typeface="汉仪水滴体简" pitchFamily="1" charset="-122"/>
                <a:cs typeface="+mn-cs"/>
              </a:rPr>
              <a:t>!</a:t>
            </a:r>
            <a:endParaRPr kumimoji="0" lang="zh-CN" altLang="zh-CN" sz="10600" b="1" i="0" u="none" strike="noStrike" kern="1200" cap="none" spc="0" normalizeH="0" baseline="0" noProof="0" smtClean="0">
              <a:ln>
                <a:noFill/>
              </a:ln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汉仪水滴体简" pitchFamily="1" charset="-122"/>
              <a:ea typeface="汉仪水滴体简" pitchFamily="1" charset="-122"/>
              <a:cs typeface="+mn-cs"/>
            </a:endParaRPr>
          </a:p>
        </p:txBody>
      </p:sp>
      <p:pic>
        <p:nvPicPr>
          <p:cNvPr id="50179" name="Picture 1028" descr="aids12"/>
          <p:cNvPicPr>
            <a:picLocks noChangeAspect="1"/>
          </p:cNvPicPr>
          <p:nvPr/>
        </p:nvPicPr>
        <p:blipFill>
          <a:blip r:embed="rId1"/>
          <a:srcRect l="6479" t="6479" r="12958" b="14578"/>
          <a:stretch>
            <a:fillRect/>
          </a:stretch>
        </p:blipFill>
        <p:spPr>
          <a:xfrm>
            <a:off x="7923213" y="5786438"/>
            <a:ext cx="1220787" cy="1071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xfrm>
            <a:off x="971550" y="981075"/>
            <a:ext cx="7793038" cy="808038"/>
          </a:xfrm>
          <a:ln/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zh-CN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、暴露的主要环节</a:t>
            </a:r>
            <a:endParaRPr lang="zh-CN" altLang="en-US" b="1" dirty="0">
              <a:solidFill>
                <a:srgbClr val="CC00CC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827088" y="2078038"/>
            <a:ext cx="7993063" cy="4779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60000"/>
              <a:buFont typeface="华文中宋" pitchFamily="2" charset="-122"/>
              <a:buChar char="♦"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手术时被割伤或破损皮肤接触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60000"/>
              <a:buFont typeface="华文中宋" pitchFamily="2" charset="-122"/>
              <a:buChar char="♦"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采血或注射时刺伤或破损皮肤接触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60000"/>
              <a:buFont typeface="华文中宋" pitchFamily="2" charset="-122"/>
              <a:buChar char="♦"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血液或体液喷溅到人员脸上或眼睛口腔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60000"/>
              <a:buFont typeface="华文中宋" pitchFamily="2" charset="-122"/>
              <a:buChar char="♦"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血库或化验时被刺伤或破损皮肤接触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60000"/>
              <a:buFont typeface="华文中宋" pitchFamily="2" charset="-122"/>
              <a:buChar char="♦"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对血液和污染的器具进行祛污消毒维护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60000"/>
              <a:buFont typeface="华文中宋" pitchFamily="2" charset="-122"/>
              <a:buChar char="♦"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处理污染衣物和医疗废弃物过程中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pic>
        <p:nvPicPr>
          <p:cNvPr id="7172" name="Picture 1028" descr="aids12"/>
          <p:cNvPicPr>
            <a:picLocks noChangeAspect="1"/>
          </p:cNvPicPr>
          <p:nvPr/>
        </p:nvPicPr>
        <p:blipFill>
          <a:blip r:embed="rId1"/>
          <a:srcRect l="6479" t="6479" r="12958" b="14578"/>
          <a:stretch>
            <a:fillRect/>
          </a:stretch>
        </p:blipFill>
        <p:spPr>
          <a:xfrm>
            <a:off x="7923213" y="5786438"/>
            <a:ext cx="1220787" cy="1071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/>
          </p:cNvSpPr>
          <p:nvPr>
            <p:ph type="title"/>
          </p:nvPr>
        </p:nvSpPr>
        <p:spPr>
          <a:xfrm>
            <a:off x="1042988" y="836613"/>
            <a:ext cx="7793037" cy="887412"/>
          </a:xfrm>
          <a:ln/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zh-CN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、造成职业暴露的可能因素</a:t>
            </a:r>
            <a:endParaRPr lang="zh-CN" altLang="en-US" b="1" dirty="0">
              <a:solidFill>
                <a:srgbClr val="CC00CC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1258888" y="2005013"/>
            <a:ext cx="6419850" cy="485298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华文中宋" pitchFamily="2" charset="-122"/>
              <a:buChar char="〆"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没有防范的规章制度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华文中宋" pitchFamily="2" charset="-122"/>
              <a:buChar char="〆"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没有按照规范执行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华文中宋" pitchFamily="2" charset="-122"/>
              <a:buChar char="〆"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对职业暴露缺乏自我防护意识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华文中宋" pitchFamily="2" charset="-122"/>
              <a:buChar char="〆"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缺乏职业暴露的专业知识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华文中宋" pitchFamily="2" charset="-122"/>
              <a:buChar char="〆"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不可避免的处于高度暴露环境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pic>
        <p:nvPicPr>
          <p:cNvPr id="8196" name="Picture 1028" descr="aids12"/>
          <p:cNvPicPr>
            <a:picLocks noChangeAspect="1"/>
          </p:cNvPicPr>
          <p:nvPr/>
        </p:nvPicPr>
        <p:blipFill>
          <a:blip r:embed="rId1"/>
          <a:srcRect l="6479" t="6479" r="12958" b="14578"/>
          <a:stretch>
            <a:fillRect/>
          </a:stretch>
        </p:blipFill>
        <p:spPr>
          <a:xfrm>
            <a:off x="7923213" y="5786438"/>
            <a:ext cx="1220787" cy="1071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/>
          </p:cNvSpPr>
          <p:nvPr>
            <p:ph idx="1"/>
          </p:nvPr>
        </p:nvSpPr>
        <p:spPr>
          <a:xfrm>
            <a:off x="971550" y="2093913"/>
            <a:ext cx="7921625" cy="3968750"/>
          </a:xfrm>
          <a:ln/>
        </p:spPr>
        <p:txBody>
          <a:bodyPr vert="horz" wrap="square" lIns="91440" tIns="45720" rIns="91440" bIns="45720" anchor="t" anchorCtr="0"/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ea typeface="华文新魏" pitchFamily="2" charset="-122"/>
              </a:rPr>
              <a:t>接触物质是否含存活的艾滋病病毒</a:t>
            </a:r>
            <a:endParaRPr lang="zh-CN" altLang="en-US" b="1" dirty="0">
              <a:solidFill>
                <a:srgbClr val="FF0000"/>
              </a:solidFill>
              <a:ea typeface="华文新魏" pitchFamily="2" charset="-122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zh-CN" b="1" dirty="0">
              <a:ea typeface="华文新魏" pitchFamily="2" charset="-122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 dirty="0">
                <a:ea typeface="华文新魏" pitchFamily="2" charset="-122"/>
              </a:rPr>
              <a:t>粘膜或皮肤有伤口</a:t>
            </a:r>
            <a:endParaRPr lang="zh-CN" altLang="en-US" b="1" dirty="0">
              <a:ea typeface="华文新魏" pitchFamily="2" charset="-122"/>
            </a:endParaRPr>
          </a:p>
          <a:p>
            <a:pPr eaLnBrk="1" hangingPunct="1">
              <a:lnSpc>
                <a:spcPct val="180000"/>
              </a:lnSpc>
              <a:buFont typeface="Webdings" panose="05030102010509060703" pitchFamily="18" charset="2"/>
              <a:buNone/>
            </a:pPr>
            <a:r>
              <a:rPr lang="zh-CN" altLang="en-US" b="1" dirty="0">
                <a:ea typeface="华文新魏" pitchFamily="2" charset="-122"/>
              </a:rPr>
              <a:t>有体液交换发生</a:t>
            </a:r>
            <a:endParaRPr lang="zh-CN" altLang="en-US" b="1" dirty="0">
              <a:ea typeface="华文新魏" pitchFamily="2" charset="-122"/>
            </a:endParaRPr>
          </a:p>
          <a:p>
            <a:pPr eaLnBrk="1" hangingPunct="1">
              <a:lnSpc>
                <a:spcPct val="180000"/>
              </a:lnSpc>
              <a:buFont typeface="Webdings" panose="05030102010509060703" pitchFamily="18" charset="2"/>
              <a:buNone/>
            </a:pPr>
            <a:r>
              <a:rPr lang="zh-CN" altLang="en-US" b="1" dirty="0">
                <a:ea typeface="华文新魏" pitchFamily="2" charset="-122"/>
              </a:rPr>
              <a:t>要达到一定的病毒量</a:t>
            </a:r>
            <a:endParaRPr lang="zh-CN" altLang="en-US" b="1" dirty="0">
              <a:ea typeface="华文新魏" pitchFamily="2" charset="-122"/>
            </a:endParaRP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1042988" y="908050"/>
            <a:ext cx="6624638" cy="85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b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lang="zh-CN" altLang="zh-CN" sz="4400" b="1" i="0" u="none" strike="noStrike" kern="1200" cap="none" spc="0" normalizeH="0" baseline="0" noProof="0" smtClean="0">
                <a:ln>
                  <a:noFill/>
                </a:ln>
                <a:solidFill>
                  <a:srgbClr val="CC00CC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4</a:t>
            </a:r>
            <a:r>
              <a:rPr kumimoji="0" lang="zh-CN" sz="4400" b="1" i="0" u="none" strike="noStrike" kern="1200" cap="none" spc="0" normalizeH="0" baseline="0" noProof="0" smtClean="0">
                <a:ln>
                  <a:noFill/>
                </a:ln>
                <a:solidFill>
                  <a:srgbClr val="CC00CC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、构成职业暴露的要件</a:t>
            </a:r>
            <a:endParaRPr kumimoji="0" lang="zh-CN" sz="4400" b="1" i="0" u="none" strike="noStrike" kern="1200" cap="none" spc="0" normalizeH="0" baseline="0" noProof="0" smtClean="0">
              <a:ln>
                <a:noFill/>
              </a:ln>
              <a:solidFill>
                <a:srgbClr val="CC00CC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>
    <p:randomBa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idx="1"/>
          </p:nvPr>
        </p:nvSpPr>
        <p:spPr>
          <a:xfrm>
            <a:off x="971550" y="2093913"/>
            <a:ext cx="7921625" cy="3968750"/>
          </a:xfrm>
          <a:ln/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FF3300"/>
                </a:solidFill>
                <a:sym typeface="Webdings" panose="05030102010509060703" pitchFamily="18" charset="2"/>
              </a:rPr>
              <a:t> 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暴露源的情况</a:t>
            </a:r>
            <a:endParaRPr lang="zh-CN" altLang="en-US" sz="2800" b="1" dirty="0">
              <a:latin typeface="华文新魏" pitchFamily="2" charset="-122"/>
              <a:ea typeface="华文新魏" pitchFamily="2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  <a:sym typeface="Webdings" panose="05030102010509060703" pitchFamily="18" charset="2"/>
              </a:rPr>
              <a:t> 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暴露情况</a:t>
            </a:r>
            <a:endParaRPr lang="zh-CN" altLang="en-US" sz="2800" b="1" dirty="0">
              <a:latin typeface="华文新魏" pitchFamily="2" charset="-122"/>
              <a:ea typeface="华文新魏" pitchFamily="2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  <a:sym typeface="Webdings" panose="05030102010509060703" pitchFamily="18" charset="2"/>
              </a:rPr>
              <a:t> 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暴露时间</a:t>
            </a:r>
            <a:endParaRPr lang="zh-CN" altLang="en-US" sz="2800" b="1" dirty="0">
              <a:latin typeface="华文新魏" pitchFamily="2" charset="-122"/>
              <a:ea typeface="华文新魏" pitchFamily="2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  <a:sym typeface="Webdings" panose="05030102010509060703" pitchFamily="18" charset="2"/>
              </a:rPr>
              <a:t> 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暴露范围</a:t>
            </a:r>
            <a:endParaRPr lang="zh-CN" altLang="en-US" sz="2800" b="1" dirty="0">
              <a:latin typeface="华文新魏" pitchFamily="2" charset="-122"/>
              <a:ea typeface="华文新魏" pitchFamily="2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  <a:sym typeface="Webdings" panose="05030102010509060703" pitchFamily="18" charset="2"/>
              </a:rPr>
              <a:t> 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暴露后处理</a:t>
            </a:r>
            <a:endParaRPr lang="zh-CN" altLang="en-US" sz="2800" b="1" dirty="0">
              <a:latin typeface="华文新魏" pitchFamily="2" charset="-122"/>
              <a:ea typeface="华文新魏" pitchFamily="2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endParaRPr lang="zh-CN" altLang="zh-CN" sz="28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1042988" y="908050"/>
            <a:ext cx="8101013" cy="85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b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lang="zh-CN" altLang="zh-CN" sz="4400" b="1" i="0" u="none" strike="noStrike" kern="1200" cap="none" spc="0" normalizeH="0" baseline="0" noProof="0" smtClean="0">
                <a:ln>
                  <a:noFill/>
                </a:ln>
                <a:solidFill>
                  <a:srgbClr val="CC00CC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5</a:t>
            </a:r>
            <a:r>
              <a:rPr kumimoji="0" lang="zh-CN" sz="4400" b="1" i="0" u="none" strike="noStrike" kern="1200" cap="none" spc="0" normalizeH="0" baseline="0" noProof="0" smtClean="0">
                <a:ln>
                  <a:noFill/>
                </a:ln>
                <a:solidFill>
                  <a:srgbClr val="CC00CC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、暴露后感染</a:t>
            </a:r>
            <a:r>
              <a:rPr kumimoji="0" lang="zh-CN" altLang="zh-CN" sz="4400" b="1" i="0" u="none" strike="noStrike" kern="1200" cap="none" spc="0" normalizeH="0" baseline="0" noProof="0" smtClean="0">
                <a:ln>
                  <a:noFill/>
                </a:ln>
                <a:solidFill>
                  <a:srgbClr val="CC00CC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HIV</a:t>
            </a:r>
            <a:r>
              <a:rPr kumimoji="0" lang="zh-CN" sz="4400" b="1" i="0" u="none" strike="noStrike" kern="1200" cap="none" spc="0" normalizeH="0" baseline="0" noProof="0" smtClean="0">
                <a:ln>
                  <a:noFill/>
                </a:ln>
                <a:solidFill>
                  <a:srgbClr val="CC00CC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的影响因素</a:t>
            </a:r>
            <a:endParaRPr kumimoji="0" lang="zh-CN" sz="4400" b="1" i="0" u="none" strike="noStrike" kern="1200" cap="none" spc="0" normalizeH="0" baseline="0" noProof="0" smtClean="0">
              <a:ln>
                <a:noFill/>
              </a:ln>
              <a:solidFill>
                <a:srgbClr val="CC00CC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>
    <p:randomBa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zh-CN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6</a:t>
            </a:r>
            <a:r>
              <a:rPr lang="zh-CN" altLang="en-US" b="1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、暴露概率</a:t>
            </a:r>
            <a:endParaRPr lang="zh-CN" altLang="en-US" b="1" dirty="0">
              <a:solidFill>
                <a:srgbClr val="CC00CC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971550" y="1989138"/>
            <a:ext cx="7561263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endParaRPr kumimoji="0" lang="zh-CN" alt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中宋" pitchFamily="2" charset="-122"/>
              <a:ea typeface="华文中宋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itchFamily="2" charset="-122"/>
                <a:ea typeface="华文中宋" pitchFamily="2" charset="-122"/>
                <a:cs typeface="+mn-cs"/>
              </a:rPr>
              <a:t>         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itchFamily="2" charset="-122"/>
                <a:ea typeface="华文中宋" pitchFamily="2" charset="-122"/>
                <a:cs typeface="+mn-cs"/>
              </a:rPr>
              <a:t>针头刺破皮肤：      </a:t>
            </a:r>
            <a:r>
              <a:rPr kumimoji="0" lang="zh-CN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itchFamily="2" charset="-122"/>
                <a:ea typeface="华文中宋" pitchFamily="2" charset="-122"/>
                <a:cs typeface="+mn-cs"/>
              </a:rPr>
              <a:t>0.33%</a:t>
            </a:r>
            <a:endParaRPr kumimoji="0" lang="zh-CN" alt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中宋" pitchFamily="2" charset="-122"/>
              <a:ea typeface="华文中宋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itchFamily="2" charset="-122"/>
                <a:ea typeface="华文中宋" pitchFamily="2" charset="-122"/>
                <a:cs typeface="+mn-cs"/>
              </a:rPr>
              <a:t>         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itchFamily="2" charset="-122"/>
                <a:ea typeface="华文中宋" pitchFamily="2" charset="-122"/>
                <a:cs typeface="+mn-cs"/>
              </a:rPr>
              <a:t>破损黏膜接触：      </a:t>
            </a:r>
            <a:r>
              <a:rPr kumimoji="0" lang="zh-CN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itchFamily="2" charset="-122"/>
                <a:ea typeface="华文中宋" pitchFamily="2" charset="-122"/>
                <a:cs typeface="+mn-cs"/>
              </a:rPr>
              <a:t>0.09%</a:t>
            </a:r>
            <a:endParaRPr kumimoji="0" lang="zh-CN" alt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中宋" pitchFamily="2" charset="-122"/>
              <a:ea typeface="华文中宋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endParaRPr kumimoji="0" lang="zh-CN" alt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中宋" pitchFamily="2" charset="-122"/>
              <a:ea typeface="华文中宋" pitchFamily="2" charset="-122"/>
              <a:cs typeface="+mn-cs"/>
            </a:endParaRPr>
          </a:p>
        </p:txBody>
      </p:sp>
      <p:pic>
        <p:nvPicPr>
          <p:cNvPr id="11268" name="Picture 1028" descr="aids12"/>
          <p:cNvPicPr>
            <a:picLocks noChangeAspect="1"/>
          </p:cNvPicPr>
          <p:nvPr/>
        </p:nvPicPr>
        <p:blipFill>
          <a:blip r:embed="rId1"/>
          <a:srcRect l="6479" t="6479" r="12958" b="14578"/>
          <a:stretch>
            <a:fillRect/>
          </a:stretch>
        </p:blipFill>
        <p:spPr>
          <a:xfrm>
            <a:off x="7923213" y="5786438"/>
            <a:ext cx="1220787" cy="1071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 dir="vert"/>
  </p:transition>
</p:sld>
</file>

<file path=ppt/tags/tag1.xml><?xml version="1.0" encoding="utf-8"?>
<p:tagLst xmlns:p="http://schemas.openxmlformats.org/presentationml/2006/main">
  <p:tag name="KSO_WPP_MARK_KEY" val="163f07cc-0329-4ec0-8173-ef0ddc2b5bc9"/>
  <p:tag name="COMMONDATA" val="eyJoZGlkIjoiODk5Mzc5OWFiNGVjY2VjZDZhNjhkMWFiNjhhMTE1MGEifQ=="/>
</p:tagLst>
</file>

<file path=ppt/theme/theme1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0</TotalTime>
  <Words>3288</Words>
  <Application>WPS 演示</Application>
  <PresentationFormat>在屏幕上显示</PresentationFormat>
  <Paragraphs>382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64" baseType="lpstr">
      <vt:lpstr>Arial</vt:lpstr>
      <vt:lpstr>宋体</vt:lpstr>
      <vt:lpstr>Wingdings</vt:lpstr>
      <vt:lpstr>Tahoma</vt:lpstr>
      <vt:lpstr>Times New Roman</vt:lpstr>
      <vt:lpstr>华文新魏</vt:lpstr>
      <vt:lpstr>仿宋_GB2312</vt:lpstr>
      <vt:lpstr>华文中宋</vt:lpstr>
      <vt:lpstr>Webdings</vt:lpstr>
      <vt:lpstr>黑体</vt:lpstr>
      <vt:lpstr>华文行楷</vt:lpstr>
      <vt:lpstr>微软雅黑</vt:lpstr>
      <vt:lpstr>楷体_GB2312</vt:lpstr>
      <vt:lpstr>Wingdings 2</vt:lpstr>
      <vt:lpstr>Wingdings</vt:lpstr>
      <vt:lpstr>汉仪水滴体简</vt:lpstr>
      <vt:lpstr>华文行楷</vt:lpstr>
      <vt:lpstr>Arial Unicode MS</vt:lpstr>
      <vt:lpstr>Arial</vt:lpstr>
      <vt:lpstr>华文中宋</vt:lpstr>
      <vt:lpstr>新宋体</vt:lpstr>
      <vt:lpstr>楷体</vt:lpstr>
      <vt:lpstr>Blends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项目会议</dc:title>
  <dc:creator/>
  <dc:subject>讲稿</dc:subject>
  <cp:lastModifiedBy>Administrator</cp:lastModifiedBy>
  <cp:revision>485</cp:revision>
  <dcterms:created xsi:type="dcterms:W3CDTF">2004-03-23T02:47:27Z</dcterms:created>
  <dcterms:modified xsi:type="dcterms:W3CDTF">2022-11-02T13:16:52Z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2052-11.1.0.12598</vt:lpwstr>
  </property>
  <property fmtid="{D5CDD505-2E9C-101B-9397-08002B2CF9AE}" pid="3" name="ICV">
    <vt:lpwstr>5D291F8BA602463E8A1EA70D843EB755</vt:lpwstr>
  </property>
</Properties>
</file>